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altLang="sk-SK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 altLang="sk-SK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 altLang="sk-SK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6979DCA-CC85-4C4F-BCB4-EDA0269C74F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9090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B872F-CF35-49D1-A0ED-517B360A740E}" type="slidenum">
              <a:rPr lang="sk-SK" altLang="sk-SK"/>
              <a:pPr/>
              <a:t>1</a:t>
            </a:fld>
            <a:endParaRPr lang="sk-SK" altLang="sk-SK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C789A-2591-4F40-BB31-C654107815A7}" type="slidenum">
              <a:rPr lang="sk-SK" altLang="sk-SK"/>
              <a:pPr/>
              <a:t>2</a:t>
            </a:fld>
            <a:endParaRPr lang="sk-SK" altLang="sk-SK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CA68276D-93D2-49A1-B839-0EB48AF13989}" type="slidenum">
              <a:rPr lang="sk-SK" altLang="sk-SK" sz="1200">
                <a:latin typeface="+mn-lt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sk-SK" altLang="sk-SK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5CA0BA-E23E-4D92-9311-C3253D7E5BCD}" type="slidenum">
              <a:rPr lang="sk-SK" altLang="sk-SK"/>
              <a:pPr/>
              <a:t>3</a:t>
            </a:fld>
            <a:endParaRPr lang="sk-SK" altLang="sk-SK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81DAB50E-B701-4300-8236-58F3A13324DA}" type="slidenum">
              <a:rPr lang="sk-SK" altLang="sk-SK" sz="1200">
                <a:latin typeface="+mn-lt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sk-SK" altLang="sk-SK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AAFB1D-70F9-4338-B71E-2F3CE21270FD}" type="slidenum">
              <a:rPr lang="sk-SK" altLang="sk-SK"/>
              <a:pPr/>
              <a:t>4</a:t>
            </a:fld>
            <a:endParaRPr lang="sk-SK" altLang="sk-SK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E97F6059-BC47-4345-B60A-64789E848BEF}" type="slidenum">
              <a:rPr lang="sk-SK" altLang="sk-SK" sz="1200">
                <a:latin typeface="+mn-lt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sk-SK" altLang="sk-SK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6CCC7-1449-41DD-82CF-015124E9091E}" type="slidenum">
              <a:rPr lang="sk-SK" altLang="sk-SK"/>
              <a:pPr/>
              <a:t>5</a:t>
            </a:fld>
            <a:endParaRPr lang="sk-SK" altLang="sk-SK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426FE62E-4836-4A41-AE50-65DE2A408AFA}" type="slidenum">
              <a:rPr lang="sk-SK" altLang="sk-SK" sz="1200">
                <a:latin typeface="+mn-lt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sk-SK" altLang="sk-SK" sz="12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044DDC-7D96-4CFB-BBBC-48F7F5F11DAC}" type="slidenum">
              <a:rPr lang="sk-SK" altLang="sk-SK"/>
              <a:pPr/>
              <a:t>6</a:t>
            </a:fld>
            <a:endParaRPr lang="sk-SK" altLang="sk-SK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3DB5274A-DF96-4D05-87BB-D98D31E43635}" type="slidenum">
              <a:rPr lang="sk-SK" altLang="sk-SK" sz="1200">
                <a:latin typeface="+mn-lt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sk-SK" altLang="sk-SK" sz="1200"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0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06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04013" y="1665288"/>
            <a:ext cx="1747837" cy="5715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460500" y="1665288"/>
            <a:ext cx="5091113" cy="57150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40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3C6DB04F-3C88-4B1F-AA67-9793E60E2057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19205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CD012343-4F7C-4772-A0E3-28C8F14E9A5A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13985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4F8FD4B4-0490-403F-B781-0588BC65E662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8375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60500" y="1549400"/>
            <a:ext cx="3532188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45088" y="1549400"/>
            <a:ext cx="35337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0A30F73C-08DB-483D-BC98-9C3B988D8A90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10100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8B622A49-864D-46EB-8160-0913521E4E11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27442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D7821DB8-82BD-4A39-BF5E-5FECBBE29941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519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1A5929BD-3E26-47C7-B020-DEBB3C32E6B5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14417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8A0DCB46-330C-4103-8511-A76840A5A3B1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4212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8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FA9E1EE9-4AA2-4904-93C2-CB12472E376A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4337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311B67F-A236-422B-BF6A-3D496029DBEA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3088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46893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4689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BF4A25FE-4AC3-47FB-BC11-7A080B12BF78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</p:spTree>
    <p:extLst>
      <p:ext uri="{BB962C8B-B14F-4D97-AF65-F5344CB8AC3E}">
        <p14:creationId xmlns:p14="http://schemas.microsoft.com/office/powerpoint/2010/main" val="9572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570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60500" y="3917950"/>
            <a:ext cx="341947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32375" y="3917950"/>
            <a:ext cx="341947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7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27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8163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005513"/>
            <a:ext cx="29781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665288"/>
            <a:ext cx="6989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0500" y="3917950"/>
            <a:ext cx="69913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úroveňˆ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5513"/>
            <a:ext cx="29781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005513"/>
            <a:ext cx="29781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62338" y="6167438"/>
            <a:ext cx="398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800" b="1">
                <a:solidFill>
                  <a:srgbClr val="000000"/>
                </a:solidFill>
              </a:defRPr>
            </a:lvl1pPr>
          </a:lstStyle>
          <a:p>
            <a:r>
              <a:rPr lang="sk-SK" altLang="sk-SK"/>
              <a:t>Vložte názov prezentácie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551738" y="6162675"/>
            <a:ext cx="1128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</a:tabLst>
              <a:defRPr sz="800" b="1">
                <a:solidFill>
                  <a:srgbClr val="000000"/>
                </a:solidFill>
              </a:defRPr>
            </a:lvl1pPr>
          </a:lstStyle>
          <a:p>
            <a:fld id="{AB5EC65A-FFCC-48C8-B6C9-13F34C91FAD9}" type="slidenum">
              <a:rPr lang="sk-SK" altLang="sk-SK"/>
              <a:pPr/>
              <a:t>‹#›</a:t>
            </a:fld>
            <a:r>
              <a:rPr lang="sk-SK" altLang="sk-SK"/>
              <a:t> / 8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0500" y="1549400"/>
            <a:ext cx="721836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úroveňˆ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35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7504" y="1658938"/>
            <a:ext cx="87849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9pPr>
          </a:lstStyle>
          <a:p>
            <a:r>
              <a:rPr lang="en-US" altLang="sk-SK" dirty="0" err="1"/>
              <a:t>Ústav</a:t>
            </a:r>
            <a:r>
              <a:rPr lang="en-US" altLang="sk-SK" dirty="0"/>
              <a:t> </a:t>
            </a:r>
            <a:r>
              <a:rPr lang="en-US" altLang="sk-SK" dirty="0" err="1"/>
              <a:t>bezpečnosti</a:t>
            </a:r>
            <a:r>
              <a:rPr lang="en-US" altLang="sk-SK" dirty="0"/>
              <a:t>, </a:t>
            </a:r>
            <a:r>
              <a:rPr lang="en-US" altLang="sk-SK" dirty="0" err="1"/>
              <a:t>environmentu</a:t>
            </a:r>
            <a:r>
              <a:rPr lang="en-US" altLang="sk-SK" dirty="0"/>
              <a:t> a </a:t>
            </a:r>
            <a:r>
              <a:rPr lang="en-US" altLang="sk-SK" dirty="0" err="1"/>
              <a:t>kvality</a:t>
            </a:r>
            <a:endParaRPr lang="en-US" alt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2668765" cy="390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01600" y="1417638"/>
            <a:ext cx="89281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marL="0" indent="0" algn="just" hangingPunct="1">
              <a:lnSpc>
                <a:spcPct val="100000"/>
              </a:lnSpc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27038" lvl="1" indent="-215900" algn="just" hangingPunct="1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</a:defRPr>
            </a:lvl9pPr>
          </a:lstStyle>
          <a:p>
            <a:r>
              <a:rPr lang="sk-SK" altLang="sk-SK" dirty="0" smtClean="0"/>
              <a:t>	Zabezpečované </a:t>
            </a:r>
            <a:r>
              <a:rPr lang="sk-SK" altLang="sk-SK" dirty="0"/>
              <a:t>študijné programy:</a:t>
            </a:r>
          </a:p>
          <a:p>
            <a:pPr lvl="1"/>
            <a:r>
              <a:rPr lang="sk-SK" altLang="sk-SK" dirty="0"/>
              <a:t>Bc.: Bezpečnosť a ochrana zdravia pri práci, Kvalita produkcie</a:t>
            </a:r>
          </a:p>
          <a:p>
            <a:pPr lvl="1"/>
            <a:r>
              <a:rPr lang="sk-SK" altLang="sk-SK" dirty="0"/>
              <a:t>Ing.: Integrovaná bezpečnosť, Inžinierstvo kvality produkcie</a:t>
            </a:r>
          </a:p>
          <a:p>
            <a:pPr lvl="1"/>
            <a:r>
              <a:rPr lang="sk-SK" altLang="sk-SK" dirty="0"/>
              <a:t>PhD.: Integrovaná bezpečnosť, Inžinierstvo kvality produkcie</a:t>
            </a:r>
          </a:p>
          <a:p>
            <a:endParaRPr lang="sk-SK" altLang="sk-SK" sz="1800" dirty="0"/>
          </a:p>
          <a:p>
            <a:r>
              <a:rPr lang="sk-SK" altLang="sk-SK" dirty="0" smtClean="0"/>
              <a:t>	Profil </a:t>
            </a:r>
            <a:r>
              <a:rPr lang="sk-SK" altLang="sk-SK" dirty="0"/>
              <a:t>absolventa:</a:t>
            </a:r>
          </a:p>
          <a:p>
            <a:pPr lvl="1"/>
            <a:r>
              <a:rPr lang="sk-SK" altLang="sk-SK" dirty="0" smtClean="0"/>
              <a:t>pozná </a:t>
            </a:r>
            <a:r>
              <a:rPr lang="sk-SK" altLang="sk-SK" dirty="0"/>
              <a:t>a vie uplatniť najnovšie poznatky v oblasti bezpečnosti práce, environmentalistiky a kvality produktov a služieb</a:t>
            </a:r>
          </a:p>
          <a:p>
            <a:pPr lvl="1"/>
            <a:r>
              <a:rPr lang="sk-SK" altLang="sk-SK" dirty="0" smtClean="0"/>
              <a:t>vie </a:t>
            </a:r>
            <a:r>
              <a:rPr lang="sk-SK" altLang="sk-SK" dirty="0"/>
              <a:t>pracovať a uplatňovať poznatky manažérskych nástrojov v oblasti bezpečnosti, </a:t>
            </a:r>
            <a:r>
              <a:rPr lang="sk-SK" altLang="sk-SK" dirty="0" err="1"/>
              <a:t>environmentu</a:t>
            </a:r>
            <a:r>
              <a:rPr lang="sk-SK" altLang="sk-SK" dirty="0"/>
              <a:t> a kvality</a:t>
            </a:r>
          </a:p>
          <a:p>
            <a:endParaRPr lang="sk-SK" altLang="sk-SK" sz="1800" dirty="0"/>
          </a:p>
          <a:p>
            <a:r>
              <a:rPr lang="sk-SK" altLang="sk-SK" dirty="0" smtClean="0"/>
              <a:t>	Uplatnenie </a:t>
            </a:r>
            <a:r>
              <a:rPr lang="sk-SK" altLang="sk-SK" dirty="0"/>
              <a:t>absolventa:</a:t>
            </a:r>
          </a:p>
          <a:p>
            <a:pPr lvl="1"/>
            <a:r>
              <a:rPr lang="sk-SK" altLang="sk-SK" dirty="0"/>
              <a:t>bezpečnostný technik, požiarny technik, </a:t>
            </a:r>
            <a:r>
              <a:rPr lang="sk-SK" altLang="sk-SK" dirty="0" err="1"/>
              <a:t>environmentalista</a:t>
            </a:r>
            <a:r>
              <a:rPr lang="sk-SK" altLang="sk-SK" dirty="0"/>
              <a:t>, kvalitár</a:t>
            </a:r>
          </a:p>
          <a:p>
            <a:pPr lvl="1"/>
            <a:r>
              <a:rPr lang="sk-SK" altLang="sk-SK" dirty="0"/>
              <a:t>výskum v oblasti bezpečnosti, </a:t>
            </a:r>
            <a:r>
              <a:rPr lang="sk-SK" altLang="sk-SK" dirty="0" err="1"/>
              <a:t>environmentu</a:t>
            </a:r>
            <a:r>
              <a:rPr lang="sk-SK" altLang="sk-SK" dirty="0"/>
              <a:t> a kvality</a:t>
            </a:r>
          </a:p>
          <a:p>
            <a:endParaRPr lang="sk-SK" altLang="sk-SK" dirty="0"/>
          </a:p>
        </p:txBody>
      </p:sp>
      <p:pic>
        <p:nvPicPr>
          <p:cNvPr id="4" name="Picture 7" descr="M:\FOTKY\MTF ústavy, pavilóny\UBEI\laboratóriá\IMG_9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75" y="0"/>
            <a:ext cx="3847356" cy="25649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>
            <a:defPPr>
              <a:defRPr lang="en-GB"/>
            </a:defPPr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9pPr>
          </a:lstStyle>
          <a:p>
            <a:r>
              <a:rPr lang="en-US" altLang="sk-SK" dirty="0"/>
              <a:t>I. </a:t>
            </a:r>
            <a:r>
              <a:rPr lang="en-US" altLang="sk-SK" dirty="0" err="1"/>
              <a:t>Pedagogická</a:t>
            </a:r>
            <a:r>
              <a:rPr lang="en-US" altLang="sk-SK" dirty="0"/>
              <a:t> </a:t>
            </a:r>
            <a:r>
              <a:rPr lang="en-US" altLang="sk-SK" dirty="0" err="1"/>
              <a:t>činnosť</a:t>
            </a:r>
            <a:endParaRPr lang="en-US" altLang="sk-SK" dirty="0"/>
          </a:p>
        </p:txBody>
      </p:sp>
      <p:sp>
        <p:nvSpPr>
          <p:cNvPr id="5" name="Obdĺžnik 4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39378" y="1566712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139378" y="3184412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139378" y="5172073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:\FOTKY\MTF ústavy, pavilóny\UBEI\laboratóriá\DSC_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21020"/>
            <a:ext cx="4283968" cy="28480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sk-SK" sz="3200" b="1" dirty="0">
                <a:latin typeface="Arial Narrow" panose="020B0606020202030204" pitchFamily="34" charset="0"/>
              </a:rPr>
              <a:t>II.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Vedecko</a:t>
            </a:r>
            <a:r>
              <a:rPr lang="en-US" altLang="sk-SK" sz="3200" b="1" dirty="0">
                <a:latin typeface="Arial Narrow" panose="020B0606020202030204" pitchFamily="34" charset="0"/>
              </a:rPr>
              <a:t> –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výskumná</a:t>
            </a:r>
            <a:r>
              <a:rPr lang="en-US" altLang="sk-SK" sz="3200" b="1" dirty="0">
                <a:latin typeface="Arial Narrow" panose="020B0606020202030204" pitchFamily="34" charset="0"/>
              </a:rPr>
              <a:t>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činnosť</a:t>
            </a:r>
            <a:endParaRPr lang="en-US" altLang="sk-SK" sz="3200" b="1" dirty="0">
              <a:latin typeface="Arial Narrow" panose="020B0606020202030204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1600" y="1417638"/>
            <a:ext cx="89027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400" b="1" dirty="0" smtClean="0">
                <a:latin typeface="Arial Narrow" panose="020B0606020202030204" pitchFamily="34" charset="0"/>
              </a:rPr>
              <a:t>	Riešenie </a:t>
            </a:r>
            <a:r>
              <a:rPr lang="sk-SK" altLang="sk-SK" sz="2400" b="1" dirty="0">
                <a:latin typeface="Arial Narrow" panose="020B0606020202030204" pitchFamily="34" charset="0"/>
              </a:rPr>
              <a:t>domácich grantových projektov: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	APVV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Prírodné </a:t>
            </a:r>
            <a:r>
              <a:rPr lang="sk-SK" altLang="sk-SK" sz="2200" dirty="0">
                <a:latin typeface="Arial Narrow" panose="020B0606020202030204" pitchFamily="34" charset="0"/>
              </a:rPr>
              <a:t>javy v experimentoch pre malých aj veľkých LPP-0171-07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	KEGA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Materiály </a:t>
            </a:r>
            <a:r>
              <a:rPr lang="sk-SK" altLang="sk-SK" sz="2200" dirty="0">
                <a:latin typeface="Arial Narrow" panose="020B0606020202030204" pitchFamily="34" charset="0"/>
              </a:rPr>
              <a:t>v ochrane pred požiarmi - vysokoškolská učebnica a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moderné </a:t>
            </a:r>
            <a:r>
              <a:rPr lang="sk-SK" altLang="sk-SK" sz="2200" dirty="0">
                <a:latin typeface="Arial Narrow" panose="020B0606020202030204" pitchFamily="34" charset="0"/>
              </a:rPr>
              <a:t>učebné pomôcky v odbore Ochrana osôb a majetku a v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príbuzných </a:t>
            </a:r>
            <a:r>
              <a:rPr lang="sk-SK" altLang="sk-SK" sz="2200" dirty="0">
                <a:latin typeface="Arial Narrow" panose="020B0606020202030204" pitchFamily="34" charset="0"/>
              </a:rPr>
              <a:t>odboroch KEGA-015-002TUZVO-4/2010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	VEGA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Environmentálne </a:t>
            </a:r>
            <a:r>
              <a:rPr lang="sk-SK" altLang="sk-SK" sz="2200" dirty="0">
                <a:latin typeface="Arial Narrow" panose="020B0606020202030204" pitchFamily="34" charset="0"/>
              </a:rPr>
              <a:t>dopady hasiacich pien pri hasení požiarov v prírode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VEGA </a:t>
            </a:r>
            <a:r>
              <a:rPr lang="sk-SK" altLang="sk-SK" sz="2200" dirty="0">
                <a:latin typeface="Arial Narrow" panose="020B0606020202030204" pitchFamily="34" charset="0"/>
              </a:rPr>
              <a:t>1/0488/08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200" b="1" dirty="0" smtClean="0">
                <a:latin typeface="Arial Narrow" panose="020B0606020202030204" pitchFamily="34" charset="0"/>
              </a:rPr>
              <a:t>		VEGA -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Vývoj </a:t>
            </a:r>
            <a:r>
              <a:rPr lang="sk-SK" altLang="sk-SK" sz="2200" dirty="0">
                <a:latin typeface="Arial Narrow" panose="020B0606020202030204" pitchFamily="34" charset="0"/>
              </a:rPr>
              <a:t>a využitie malého energetického zdroja v kombinácii so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solárnymi </a:t>
            </a:r>
            <a:r>
              <a:rPr lang="sk-SK" altLang="sk-SK" sz="2200" dirty="0">
                <a:latin typeface="Arial Narrow" panose="020B0606020202030204" pitchFamily="34" charset="0"/>
              </a:rPr>
              <a:t>zariadeniami pre strojárenské technológie VEGA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	1/0798/08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>
              <a:buClrTx/>
              <a:buFontTx/>
              <a:buNone/>
            </a:pPr>
            <a:r>
              <a:rPr lang="sk-SK" altLang="sk-SK" sz="2200" b="1" dirty="0" smtClean="0">
                <a:latin typeface="Arial Narrow" panose="020B0606020202030204" pitchFamily="34" charset="0"/>
                <a:cs typeface="Times New Roman" pitchFamily="16" charset="0"/>
              </a:rPr>
              <a:t>		APVV -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Progresívne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metódy zisťovania požiarno-technických charakteristík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	materiálov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v požiarnom inžinierstve </a:t>
            </a:r>
            <a:r>
              <a:rPr lang="sk-SK" altLang="sk-SK" sz="2200" b="1" dirty="0">
                <a:latin typeface="Arial Narrow" panose="020B0606020202030204" pitchFamily="34" charset="0"/>
                <a:cs typeface="Times New Roman" pitchFamily="16" charset="0"/>
              </a:rPr>
              <a:t>APVV-0057-12   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39378" y="1557932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755576" y="194337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755576" y="2276872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755576" y="3284984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755576" y="395477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755576" y="494116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:\FOTKY\MTF ústavy, pavilóny\UBEI\laboratóriá\DSC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672408" cy="24414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sk-SK" sz="3200" b="1" dirty="0">
                <a:latin typeface="Arial Narrow" panose="020B0606020202030204" pitchFamily="34" charset="0"/>
              </a:rPr>
              <a:t>II.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Vedecko</a:t>
            </a:r>
            <a:r>
              <a:rPr lang="en-US" altLang="sk-SK" sz="3200" b="1" dirty="0">
                <a:latin typeface="Arial Narrow" panose="020B0606020202030204" pitchFamily="34" charset="0"/>
              </a:rPr>
              <a:t> –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výskumná</a:t>
            </a:r>
            <a:r>
              <a:rPr lang="en-US" altLang="sk-SK" sz="3200" b="1" dirty="0">
                <a:latin typeface="Arial Narrow" panose="020B0606020202030204" pitchFamily="34" charset="0"/>
              </a:rPr>
              <a:t>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činnosť</a:t>
            </a:r>
            <a:r>
              <a:rPr lang="en-US" altLang="sk-SK" sz="3200" b="1" dirty="0">
                <a:latin typeface="Arial Narrow" panose="020B0606020202030204" pitchFamily="34" charset="0"/>
              </a:rPr>
              <a:t> -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pokračovanie</a:t>
            </a:r>
            <a:endParaRPr lang="en-US" altLang="sk-SK" sz="3200" b="1" dirty="0">
              <a:latin typeface="Arial Narrow" panose="020B0606020202030204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1600" y="1417638"/>
            <a:ext cx="89027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100000"/>
              </a:lnSpc>
            </a:pPr>
            <a:r>
              <a:rPr lang="sk-SK" altLang="sk-SK" sz="2400" b="1" dirty="0" smtClean="0">
                <a:latin typeface="Arial Narrow" panose="020B0606020202030204" pitchFamily="34" charset="0"/>
              </a:rPr>
              <a:t>	Riešenie </a:t>
            </a:r>
            <a:r>
              <a:rPr lang="sk-SK" altLang="sk-SK" sz="2400" b="1" dirty="0">
                <a:latin typeface="Arial Narrow" panose="020B0606020202030204" pitchFamily="34" charset="0"/>
              </a:rPr>
              <a:t>grantových projektov z fondov EÚ:</a:t>
            </a:r>
          </a:p>
          <a:p>
            <a:pPr algn="just"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Vedomostná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fakulta pre hospodársku prax – ITMS 26110230113</a:t>
            </a:r>
          </a:p>
          <a:p>
            <a:pPr algn="just"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Vysoké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školy ako motory rozvoja vedomostnej spoločnosti –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ITMS26110230120</a:t>
            </a:r>
            <a:endParaRPr lang="sk-SK" altLang="sk-SK" sz="2200" dirty="0">
              <a:latin typeface="Arial Narrow" panose="020B0606020202030204" pitchFamily="34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OP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Výskum a vývoj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Hybridný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elektrický zdroj pre </a:t>
            </a:r>
            <a:r>
              <a:rPr lang="sk-SK" altLang="sk-SK" sz="2200" dirty="0" err="1" smtClean="0">
                <a:latin typeface="Arial Narrow" panose="020B0606020202030204" pitchFamily="34" charset="0"/>
                <a:cs typeface="Times New Roman" pitchFamily="16" charset="0"/>
              </a:rPr>
              <a:t>technicko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-	poradenské 	laboratórium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využitia a propagácie obnoviteľných zdrojov energie  </a:t>
            </a:r>
            <a:endParaRPr lang="sk-SK" altLang="sk-SK" sz="2200" dirty="0" smtClean="0">
              <a:latin typeface="Arial Narrow" panose="020B0606020202030204" pitchFamily="34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</a:pP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	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ITMS 262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202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200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56 (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riešiteľ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, vedúci aktivity 2 pre elektrochemické procesy)</a:t>
            </a:r>
          </a:p>
          <a:p>
            <a:pPr algn="just"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Zlepšenie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a modernizácia vzdelávacej technickej a informačno-komunikačnej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infraštruktúry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pracovísk STU - ITMS 26250120019</a:t>
            </a:r>
          </a:p>
          <a:p>
            <a:pPr algn="just"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	CE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pre vývoj a aplikáciu diagnostických metód pri spracovaní kovových a 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	nekovových </a:t>
            </a:r>
            <a:r>
              <a:rPr lang="sk-SK" altLang="sk-SK" sz="2200" dirty="0">
                <a:latin typeface="Arial Narrow" panose="020B0606020202030204" pitchFamily="34" charset="0"/>
                <a:cs typeface="Times New Roman" pitchFamily="16" charset="0"/>
              </a:rPr>
              <a:t>materiálov - ITMS 26220120048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sk-SK" altLang="sk-SK" sz="2200" dirty="0">
              <a:latin typeface="Arial Narrow" panose="020B060602020203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Príprava </a:t>
            </a:r>
            <a:r>
              <a:rPr lang="sk-SK" altLang="sk-SK" sz="2200" dirty="0">
                <a:latin typeface="Arial Narrow" panose="020B0606020202030204" pitchFamily="34" charset="0"/>
              </a:rPr>
              <a:t>projektov v rámci rámcového programu Horizont 2020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.</a:t>
            </a:r>
            <a:r>
              <a:rPr lang="sk-SK" altLang="sk-SK" sz="2200" dirty="0" smtClean="0">
                <a:latin typeface="Arial Narrow" panose="020B0606020202030204" pitchFamily="34" charset="0"/>
                <a:cs typeface="Times New Roman" pitchFamily="16" charset="0"/>
              </a:rPr>
              <a:t> </a:t>
            </a:r>
            <a:endParaRPr lang="sk-SK" altLang="sk-SK" sz="2200" dirty="0">
              <a:latin typeface="Arial Narrow" panose="020B0606020202030204" pitchFamily="34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139378" y="1557932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755576" y="194337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755576" y="2235760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755576" y="2852936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755576" y="3808090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755576" y="4437112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755576" y="5417917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:\FOTKY\MTF ústavy, pavilóny\UBEI\zariadenia\DSC_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45847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>
            <a:defPPr>
              <a:defRPr lang="en-GB"/>
            </a:defPPr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9pPr>
          </a:lstStyle>
          <a:p>
            <a:r>
              <a:rPr lang="en-US" altLang="sk-SK" dirty="0"/>
              <a:t>II. </a:t>
            </a:r>
            <a:r>
              <a:rPr lang="en-US" altLang="sk-SK" dirty="0" err="1"/>
              <a:t>Vedecko</a:t>
            </a:r>
            <a:r>
              <a:rPr lang="en-US" altLang="sk-SK" dirty="0"/>
              <a:t> – </a:t>
            </a:r>
            <a:r>
              <a:rPr lang="en-US" altLang="sk-SK" dirty="0" err="1"/>
              <a:t>výskumná</a:t>
            </a:r>
            <a:r>
              <a:rPr lang="en-US" altLang="sk-SK" dirty="0"/>
              <a:t> </a:t>
            </a:r>
            <a:r>
              <a:rPr lang="en-US" altLang="sk-SK" dirty="0" err="1"/>
              <a:t>činnosť</a:t>
            </a:r>
            <a:endParaRPr lang="en-US" altLang="sk-SK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1600" y="1417638"/>
            <a:ext cx="8902700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sk-SK" altLang="sk-SK" sz="2400" b="1" dirty="0" smtClean="0">
                <a:latin typeface="Arial Narrow" panose="020B0606020202030204" pitchFamily="34" charset="0"/>
              </a:rPr>
              <a:t>	Prístrojové </a:t>
            </a:r>
            <a:r>
              <a:rPr lang="sk-SK" altLang="sk-SK" sz="2400" b="1" dirty="0">
                <a:latin typeface="Arial Narrow" panose="020B0606020202030204" pitchFamily="34" charset="0"/>
              </a:rPr>
              <a:t>vybavenie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endParaRPr lang="sk-SK" altLang="sk-SK" sz="800" dirty="0"/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Technicko-poradenské laboratórium využitia a propagácie OZE (</a:t>
            </a:r>
            <a:r>
              <a:rPr lang="sk-SK" altLang="sk-SK" sz="2200" dirty="0" err="1">
                <a:latin typeface="Arial Narrow" panose="020B0606020202030204" pitchFamily="34" charset="0"/>
              </a:rPr>
              <a:t>hydromotor</a:t>
            </a:r>
            <a:r>
              <a:rPr lang="sk-SK" altLang="sk-SK" sz="2200" dirty="0">
                <a:latin typeface="Arial Narrow" panose="020B0606020202030204" pitchFamily="34" charset="0"/>
              </a:rPr>
              <a:t>, solárne panely, </a:t>
            </a:r>
            <a:r>
              <a:rPr lang="sk-SK" altLang="sk-SK" sz="2200" dirty="0" err="1">
                <a:latin typeface="Arial Narrow" panose="020B0606020202030204" pitchFamily="34" charset="0"/>
              </a:rPr>
              <a:t>bioreaktor</a:t>
            </a:r>
            <a:r>
              <a:rPr lang="sk-SK" altLang="sk-SK" sz="2200" dirty="0">
                <a:latin typeface="Arial Narrow" panose="020B0606020202030204" pitchFamily="34" charset="0"/>
              </a:rPr>
              <a:t> ...)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Laboratórium tepelných tokov (FTT kónický kalorimeter)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Laboratórium termickej analýzy (bezpečnostný kalorimeter SEDEX, spaľovací kalorimeter IKA C4000, </a:t>
            </a:r>
            <a:r>
              <a:rPr lang="sk-SK" altLang="sk-SK" sz="2200" dirty="0" err="1">
                <a:latin typeface="Arial Narrow" panose="020B0606020202030204" pitchFamily="34" charset="0"/>
              </a:rPr>
              <a:t>termokamera</a:t>
            </a:r>
            <a:r>
              <a:rPr lang="sk-SK" altLang="sk-SK" sz="2200" dirty="0">
                <a:latin typeface="Arial Narrow" panose="020B0606020202030204" pitchFamily="34" charset="0"/>
              </a:rPr>
              <a:t> FLUKE Ti55)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Laboratórium spaľovacích procesov (</a:t>
            </a:r>
            <a:r>
              <a:rPr lang="sk-SK" altLang="sk-SK" sz="2200" dirty="0" err="1">
                <a:latin typeface="Arial Narrow" panose="020B0606020202030204" pitchFamily="34" charset="0"/>
              </a:rPr>
              <a:t>Setchkinova</a:t>
            </a:r>
            <a:r>
              <a:rPr lang="sk-SK" altLang="sk-SK" sz="2200" dirty="0">
                <a:latin typeface="Arial Narrow" panose="020B0606020202030204" pitchFamily="34" charset="0"/>
              </a:rPr>
              <a:t> pec, analýza plynov </a:t>
            </a:r>
            <a:r>
              <a:rPr lang="sk-SK" altLang="sk-SK" sz="2200" dirty="0" err="1">
                <a:latin typeface="Arial Narrow" panose="020B0606020202030204" pitchFamily="34" charset="0"/>
              </a:rPr>
              <a:t>Testo</a:t>
            </a:r>
            <a:r>
              <a:rPr lang="sk-SK" altLang="sk-SK" sz="2200" dirty="0">
                <a:latin typeface="Arial Narrow" panose="020B0606020202030204" pitchFamily="34" charset="0"/>
              </a:rPr>
              <a:t> 350XL)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Laboratórium bezpečnostného inžinierstva (</a:t>
            </a:r>
            <a:r>
              <a:rPr lang="sk-SK" altLang="sk-SK" sz="2200" dirty="0" err="1">
                <a:latin typeface="Arial Narrow" panose="020B0606020202030204" pitchFamily="34" charset="0"/>
              </a:rPr>
              <a:t>hlukomer</a:t>
            </a:r>
            <a:r>
              <a:rPr lang="sk-SK" altLang="sk-SK" sz="2200" dirty="0">
                <a:latin typeface="Arial Narrow" panose="020B0606020202030204" pitchFamily="34" charset="0"/>
              </a:rPr>
              <a:t> SL-300, </a:t>
            </a:r>
            <a:r>
              <a:rPr lang="sk-SK" altLang="sk-SK" sz="2200" dirty="0" err="1">
                <a:latin typeface="Arial Narrow" panose="020B0606020202030204" pitchFamily="34" charset="0"/>
              </a:rPr>
              <a:t>luxmeter</a:t>
            </a:r>
            <a:r>
              <a:rPr lang="sk-SK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dirty="0" err="1">
                <a:latin typeface="Arial Narrow" panose="020B0606020202030204" pitchFamily="34" charset="0"/>
              </a:rPr>
              <a:t>aerosolový</a:t>
            </a:r>
            <a:r>
              <a:rPr lang="sk-SK" altLang="sk-SK" sz="2200" dirty="0">
                <a:latin typeface="Arial Narrow" panose="020B0606020202030204" pitchFamily="34" charset="0"/>
              </a:rPr>
              <a:t> spektrometer a prachový monitor GRIM 1:108)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Výbuchová komora KV 150 M2 pre meranie vlastností rozvírených prachov</a:t>
            </a:r>
          </a:p>
          <a:p>
            <a:pPr algn="just" hangingPunct="1">
              <a:lnSpc>
                <a:spcPct val="100000"/>
              </a:lnSpc>
              <a:buFont typeface="Arial" charset="0"/>
              <a:buChar char="•"/>
            </a:pPr>
            <a:r>
              <a:rPr lang="sk-SK" altLang="sk-SK" sz="2200" dirty="0">
                <a:latin typeface="Arial Narrow" panose="020B0606020202030204" pitchFamily="34" charset="0"/>
              </a:rPr>
              <a:t>Laboratórium analytických metód (</a:t>
            </a:r>
            <a:r>
              <a:rPr lang="sk-SK" altLang="sk-SK" sz="2200" dirty="0" err="1">
                <a:latin typeface="Arial Narrow" panose="020B0606020202030204" pitchFamily="34" charset="0"/>
              </a:rPr>
              <a:t>vysokocitlivý</a:t>
            </a:r>
            <a:r>
              <a:rPr lang="sk-SK" altLang="sk-SK" sz="2200" dirty="0">
                <a:latin typeface="Arial Narrow" panose="020B0606020202030204" pitchFamily="34" charset="0"/>
              </a:rPr>
              <a:t> FT IR/MCT-DTGS spektrometer, </a:t>
            </a:r>
            <a:r>
              <a:rPr lang="sk-SK" altLang="sk-SK" sz="2200" dirty="0" err="1">
                <a:latin typeface="Arial Narrow" panose="020B0606020202030204" pitchFamily="34" charset="0"/>
              </a:rPr>
              <a:t>chromatograf</a:t>
            </a:r>
            <a:r>
              <a:rPr lang="sk-SK" altLang="sk-SK" sz="2200" dirty="0">
                <a:latin typeface="Arial Narrow" panose="020B0606020202030204" pitchFamily="34" charset="0"/>
              </a:rPr>
              <a:t> GC-MS </a:t>
            </a:r>
            <a:r>
              <a:rPr lang="sk-SK" altLang="sk-SK" sz="2200" dirty="0" err="1">
                <a:latin typeface="Arial Narrow" panose="020B0606020202030204" pitchFamily="34" charset="0"/>
              </a:rPr>
              <a:t>Agilent</a:t>
            </a:r>
            <a:r>
              <a:rPr lang="sk-SK" altLang="sk-SK" sz="2200" dirty="0">
                <a:latin typeface="Arial Narrow" panose="020B0606020202030204" pitchFamily="34" charset="0"/>
              </a:rPr>
              <a:t> 5975C)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endParaRPr lang="sk-SK" altLang="sk-SK" dirty="0"/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39378" y="1557932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:\FOTKY\MTF ústavy, pavilóny\UBEI\laboratóriá\DSC_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72886"/>
            <a:ext cx="3923928" cy="26087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sk-SK" sz="3200" b="1" dirty="0">
                <a:latin typeface="Arial Narrow" panose="020B0606020202030204" pitchFamily="34" charset="0"/>
              </a:rPr>
              <a:t>III.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Projekty</a:t>
            </a:r>
            <a:r>
              <a:rPr lang="en-US" altLang="sk-SK" sz="3200" b="1" dirty="0">
                <a:latin typeface="Arial Narrow" panose="020B0606020202030204" pitchFamily="34" charset="0"/>
              </a:rPr>
              <a:t> pre </a:t>
            </a:r>
            <a:r>
              <a:rPr lang="en-US" altLang="sk-SK" sz="3200" b="1" dirty="0" err="1">
                <a:latin typeface="Arial Narrow" panose="020B0606020202030204" pitchFamily="34" charset="0"/>
              </a:rPr>
              <a:t>prax</a:t>
            </a:r>
            <a:endParaRPr lang="en-US" altLang="sk-SK" sz="3200" b="1" dirty="0">
              <a:latin typeface="Arial Narrow" panose="020B0606020202030204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7000" y="1265238"/>
            <a:ext cx="8864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Posúdenie </a:t>
            </a:r>
            <a:r>
              <a:rPr lang="sk-SK" altLang="sk-SK" sz="2200" dirty="0">
                <a:latin typeface="Arial Narrow" panose="020B0606020202030204" pitchFamily="34" charset="0"/>
              </a:rPr>
              <a:t>požiarneho rizika MANPOWER RED (NCH SLOVAKIA s.r.o.)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Posúdenie </a:t>
            </a:r>
            <a:r>
              <a:rPr lang="sk-SK" altLang="sk-SK" sz="2200" dirty="0">
                <a:latin typeface="Arial Narrow" panose="020B0606020202030204" pitchFamily="34" charset="0"/>
              </a:rPr>
              <a:t>triedy požiarneho nebezpečenstva vybraných tlačiarenských náplní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(</a:t>
            </a:r>
            <a:r>
              <a:rPr lang="sk-SK" altLang="sk-SK" sz="2200" dirty="0" err="1">
                <a:latin typeface="Arial Narrow" panose="020B0606020202030204" pitchFamily="34" charset="0"/>
              </a:rPr>
              <a:t>Europapier</a:t>
            </a:r>
            <a:r>
              <a:rPr lang="sk-SK" altLang="sk-SK" sz="2200" dirty="0">
                <a:latin typeface="Arial Narrow" panose="020B0606020202030204" pitchFamily="34" charset="0"/>
              </a:rPr>
              <a:t> Slovensko, s. r. o.)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altLang="sk-SK" sz="2200" dirty="0" smtClean="0">
                <a:latin typeface="Arial Narrow" panose="020B0606020202030204" pitchFamily="34" charset="0"/>
              </a:rPr>
              <a:t>	Zisťovanie </a:t>
            </a:r>
            <a:r>
              <a:rPr lang="sk-SK" altLang="sk-SK" sz="2200" dirty="0">
                <a:latin typeface="Arial Narrow" panose="020B0606020202030204" pitchFamily="34" charset="0"/>
              </a:rPr>
              <a:t>príčiny vzniku požiaru sila na skladovanie drevného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odpadu	(</a:t>
            </a:r>
            <a:r>
              <a:rPr lang="sk-SK" altLang="sk-SK" sz="2200" dirty="0" err="1" smtClean="0">
                <a:latin typeface="Arial Narrow" panose="020B0606020202030204" pitchFamily="34" charset="0"/>
              </a:rPr>
              <a:t>Swedwood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 </a:t>
            </a:r>
            <a:r>
              <a:rPr lang="sk-SK" altLang="sk-SK" sz="2200" dirty="0" err="1" smtClean="0">
                <a:latin typeface="Arial Narrow" panose="020B0606020202030204" pitchFamily="34" charset="0"/>
              </a:rPr>
              <a:t>Sopron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 s.r.o.)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Expertný </a:t>
            </a:r>
            <a:r>
              <a:rPr lang="sk-SK" altLang="sk-SK" sz="2200" dirty="0">
                <a:latin typeface="Arial Narrow" panose="020B0606020202030204" pitchFamily="34" charset="0"/>
              </a:rPr>
              <a:t>posudok na súlad technologického postupu búracích prác na kotle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(</a:t>
            </a:r>
            <a:r>
              <a:rPr lang="sk-SK" altLang="sk-SK" sz="2200" dirty="0">
                <a:latin typeface="Arial Narrow" panose="020B0606020202030204" pitchFamily="34" charset="0"/>
              </a:rPr>
              <a:t>Slovenské energetické strojárne a.s., Tlmače)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Hodnotenie </a:t>
            </a:r>
            <a:r>
              <a:rPr lang="sk-SK" altLang="sk-SK" sz="2200" dirty="0">
                <a:latin typeface="Arial Narrow" panose="020B0606020202030204" pitchFamily="34" charset="0"/>
              </a:rPr>
              <a:t>protipožiarnych náterov FLAMSTOP SUPER K/1 (SE, a.s. Bratislava)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Meranie </a:t>
            </a:r>
            <a:r>
              <a:rPr lang="sk-SK" altLang="sk-SK" sz="2200" dirty="0">
                <a:latin typeface="Arial Narrow" panose="020B0606020202030204" pitchFamily="34" charset="0"/>
              </a:rPr>
              <a:t>distribúcie častíc a stanovenie dolnej koncentračnej medzi výbušnosti </a:t>
            </a:r>
            <a:r>
              <a:rPr lang="sk-SK" altLang="sk-SK" sz="2200" dirty="0" smtClean="0">
                <a:latin typeface="Arial Narrow" panose="020B0606020202030204" pitchFamily="34" charset="0"/>
              </a:rPr>
              <a:t>		prachových </a:t>
            </a:r>
            <a:r>
              <a:rPr lang="sk-SK" altLang="sk-SK" sz="2200" dirty="0">
                <a:latin typeface="Arial Narrow" panose="020B0606020202030204" pitchFamily="34" charset="0"/>
              </a:rPr>
              <a:t>častíc (Slovenské liehovary a likérky, a.s. Leopoldov)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C7-C </a:t>
            </a:r>
            <a:r>
              <a:rPr lang="sk-SK" altLang="sk-SK" sz="2200" dirty="0">
                <a:latin typeface="Arial Narrow" panose="020B0606020202030204" pitchFamily="34" charset="0"/>
              </a:rPr>
              <a:t>Rekonštrukcia BSC RAO - Rekonštrukcia spaľovne (VUJE a.s.)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Posúdenie </a:t>
            </a:r>
            <a:r>
              <a:rPr lang="sk-SK" altLang="sk-SK" sz="2200" dirty="0">
                <a:latin typeface="Arial Narrow" panose="020B0606020202030204" pitchFamily="34" charset="0"/>
              </a:rPr>
              <a:t>rizika vzniku TMA (VUJE a.s.)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sk-SK" altLang="sk-SK" sz="2200" dirty="0" smtClean="0">
                <a:latin typeface="Arial Narrow" panose="020B0606020202030204" pitchFamily="34" charset="0"/>
              </a:rPr>
              <a:t>		Analýza </a:t>
            </a:r>
            <a:r>
              <a:rPr lang="sk-SK" altLang="sk-SK" sz="2200" dirty="0">
                <a:latin typeface="Arial Narrow" panose="020B0606020202030204" pitchFamily="34" charset="0"/>
              </a:rPr>
              <a:t>rizík linky VICHR metódou HAZOP (VUJE a.s.)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457200" y="1434073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457200" y="179401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457200" y="242088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457200" y="3140968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457200" y="3467567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457200" y="4472886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465057" y="4797152"/>
            <a:ext cx="110964" cy="100572"/>
          </a:xfrm>
          <a:prstGeom prst="rect">
            <a:avLst/>
          </a:prstGeom>
          <a:solidFill>
            <a:srgbClr val="0082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548680"/>
            <a:ext cx="8496944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Táto prezentácia je príspevkom projektu </a:t>
            </a:r>
          </a:p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Vedomostná fakulta pre hospodársku prax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7040" y="4365104"/>
            <a:ext cx="5472608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Autor:</a:t>
            </a:r>
            <a:r>
              <a:rPr lang="sk-SK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doc. Ing. Richard Kuracina, PhD.</a:t>
            </a:r>
            <a:endParaRPr lang="sk-SK" sz="2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7040" y="1730065"/>
            <a:ext cx="7507328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/>
              <a:t>ITMS 26110230113</a:t>
            </a:r>
          </a:p>
          <a:p>
            <a:r>
              <a:rPr lang="sk-SK" sz="2200" dirty="0" smtClean="0"/>
              <a:t>Projekt je realizovaný na základe podpory operačného programu Vzdelávanie, financovaný z európskeho sociálneho fondu</a:t>
            </a:r>
            <a:endParaRPr lang="sk-SK" sz="2200" dirty="0"/>
          </a:p>
          <a:p>
            <a:endParaRPr lang="sk-SK" sz="2200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3068959"/>
            <a:ext cx="6120680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 smtClean="0"/>
              <a:t>Doba riešenia projektu: </a:t>
            </a:r>
            <a:r>
              <a:rPr lang="sk-SK" sz="2200" b="1" dirty="0"/>
              <a:t>X/2013 – IX/2015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7040" y="5445224"/>
            <a:ext cx="838992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Moderné vzdelávanie pre vedomostnú spoločnosť/Projekt je spolufinancovaný zo zdrojov EÚ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5" y="6195897"/>
            <a:ext cx="680729" cy="66919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69889"/>
            <a:ext cx="2269240" cy="52120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2" y="6157855"/>
            <a:ext cx="772369" cy="6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34531</TotalTime>
  <Words>101</Words>
  <Application>Microsoft Office PowerPoint</Application>
  <PresentationFormat>Prezentácia na obrazovke (4:3)</PresentationFormat>
  <Paragraphs>69</Paragraphs>
  <Slides>7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9" baseType="lpstr">
      <vt:lpstr>Motív Office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Miroslava Daubnerová</dc:creator>
  <cp:lastModifiedBy>Miroslava Daubnerová</cp:lastModifiedBy>
  <cp:revision>15</cp:revision>
  <cp:lastPrinted>1601-01-01T00:00:00Z</cp:lastPrinted>
  <dcterms:created xsi:type="dcterms:W3CDTF">1601-01-01T00:00:00Z</dcterms:created>
  <dcterms:modified xsi:type="dcterms:W3CDTF">2015-03-12T07:11:17Z</dcterms:modified>
</cp:coreProperties>
</file>