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740" r:id="rId1"/>
  </p:sldMasterIdLst>
  <p:notesMasterIdLst>
    <p:notesMasterId r:id="rId8"/>
  </p:notesMasterIdLst>
  <p:handoutMasterIdLst>
    <p:handoutMasterId r:id="rId9"/>
  </p:handoutMasterIdLst>
  <p:sldIdLst>
    <p:sldId id="256" r:id="rId2"/>
    <p:sldId id="258" r:id="rId3"/>
    <p:sldId id="260" r:id="rId4"/>
    <p:sldId id="262" r:id="rId5"/>
    <p:sldId id="261" r:id="rId6"/>
    <p:sldId id="26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Untitled Section" id="{45CB3BCB-0946-A649-83D5-615EF2B94EC8}">
          <p14:sldIdLst>
            <p14:sldId id="256"/>
            <p14:sldId id="258"/>
            <p14:sldId id="260"/>
            <p14:sldId id="262"/>
            <p14:sldId id="261"/>
            <p14:sldId id="263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9A6"/>
    <a:srgbClr val="D52B1E"/>
    <a:srgbClr val="103A1D"/>
    <a:srgbClr val="FFFFFF"/>
    <a:srgbClr val="2A030B"/>
    <a:srgbClr val="8A00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79978" autoAdjust="0"/>
  </p:normalViewPr>
  <p:slideViewPr>
    <p:cSldViewPr snapToGrid="0" snapToObjects="1" showGuides="1">
      <p:cViewPr>
        <p:scale>
          <a:sx n="100" d="100"/>
          <a:sy n="100" d="100"/>
        </p:scale>
        <p:origin x="-1860" y="-408"/>
      </p:cViewPr>
      <p:guideLst>
        <p:guide orient="horz" pos="2078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 showGuides="1">
      <p:cViewPr varScale="1">
        <p:scale>
          <a:sx n="57" d="100"/>
          <a:sy n="57" d="100"/>
        </p:scale>
        <p:origin x="-2544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E83311-4934-CE40-9504-106397E3E5E6}" type="datetimeFigureOut">
              <a:rPr lang="en-US" smtClean="0"/>
              <a:t>3/12/2015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ABD4B9-AE92-6D4B-AC15-678DE482C87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012986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6016D4-46A7-844A-A189-53DA10312B19}" type="datetimeFigureOut">
              <a:rPr lang="en-US" smtClean="0"/>
              <a:t>3/12/2015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F026E2-4224-F54A-A5C9-6D7E758A7F3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159061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F026E2-4224-F54A-A5C9-6D7E758A7F30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69656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F026E2-4224-F54A-A5C9-6D7E758A7F30}" type="slidenum">
              <a:rPr lang="en-US" smtClean="0">
                <a:solidFill>
                  <a:prstClr val="black"/>
                </a:solidFill>
              </a:rPr>
              <a:pPr/>
              <a:t>3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6965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F026E2-4224-F54A-A5C9-6D7E758A7F30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69656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F026E2-4224-F54A-A5C9-6D7E758A7F30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6965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y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461128" y="1666122"/>
            <a:ext cx="6997072" cy="737380"/>
          </a:xfrm>
        </p:spPr>
        <p:txBody>
          <a:bodyPr lIns="0" tIns="0" rIns="0" bIns="0" anchor="t" anchorCtr="0">
            <a:normAutofit/>
          </a:bodyPr>
          <a:lstStyle>
            <a:lvl1pPr algn="l">
              <a:defRPr sz="3600" b="1"/>
            </a:lvl1pPr>
          </a:lstStyle>
          <a:p>
            <a:r>
              <a:rPr lang="cs-CZ" dirty="0" smtClean="0"/>
              <a:t>Vložte názov prednášky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60500" y="2403502"/>
            <a:ext cx="6997072" cy="723284"/>
          </a:xfrm>
        </p:spPr>
        <p:txBody>
          <a:bodyPr lIns="0" tIns="0" rIns="0" bIns="0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Vložte podnapis prednášky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1461128" y="3918284"/>
            <a:ext cx="6997700" cy="790575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2000"/>
            </a:lvl1pPr>
          </a:lstStyle>
          <a:p>
            <a:pPr lvl="0"/>
            <a:r>
              <a:rPr lang="cs-CZ" dirty="0" smtClean="0"/>
              <a:t>Titl. Meno Priezvisko, Titl.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382" y="6004854"/>
            <a:ext cx="2978150" cy="727075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82704183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a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461128" y="2855670"/>
            <a:ext cx="7225672" cy="1143000"/>
          </a:xfrm>
        </p:spPr>
        <p:txBody>
          <a:bodyPr lIns="0" tIns="0" rIns="0" bIns="0">
            <a:normAutofit/>
          </a:bodyPr>
          <a:lstStyle>
            <a:lvl1pPr algn="l">
              <a:defRPr sz="3600" b="1" baseline="0">
                <a:solidFill>
                  <a:srgbClr val="FFFFFF"/>
                </a:solidFill>
              </a:defRPr>
            </a:lvl1pPr>
          </a:lstStyle>
          <a:p>
            <a:r>
              <a:rPr lang="cs-CZ" dirty="0" smtClean="0"/>
              <a:t>Ďakujem za pozornosť.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382" y="6004854"/>
            <a:ext cx="2978150" cy="727075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8944118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sk-SK" smtClean="0"/>
              <a:t>Vložte názov prezentácie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CFDDE7FD-4914-4CCE-AE35-CA1354D4432D}" type="slidenum">
              <a:rPr lang="en-US" smtClean="0"/>
              <a:pPr/>
              <a:t>‹#›</a:t>
            </a:fld>
            <a:r>
              <a:rPr lang="sk-SK" dirty="0" smtClean="0"/>
              <a:t> / 8</a:t>
            </a:r>
            <a:endParaRPr lang="en-US" dirty="0"/>
          </a:p>
        </p:txBody>
      </p:sp>
      <p:sp>
        <p:nvSpPr>
          <p:cNvPr id="6" name="Chart Placeholder 5"/>
          <p:cNvSpPr>
            <a:spLocks noGrp="1"/>
          </p:cNvSpPr>
          <p:nvPr>
            <p:ph type="chart" sz="quarter" idx="12" hasCustomPrompt="1"/>
          </p:nvPr>
        </p:nvSpPr>
        <p:spPr>
          <a:xfrm>
            <a:off x="1461129" y="1549400"/>
            <a:ext cx="7225672" cy="4200525"/>
          </a:xfrm>
        </p:spPr>
        <p:txBody>
          <a:bodyPr/>
          <a:lstStyle/>
          <a:p>
            <a:r>
              <a:rPr lang="en-US" dirty="0" smtClean="0"/>
              <a:t>Graf</a:t>
            </a:r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/>
        <p:txBody>
          <a:bodyPr lIns="0">
            <a:normAutofit/>
          </a:bodyPr>
          <a:lstStyle>
            <a:lvl1pPr algn="l">
              <a:defRPr sz="2800" b="1"/>
            </a:lvl1pPr>
          </a:lstStyle>
          <a:p>
            <a:r>
              <a:rPr lang="cs-CZ" dirty="0" smtClean="0"/>
              <a:t>Vložte názov grafu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3592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 lIns="0">
            <a:normAutofit/>
          </a:bodyPr>
          <a:lstStyle>
            <a:lvl1pPr algn="l">
              <a:defRPr sz="2800" b="1"/>
            </a:lvl1pPr>
          </a:lstStyle>
          <a:p>
            <a:r>
              <a:rPr lang="cs-CZ" dirty="0" smtClean="0"/>
              <a:t>Vložte nadpis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sk-SK" smtClean="0"/>
              <a:t>Vložte názov prezentácie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CFDDE7FD-4914-4CCE-AE35-CA1354D4432D}" type="slidenum">
              <a:rPr lang="en-US" smtClean="0"/>
              <a:pPr/>
              <a:t>‹#›</a:t>
            </a:fld>
            <a:r>
              <a:rPr lang="sk-SK" dirty="0" smtClean="0"/>
              <a:t> / 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78381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ulka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 lIns="0">
            <a:normAutofit/>
          </a:bodyPr>
          <a:lstStyle>
            <a:lvl1pPr algn="l">
              <a:defRPr sz="2800" b="1" baseline="0"/>
            </a:lvl1pPr>
          </a:lstStyle>
          <a:p>
            <a:r>
              <a:rPr lang="cs-CZ" dirty="0" smtClean="0"/>
              <a:t>Vložte názov tabuľky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sk-SK" smtClean="0"/>
              <a:t>Vložte názov prezentácie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CFDDE7FD-4914-4CCE-AE35-CA1354D4432D}" type="slidenum">
              <a:rPr lang="en-US" smtClean="0"/>
              <a:pPr/>
              <a:t>‹#›</a:t>
            </a:fld>
            <a:r>
              <a:rPr lang="sk-SK" dirty="0" smtClean="0"/>
              <a:t> / 8</a:t>
            </a:r>
            <a:endParaRPr lang="en-US" dirty="0"/>
          </a:p>
        </p:txBody>
      </p:sp>
      <p:sp>
        <p:nvSpPr>
          <p:cNvPr id="6" name="Table Placeholder 5"/>
          <p:cNvSpPr>
            <a:spLocks noGrp="1"/>
          </p:cNvSpPr>
          <p:nvPr>
            <p:ph type="tbl" sz="quarter" idx="12"/>
          </p:nvPr>
        </p:nvSpPr>
        <p:spPr>
          <a:xfrm>
            <a:off x="1447472" y="1543050"/>
            <a:ext cx="7239327" cy="4260850"/>
          </a:xfrm>
        </p:spPr>
        <p:txBody>
          <a:bodyPr/>
          <a:lstStyle/>
          <a:p>
            <a:r>
              <a:rPr lang="sk-SK" smtClean="0"/>
              <a:t>Ak chcete pridať tabuľku, kliknite na ikonu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10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ani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 lIns="0">
            <a:normAutofit/>
          </a:bodyPr>
          <a:lstStyle>
            <a:lvl1pPr algn="l">
              <a:defRPr sz="2800" b="1"/>
            </a:lvl1pPr>
          </a:lstStyle>
          <a:p>
            <a:r>
              <a:rPr lang="cs-CZ" dirty="0" smtClean="0"/>
              <a:t>Vložte nadpis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sk-SK" smtClean="0"/>
              <a:t>Vložte názov prezentácie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CFDDE7FD-4914-4CCE-AE35-CA1354D4432D}" type="slidenum">
              <a:rPr lang="en-US" smtClean="0"/>
              <a:pPr/>
              <a:t>‹#›</a:t>
            </a:fld>
            <a:r>
              <a:rPr lang="sk-SK" dirty="0" smtClean="0"/>
              <a:t> / 8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1454301" y="1509016"/>
            <a:ext cx="3632338" cy="4526659"/>
          </a:xfrm>
        </p:spPr>
        <p:txBody>
          <a:bodyPr lIns="0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5230020" y="1509016"/>
            <a:ext cx="3456780" cy="4526659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64218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+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 lIns="0">
            <a:normAutofit/>
          </a:bodyPr>
          <a:lstStyle>
            <a:lvl1pPr algn="l">
              <a:defRPr sz="2800" b="1"/>
            </a:lvl1pPr>
          </a:lstStyle>
          <a:p>
            <a:r>
              <a:rPr lang="cs-CZ" smtClean="0"/>
              <a:t>Vložte nadpis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sk-SK" smtClean="0"/>
              <a:t>Vložte názov prezentácie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CFDDE7FD-4914-4CCE-AE35-CA1354D4432D}" type="slidenum">
              <a:rPr lang="en-US" smtClean="0"/>
              <a:pPr/>
              <a:t>‹#›</a:t>
            </a:fld>
            <a:r>
              <a:rPr lang="sk-SK" dirty="0" smtClean="0"/>
              <a:t> / 8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1454301" y="1557338"/>
            <a:ext cx="7232499" cy="4368800"/>
          </a:xfrm>
        </p:spPr>
        <p:txBody>
          <a:bodyPr lIns="0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95114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+ Graf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 lIns="0">
            <a:normAutofit/>
          </a:bodyPr>
          <a:lstStyle>
            <a:lvl1pPr algn="l">
              <a:defRPr sz="2800" b="1"/>
            </a:lvl1pPr>
          </a:lstStyle>
          <a:p>
            <a:r>
              <a:rPr lang="cs-CZ" dirty="0" smtClean="0"/>
              <a:t>Vložte nadpis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sk-SK" smtClean="0"/>
              <a:t>Vložte názov prezentácie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CFDDE7FD-4914-4CCE-AE35-CA1354D4432D}" type="slidenum">
              <a:rPr lang="en-US" smtClean="0"/>
              <a:pPr/>
              <a:t>‹#›</a:t>
            </a:fld>
            <a:r>
              <a:rPr lang="sk-SK" dirty="0" smtClean="0"/>
              <a:t> / 8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1461128" y="1563688"/>
            <a:ext cx="3523095" cy="4403725"/>
          </a:xfrm>
        </p:spPr>
        <p:txBody>
          <a:bodyPr lIns="0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5154915" y="1563688"/>
            <a:ext cx="3531885" cy="4403725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sk-SK" smtClean="0"/>
              <a:t>Upravte štýl predlohy textu.</a:t>
            </a:r>
          </a:p>
        </p:txBody>
      </p:sp>
    </p:spTree>
    <p:extLst>
      <p:ext uri="{BB962C8B-B14F-4D97-AF65-F5344CB8AC3E}">
        <p14:creationId xmlns:p14="http://schemas.microsoft.com/office/powerpoint/2010/main" val="1241635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azok Graf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461128" y="5050843"/>
            <a:ext cx="7225671" cy="500424"/>
          </a:xfrm>
        </p:spPr>
        <p:txBody>
          <a:bodyPr lIns="0" rIns="0" anchor="b" anchorCtr="0">
            <a:normAutofit/>
          </a:bodyPr>
          <a:lstStyle>
            <a:lvl1pPr algn="l">
              <a:defRPr sz="2000" b="1"/>
            </a:lvl1pPr>
          </a:lstStyle>
          <a:p>
            <a:r>
              <a:rPr lang="cs-CZ" dirty="0" smtClean="0"/>
              <a:t>Názov obrázku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sk-SK" smtClean="0"/>
              <a:t>Vložte názov prezentácie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CFDDE7FD-4914-4CCE-AE35-CA1354D4432D}" type="slidenum">
              <a:rPr lang="en-US" smtClean="0"/>
              <a:pPr/>
              <a:t>‹#›</a:t>
            </a:fld>
            <a:r>
              <a:rPr lang="sk-SK" dirty="0" smtClean="0"/>
              <a:t> / 8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1461128" y="5551267"/>
            <a:ext cx="7225671" cy="391952"/>
          </a:xfrm>
        </p:spPr>
        <p:txBody>
          <a:bodyPr lIns="0" tIns="0" rIns="0" anchor="t" anchorCtr="0">
            <a:normAutofit/>
          </a:bodyPr>
          <a:lstStyle>
            <a:lvl1pPr marL="0" indent="0" algn="l"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 dirty="0" err="1" smtClean="0"/>
              <a:t>Podnadpis</a:t>
            </a:r>
            <a:r>
              <a:rPr lang="en-US" dirty="0" smtClean="0"/>
              <a:t> </a:t>
            </a:r>
            <a:r>
              <a:rPr lang="en-US" dirty="0" err="1" smtClean="0"/>
              <a:t>obrázku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457200" y="409688"/>
            <a:ext cx="8229600" cy="4260751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sk-SK" smtClean="0"/>
              <a:t>Upravte štýl predlohy textu.</a:t>
            </a:r>
          </a:p>
        </p:txBody>
      </p:sp>
    </p:spTree>
    <p:extLst>
      <p:ext uri="{BB962C8B-B14F-4D97-AF65-F5344CB8AC3E}">
        <p14:creationId xmlns:p14="http://schemas.microsoft.com/office/powerpoint/2010/main" val="22415438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azdn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sk-SK" smtClean="0"/>
              <a:t>Vložte názov prezentácie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CFDDE7FD-4914-4CCE-AE35-CA1354D4432D}" type="slidenum">
              <a:rPr lang="en-US" smtClean="0"/>
              <a:pPr/>
              <a:t>‹#›</a:t>
            </a:fld>
            <a:r>
              <a:rPr lang="sk-SK" dirty="0" smtClean="0"/>
              <a:t> / 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3510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0" tIns="45720" rIns="91440" bIns="45720" rtlCol="0" anchor="ctr">
            <a:normAutofit/>
          </a:bodyPr>
          <a:lstStyle/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300" y="1600201"/>
            <a:ext cx="7232499" cy="4217363"/>
          </a:xfrm>
          <a:prstGeom prst="rect">
            <a:avLst/>
          </a:prstGeom>
        </p:spPr>
        <p:txBody>
          <a:bodyPr vert="horz" lIns="0" tIns="45720" rIns="91440" bIns="45720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1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050" y="6006033"/>
            <a:ext cx="2978150" cy="727075"/>
          </a:xfrm>
          <a:prstGeom prst="rect">
            <a:avLst/>
          </a:prstGeom>
        </p:spPr>
      </p:pic>
      <p:sp>
        <p:nvSpPr>
          <p:cNvPr id="9" name="Footer Placeholder 8"/>
          <p:cNvSpPr>
            <a:spLocks noGrp="1"/>
          </p:cNvSpPr>
          <p:nvPr>
            <p:ph type="ftr" sz="quarter" idx="3"/>
          </p:nvPr>
        </p:nvSpPr>
        <p:spPr>
          <a:xfrm>
            <a:off x="3461645" y="6166959"/>
            <a:ext cx="3994206" cy="365125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b="1">
                <a:solidFill>
                  <a:schemeClr val="tx1"/>
                </a:solidFill>
              </a:defRPr>
            </a:lvl1pPr>
          </a:lstStyle>
          <a:p>
            <a:r>
              <a:rPr lang="sk-SK" smtClean="0"/>
              <a:t>Vložte názov prezentácie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7551438" y="6162729"/>
            <a:ext cx="1135362" cy="365125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 b="1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25. 7. 2012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5258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741" r:id="rId1"/>
    <p:sldLayoutId id="2147484743" r:id="rId2"/>
    <p:sldLayoutId id="2147484744" r:id="rId3"/>
    <p:sldLayoutId id="2147484745" r:id="rId4"/>
    <p:sldLayoutId id="2147484746" r:id="rId5"/>
    <p:sldLayoutId id="2147484751" r:id="rId6"/>
    <p:sldLayoutId id="2147484748" r:id="rId7"/>
    <p:sldLayoutId id="2147484747" r:id="rId8"/>
    <p:sldLayoutId id="2147484749" r:id="rId9"/>
    <p:sldLayoutId id="2147484750" r:id="rId10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hf sldNum="0" hdr="0"/>
  <p:txStyles>
    <p:titleStyle>
      <a:lvl1pPr algn="l" defTabSz="457200" rtl="0" eaLnBrk="1" latinLnBrk="0" hangingPunct="1">
        <a:spcBef>
          <a:spcPct val="0"/>
        </a:spcBef>
        <a:buNone/>
        <a:defRPr sz="28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Blur radius="35"/>
                    </a14:imgEffect>
                    <a14:imgEffect>
                      <a14:brightnessContrast contrast="20000"/>
                    </a14:imgEffect>
                  </a14:imgLayer>
                </a14:imgProps>
              </a:ext>
            </a:extLst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1884" y="1659074"/>
            <a:ext cx="7940232" cy="1639751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ctr" defTabSz="449263" fontAlgn="base">
              <a:spcAft>
                <a:spcPct val="0"/>
              </a:spcAft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sk-SK" sz="4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+mn-ea"/>
                <a:cs typeface="Arial Unicode MS" charset="0"/>
              </a:rPr>
              <a:t>Ústav </a:t>
            </a:r>
            <a:r>
              <a:rPr lang="sk-SK" sz="4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+mn-ea"/>
                <a:cs typeface="Arial Unicode MS" charset="0"/>
              </a:rPr>
              <a:t>aplikovanej informatiky</a:t>
            </a:r>
            <a:r>
              <a:rPr lang="sk-SK" sz="40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+mn-ea"/>
                <a:cs typeface="Arial Unicode MS" charset="0"/>
              </a:rPr>
              <a:t>, </a:t>
            </a:r>
            <a:r>
              <a:rPr lang="sk-SK" sz="400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+mn-ea"/>
                <a:cs typeface="Arial Unicode MS" charset="0"/>
              </a:rPr>
              <a:t>automatizácie </a:t>
            </a:r>
            <a:r>
              <a:rPr lang="sk-SK" sz="4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+mn-ea"/>
                <a:cs typeface="Arial Unicode MS" charset="0"/>
              </a:rPr>
              <a:t>a </a:t>
            </a:r>
            <a:r>
              <a:rPr lang="sk-SK" sz="400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+mn-ea"/>
                <a:cs typeface="Arial Unicode MS" charset="0"/>
              </a:rPr>
              <a:t>m</a:t>
            </a:r>
            <a:r>
              <a:rPr lang="sk-SK" sz="4000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+mn-ea"/>
                <a:cs typeface="Arial Unicode MS" charset="0"/>
              </a:rPr>
              <a:t>echatroniky</a:t>
            </a:r>
            <a:endParaRPr lang="en-US" sz="40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  <a:ea typeface="+mn-ea"/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7682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D:\FOTO\2014\Letná škola mladých mechatronikov - 4.9.14\DSC_0003 (3)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1809" y="-22654"/>
            <a:ext cx="3892191" cy="2588054"/>
          </a:xfrm>
          <a:prstGeom prst="rect">
            <a:avLst/>
          </a:prstGeom>
          <a:noFill/>
          <a:effectLst>
            <a:softEdge rad="635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BlokTextu 5"/>
          <p:cNvSpPr txBox="1"/>
          <p:nvPr/>
        </p:nvSpPr>
        <p:spPr>
          <a:xfrm>
            <a:off x="101600" y="1189038"/>
            <a:ext cx="7708900" cy="59708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defPPr>
              <a:defRPr lang="en-GB"/>
            </a:defPPr>
            <a:lvl1pPr indent="0" algn="just" defTabSz="449263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400" b="1">
                <a:solidFill>
                  <a:srgbClr val="000000"/>
                </a:solidFill>
                <a:latin typeface="Arial Narrow" panose="020B0606020202030204" pitchFamily="34" charset="0"/>
                <a:cs typeface="Arial Unicode MS" charset="0"/>
              </a:defRPr>
            </a:lvl1pPr>
            <a:lvl2pPr marL="427038" lvl="1" indent="-215900" algn="just" defTabSz="449263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buChar char="●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200">
                <a:solidFill>
                  <a:srgbClr val="000000"/>
                </a:solidFill>
                <a:latin typeface="Arial Narrow" panose="020B0606020202030204" pitchFamily="34" charset="0"/>
                <a:cs typeface="Arial Unicode MS" charset="0"/>
              </a:defRPr>
            </a:lvl2pPr>
            <a:lvl3pPr marL="1143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000000"/>
                </a:solidFill>
                <a:latin typeface="Arial" charset="0"/>
                <a:cs typeface="Arial Unicode MS" charset="0"/>
              </a:defRPr>
            </a:lvl3pPr>
            <a:lvl4pPr marL="1600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000000"/>
                </a:solidFill>
                <a:latin typeface="Arial" charset="0"/>
                <a:cs typeface="Arial Unicode MS" charset="0"/>
              </a:defRPr>
            </a:lvl4pPr>
            <a:lvl5pPr marL="20574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000000"/>
                </a:solidFill>
                <a:latin typeface="Arial" charset="0"/>
                <a:cs typeface="Arial Unicode MS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000000"/>
                </a:solidFill>
                <a:latin typeface="Arial" charset="0"/>
                <a:cs typeface="Arial Unicode MS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000000"/>
                </a:solidFill>
                <a:latin typeface="Arial" charset="0"/>
                <a:cs typeface="Arial Unicode MS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000000"/>
                </a:solidFill>
                <a:latin typeface="Arial" charset="0"/>
                <a:cs typeface="Arial Unicode MS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000000"/>
                </a:solidFill>
                <a:latin typeface="Arial" charset="0"/>
                <a:cs typeface="Arial Unicode MS" charset="0"/>
              </a:defRPr>
            </a:lvl9pPr>
          </a:lstStyle>
          <a:p>
            <a:r>
              <a:rPr lang="sk-SK" dirty="0" smtClean="0"/>
              <a:t>	Zabezpečované </a:t>
            </a:r>
            <a:r>
              <a:rPr lang="sk-SK" dirty="0"/>
              <a:t>študijné programy:</a:t>
            </a:r>
          </a:p>
          <a:p>
            <a:pPr lvl="1"/>
            <a:r>
              <a:rPr lang="sk-SK" sz="2000" dirty="0"/>
              <a:t>Bc.: A</a:t>
            </a:r>
            <a:r>
              <a:rPr lang="pt-BR" sz="2000" dirty="0"/>
              <a:t>plikovaná informatika a automatizácia v priemysle</a:t>
            </a:r>
            <a:r>
              <a:rPr lang="sk-SK" sz="2000" dirty="0"/>
              <a:t>,</a:t>
            </a:r>
            <a:endParaRPr lang="pt-BR" sz="2000" dirty="0"/>
          </a:p>
          <a:p>
            <a:pPr lvl="1"/>
            <a:r>
              <a:rPr lang="sk-SK" sz="2000" dirty="0"/>
              <a:t>Ing.: </a:t>
            </a:r>
            <a:r>
              <a:rPr lang="en-US" sz="2000" dirty="0" err="1"/>
              <a:t>Automatizácia</a:t>
            </a:r>
            <a:r>
              <a:rPr lang="en-US" sz="2000" dirty="0"/>
              <a:t> a </a:t>
            </a:r>
            <a:r>
              <a:rPr lang="en-US" sz="2000" dirty="0" err="1"/>
              <a:t>informatizácia</a:t>
            </a:r>
            <a:r>
              <a:rPr lang="en-US" sz="2000" dirty="0"/>
              <a:t> </a:t>
            </a:r>
            <a:r>
              <a:rPr lang="en-US" sz="2000" dirty="0" err="1"/>
              <a:t>procesov</a:t>
            </a:r>
            <a:r>
              <a:rPr lang="en-US" sz="2000" dirty="0"/>
              <a:t> v </a:t>
            </a:r>
            <a:r>
              <a:rPr lang="en-US" sz="2000" dirty="0" err="1"/>
              <a:t>priemysle</a:t>
            </a:r>
            <a:r>
              <a:rPr lang="sk-SK" sz="2000" dirty="0"/>
              <a:t>,</a:t>
            </a:r>
          </a:p>
          <a:p>
            <a:pPr lvl="1"/>
            <a:r>
              <a:rPr lang="sk-SK" sz="2000" dirty="0"/>
              <a:t>PhD.: Automatizácia a informatizácia procesov.</a:t>
            </a:r>
            <a:endParaRPr lang="en-US" sz="2000" dirty="0"/>
          </a:p>
          <a:p>
            <a:endParaRPr lang="sk-SK" sz="1600" dirty="0"/>
          </a:p>
          <a:p>
            <a:r>
              <a:rPr lang="sk-SK" dirty="0" smtClean="0"/>
              <a:t>	Profil </a:t>
            </a:r>
            <a:r>
              <a:rPr lang="sk-SK" dirty="0"/>
              <a:t>absolventa:</a:t>
            </a:r>
          </a:p>
          <a:p>
            <a:pPr lvl="1"/>
            <a:r>
              <a:rPr lang="sk-SK" sz="2000" dirty="0"/>
              <a:t>Znalosť princípov fyzikálnych, technologických, </a:t>
            </a:r>
            <a:r>
              <a:rPr lang="sk-SK" sz="2000" dirty="0" err="1"/>
              <a:t>informatizačných</a:t>
            </a:r>
            <a:r>
              <a:rPr lang="sk-SK" sz="2000" dirty="0"/>
              <a:t> </a:t>
            </a:r>
            <a:r>
              <a:rPr lang="sk-SK" sz="2000" dirty="0" smtClean="0"/>
              <a:t>a </a:t>
            </a:r>
            <a:r>
              <a:rPr lang="sk-SK" sz="2000" dirty="0"/>
              <a:t>automatizačných procesov,</a:t>
            </a:r>
          </a:p>
          <a:p>
            <a:pPr lvl="1"/>
            <a:r>
              <a:rPr lang="sk-SK" sz="2000" dirty="0"/>
              <a:t>hardvéru a softvéru riadiacich systémov,</a:t>
            </a:r>
          </a:p>
          <a:p>
            <a:pPr lvl="1"/>
            <a:r>
              <a:rPr lang="sk-SK" sz="2000" dirty="0"/>
              <a:t>systémov zberu, spracovania a prenosu informácií,</a:t>
            </a:r>
          </a:p>
          <a:p>
            <a:pPr lvl="1"/>
            <a:r>
              <a:rPr lang="sk-SK" sz="2000" dirty="0"/>
              <a:t>modelovania, simulácie a optimalizácie v oblasti riadenia výrobných systémov a technologických procesov.</a:t>
            </a:r>
          </a:p>
          <a:p>
            <a:endParaRPr lang="sk-SK" sz="1600" dirty="0"/>
          </a:p>
          <a:p>
            <a:r>
              <a:rPr lang="sk-SK" dirty="0" smtClean="0"/>
              <a:t>	Uplatnenie </a:t>
            </a:r>
            <a:r>
              <a:rPr lang="sk-SK" dirty="0"/>
              <a:t>absolventa:</a:t>
            </a:r>
          </a:p>
          <a:p>
            <a:pPr lvl="1"/>
            <a:r>
              <a:rPr lang="sk-SK" sz="2000" dirty="0"/>
              <a:t>Návrh a implementácia informačných a riadiacich systémov,</a:t>
            </a:r>
          </a:p>
          <a:p>
            <a:pPr lvl="1"/>
            <a:r>
              <a:rPr lang="sk-SK" sz="2000" dirty="0"/>
              <a:t>zavádzanie, prevádzkovanie a údržba </a:t>
            </a:r>
            <a:r>
              <a:rPr lang="sk-SK" sz="2000" dirty="0" err="1"/>
              <a:t>IaRS</a:t>
            </a:r>
            <a:r>
              <a:rPr lang="sk-SK" sz="2000" dirty="0"/>
              <a:t>.</a:t>
            </a:r>
          </a:p>
          <a:p>
            <a:pPr lvl="1"/>
            <a:endParaRPr lang="sk-SK" sz="2000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anchor="ctr"/>
          <a:lstStyle/>
          <a:p>
            <a:pPr defTabSz="449263" fontAlgn="base">
              <a:spcAft>
                <a:spcPct val="0"/>
              </a:spcAft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sk-SK" sz="3200" dirty="0">
                <a:solidFill>
                  <a:srgbClr val="000000"/>
                </a:solidFill>
                <a:latin typeface="Arial Narrow" panose="020B0606020202030204" pitchFamily="34" charset="0"/>
                <a:ea typeface="+mn-ea"/>
                <a:cs typeface="Arial Unicode MS" charset="0"/>
              </a:rPr>
              <a:t>I. Pedagogická činnosť</a:t>
            </a:r>
          </a:p>
        </p:txBody>
      </p:sp>
      <p:sp>
        <p:nvSpPr>
          <p:cNvPr id="7" name="Obdĺžnik 6"/>
          <p:cNvSpPr/>
          <p:nvPr/>
        </p:nvSpPr>
        <p:spPr bwMode="auto">
          <a:xfrm>
            <a:off x="8209231" y="6325185"/>
            <a:ext cx="221928" cy="201143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k-SK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 Unicode MS" charset="0"/>
            </a:endParaRPr>
          </a:p>
        </p:txBody>
      </p:sp>
      <p:sp>
        <p:nvSpPr>
          <p:cNvPr id="8" name="Obdĺžnik 7"/>
          <p:cNvSpPr/>
          <p:nvPr/>
        </p:nvSpPr>
        <p:spPr bwMode="auto">
          <a:xfrm>
            <a:off x="8575836" y="6375471"/>
            <a:ext cx="110964" cy="10057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k-SK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 Unicode MS" charset="0"/>
            </a:endParaRPr>
          </a:p>
        </p:txBody>
      </p:sp>
      <p:sp>
        <p:nvSpPr>
          <p:cNvPr id="9" name="Obdĺžnik 8"/>
          <p:cNvSpPr/>
          <p:nvPr/>
        </p:nvSpPr>
        <p:spPr bwMode="auto">
          <a:xfrm>
            <a:off x="7929562" y="6350327"/>
            <a:ext cx="149920" cy="15085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k-SK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 Unicode MS" charset="0"/>
            </a:endParaRPr>
          </a:p>
        </p:txBody>
      </p:sp>
      <p:sp>
        <p:nvSpPr>
          <p:cNvPr id="10" name="Obdĺžnik 9"/>
          <p:cNvSpPr/>
          <p:nvPr/>
        </p:nvSpPr>
        <p:spPr bwMode="auto">
          <a:xfrm>
            <a:off x="142070" y="1317066"/>
            <a:ext cx="221928" cy="201143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sk-SK"/>
          </a:p>
        </p:txBody>
      </p:sp>
      <p:sp>
        <p:nvSpPr>
          <p:cNvPr id="11" name="Obdĺžnik 10"/>
          <p:cNvSpPr/>
          <p:nvPr/>
        </p:nvSpPr>
        <p:spPr bwMode="auto">
          <a:xfrm>
            <a:off x="142070" y="2851037"/>
            <a:ext cx="221928" cy="201143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k-SK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 Unicode MS" charset="0"/>
            </a:endParaRPr>
          </a:p>
        </p:txBody>
      </p:sp>
      <p:sp>
        <p:nvSpPr>
          <p:cNvPr id="12" name="Obdĺžnik 11"/>
          <p:cNvSpPr/>
          <p:nvPr/>
        </p:nvSpPr>
        <p:spPr bwMode="auto">
          <a:xfrm>
            <a:off x="148581" y="5287488"/>
            <a:ext cx="221928" cy="201143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k-SK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29218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5" grpId="0"/>
      <p:bldP spid="10" grpId="0" animBg="1"/>
      <p:bldP spid="11" grpId="0" animBg="1"/>
      <p:bldP spid="1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M:\FOTKY\MTF ústavy, pavilóny\UIAM\Konturka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1" y="0"/>
            <a:ext cx="2743199" cy="2554337"/>
          </a:xfrm>
          <a:prstGeom prst="rect">
            <a:avLst/>
          </a:prstGeom>
          <a:noFill/>
          <a:effectLst>
            <a:softEdge rad="635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anchor="ctr"/>
          <a:lstStyle/>
          <a:p>
            <a:pPr defTabSz="449263" fontAlgn="base">
              <a:spcAft>
                <a:spcPct val="0"/>
              </a:spcAft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sk-SK" sz="3200" dirty="0">
                <a:solidFill>
                  <a:srgbClr val="000000"/>
                </a:solidFill>
                <a:latin typeface="Arial Narrow" panose="020B0606020202030204" pitchFamily="34" charset="0"/>
                <a:ea typeface="+mn-ea"/>
                <a:cs typeface="Arial Unicode MS" charset="0"/>
              </a:rPr>
              <a:t>II. </a:t>
            </a:r>
            <a:r>
              <a:rPr lang="sk-SK" sz="3200" dirty="0" err="1">
                <a:solidFill>
                  <a:srgbClr val="000000"/>
                </a:solidFill>
                <a:latin typeface="Arial Narrow" panose="020B0606020202030204" pitchFamily="34" charset="0"/>
                <a:ea typeface="+mn-ea"/>
                <a:cs typeface="Arial Unicode MS" charset="0"/>
              </a:rPr>
              <a:t>Vedecko</a:t>
            </a:r>
            <a:r>
              <a:rPr lang="sk-SK" sz="3200" dirty="0">
                <a:solidFill>
                  <a:srgbClr val="000000"/>
                </a:solidFill>
                <a:latin typeface="Arial Narrow" panose="020B0606020202030204" pitchFamily="34" charset="0"/>
                <a:ea typeface="+mn-ea"/>
                <a:cs typeface="Arial Unicode MS" charset="0"/>
              </a:rPr>
              <a:t> – výskumná činnosť</a:t>
            </a:r>
          </a:p>
        </p:txBody>
      </p:sp>
      <p:sp>
        <p:nvSpPr>
          <p:cNvPr id="6" name="BlokTextu 5"/>
          <p:cNvSpPr txBox="1"/>
          <p:nvPr/>
        </p:nvSpPr>
        <p:spPr>
          <a:xfrm>
            <a:off x="457200" y="1417638"/>
            <a:ext cx="8505825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400" b="1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Riešenie </a:t>
            </a:r>
            <a:r>
              <a:rPr lang="sk-SK" sz="2400" b="1" dirty="0">
                <a:solidFill>
                  <a:srgbClr val="000000"/>
                </a:solidFill>
                <a:latin typeface="Arial Narrow" panose="020B0606020202030204" pitchFamily="34" charset="0"/>
              </a:rPr>
              <a:t>domácich grantových projektov</a:t>
            </a:r>
            <a:r>
              <a:rPr lang="sk-SK" sz="2400" b="1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:</a:t>
            </a:r>
          </a:p>
          <a:p>
            <a:endParaRPr lang="sk-SK" sz="800" dirty="0" smtClean="0">
              <a:solidFill>
                <a:srgbClr val="000000"/>
              </a:solidFill>
              <a:latin typeface="Arial Narrow" panose="020B0606020202030204" pitchFamily="34" charset="0"/>
            </a:endParaRPr>
          </a:p>
          <a:p>
            <a:pPr marL="266700"/>
            <a:r>
              <a:rPr lang="sk-SK" sz="2000" b="1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APVV</a:t>
            </a:r>
            <a:r>
              <a:rPr lang="sk-SK" sz="2000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 – </a:t>
            </a:r>
            <a:r>
              <a:rPr lang="sk-SK" sz="2000" dirty="0">
                <a:latin typeface="Arial Narrow" panose="020B0606020202030204" pitchFamily="34" charset="0"/>
              </a:rPr>
              <a:t>Metodika preukázania jadrovej a radiačnej bezpečnosti kontajnerov na prepravu </a:t>
            </a:r>
            <a:r>
              <a:rPr lang="sk-SK" sz="2000" dirty="0" smtClean="0">
                <a:latin typeface="Arial Narrow" panose="020B0606020202030204" pitchFamily="34" charset="0"/>
              </a:rPr>
              <a:t>vyhoreného </a:t>
            </a:r>
            <a:r>
              <a:rPr lang="sk-SK" sz="2000" dirty="0">
                <a:latin typeface="Arial Narrow" panose="020B0606020202030204" pitchFamily="34" charset="0"/>
              </a:rPr>
              <a:t>paliva pomocou experimentálne získaných </a:t>
            </a:r>
            <a:r>
              <a:rPr lang="sk-SK" sz="2000" dirty="0" smtClean="0">
                <a:latin typeface="Arial Narrow" panose="020B0606020202030204" pitchFamily="34" charset="0"/>
              </a:rPr>
              <a:t>údajov – </a:t>
            </a:r>
          </a:p>
          <a:p>
            <a:pPr marL="266700"/>
            <a:r>
              <a:rPr lang="sk-SK" sz="2000" dirty="0" smtClean="0">
                <a:latin typeface="Arial Narrow" panose="020B0606020202030204" pitchFamily="34" charset="0"/>
              </a:rPr>
              <a:t>APVV-0308-07</a:t>
            </a:r>
          </a:p>
          <a:p>
            <a:pPr marL="266700"/>
            <a:r>
              <a:rPr lang="sk-SK" sz="2000" b="1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KEGA</a:t>
            </a:r>
            <a:r>
              <a:rPr lang="sk-SK" sz="2000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 – </a:t>
            </a:r>
            <a:r>
              <a:rPr lang="sk-SK" sz="2000" dirty="0">
                <a:latin typeface="Arial Narrow" panose="020B0606020202030204" pitchFamily="34" charset="0"/>
              </a:rPr>
              <a:t>Identifikácia a vyhodnocovanie tvarov a povrchov materiálov snímaných laserovým </a:t>
            </a:r>
            <a:r>
              <a:rPr lang="sk-SK" sz="2000" dirty="0" err="1">
                <a:latin typeface="Arial Narrow" panose="020B0606020202030204" pitchFamily="34" charset="0"/>
              </a:rPr>
              <a:t>konfokálnym</a:t>
            </a:r>
            <a:r>
              <a:rPr lang="sk-SK" sz="2000" dirty="0">
                <a:latin typeface="Arial Narrow" panose="020B0606020202030204" pitchFamily="34" charset="0"/>
              </a:rPr>
              <a:t> </a:t>
            </a:r>
            <a:r>
              <a:rPr lang="sk-SK" sz="2000" dirty="0" smtClean="0">
                <a:latin typeface="Arial Narrow" panose="020B0606020202030204" pitchFamily="34" charset="0"/>
              </a:rPr>
              <a:t>mikroskopom – 011STU-4/2012</a:t>
            </a:r>
          </a:p>
          <a:p>
            <a:pPr indent="266700"/>
            <a:r>
              <a:rPr lang="sk-SK" sz="2000" b="1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VEGA</a:t>
            </a:r>
            <a:r>
              <a:rPr lang="sk-SK" sz="2000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 – </a:t>
            </a:r>
            <a:r>
              <a:rPr lang="sk-SK" sz="2000" dirty="0">
                <a:latin typeface="Arial Narrow" panose="020B0606020202030204" pitchFamily="34" charset="0"/>
              </a:rPr>
              <a:t>Inteligentná montážna </a:t>
            </a:r>
            <a:r>
              <a:rPr lang="sk-SK" sz="2000" dirty="0" smtClean="0">
                <a:latin typeface="Arial Narrow" panose="020B0606020202030204" pitchFamily="34" charset="0"/>
              </a:rPr>
              <a:t>bunka – 1/0206/09</a:t>
            </a:r>
          </a:p>
          <a:p>
            <a:pPr marL="266700" lvl="2"/>
            <a:r>
              <a:rPr lang="sk-SK" sz="2000" b="1" dirty="0">
                <a:solidFill>
                  <a:srgbClr val="000000"/>
                </a:solidFill>
                <a:latin typeface="Arial Narrow" panose="020B0606020202030204" pitchFamily="34" charset="0"/>
              </a:rPr>
              <a:t>VEGA</a:t>
            </a:r>
            <a:r>
              <a:rPr lang="sk-SK" sz="2000" dirty="0">
                <a:solidFill>
                  <a:srgbClr val="000000"/>
                </a:solidFill>
                <a:latin typeface="Arial Narrow" panose="020B0606020202030204" pitchFamily="34" charset="0"/>
              </a:rPr>
              <a:t> – </a:t>
            </a:r>
            <a:r>
              <a:rPr lang="sk-SK" sz="2000" dirty="0" smtClean="0">
                <a:latin typeface="Arial Narrow" panose="020B0606020202030204" pitchFamily="34" charset="0"/>
              </a:rPr>
              <a:t>Štúdium </a:t>
            </a:r>
            <a:r>
              <a:rPr lang="sk-SK" sz="2000" dirty="0">
                <a:latin typeface="Arial Narrow" panose="020B0606020202030204" pitchFamily="34" charset="0"/>
              </a:rPr>
              <a:t>využitia progresívnych oxidačných metód pre predĺženie životnosti procesných kvapalín a pre následné urýchlenie biologickej likvidácie na konci ich životného </a:t>
            </a:r>
            <a:r>
              <a:rPr lang="sk-SK" sz="2000" dirty="0" smtClean="0">
                <a:latin typeface="Arial Narrow" panose="020B0606020202030204" pitchFamily="34" charset="0"/>
              </a:rPr>
              <a:t>cyklu – 1/0640/14</a:t>
            </a:r>
            <a:endParaRPr lang="sk-SK" sz="2000" dirty="0">
              <a:latin typeface="Arial Narrow" panose="020B0606020202030204" pitchFamily="34" charset="0"/>
            </a:endParaRPr>
          </a:p>
          <a:p>
            <a:pPr indent="266700"/>
            <a:r>
              <a:rPr lang="sk-SK" sz="2000" b="1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Mladý výskumník: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sk-SK" sz="2000" dirty="0">
                <a:latin typeface="Arial Narrow" panose="020B0606020202030204" pitchFamily="34" charset="0"/>
              </a:rPr>
              <a:t>Návrh a implementácia viacosovej riadiacej </a:t>
            </a:r>
            <a:r>
              <a:rPr lang="sk-SK" sz="2000" dirty="0" smtClean="0">
                <a:latin typeface="Arial Narrow" panose="020B0606020202030204" pitchFamily="34" charset="0"/>
              </a:rPr>
              <a:t>jednotky</a:t>
            </a:r>
            <a:endParaRPr lang="sk-SK" sz="2000" dirty="0">
              <a:latin typeface="Arial Narrow" panose="020B060602020203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sk-SK" sz="2000" dirty="0">
                <a:latin typeface="Arial Narrow" panose="020B0606020202030204" pitchFamily="34" charset="0"/>
              </a:rPr>
              <a:t>Návrh implementácie virtuálneho modelu </a:t>
            </a:r>
            <a:r>
              <a:rPr lang="sk-SK" sz="2000" dirty="0" err="1">
                <a:latin typeface="Arial Narrow" panose="020B0606020202030204" pitchFamily="34" charset="0"/>
              </a:rPr>
              <a:t>elektro-hydraulického</a:t>
            </a:r>
            <a:r>
              <a:rPr lang="sk-SK" sz="2000" dirty="0">
                <a:latin typeface="Arial Narrow" panose="020B0606020202030204" pitchFamily="34" charset="0"/>
              </a:rPr>
              <a:t> </a:t>
            </a:r>
            <a:r>
              <a:rPr lang="sk-SK" sz="2000" dirty="0" smtClean="0">
                <a:latin typeface="Arial Narrow" panose="020B0606020202030204" pitchFamily="34" charset="0"/>
              </a:rPr>
              <a:t>pohonu</a:t>
            </a:r>
            <a:endParaRPr lang="sk-SK" sz="2000" dirty="0">
              <a:latin typeface="Arial Narrow" panose="020B0606020202030204" pitchFamily="34" charset="0"/>
            </a:endParaRPr>
          </a:p>
        </p:txBody>
      </p:sp>
      <p:sp>
        <p:nvSpPr>
          <p:cNvPr id="4" name="Obdĺžnik 3"/>
          <p:cNvSpPr/>
          <p:nvPr/>
        </p:nvSpPr>
        <p:spPr bwMode="auto">
          <a:xfrm>
            <a:off x="139378" y="1557932"/>
            <a:ext cx="221928" cy="201143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k-SK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 Unicode MS" charset="0"/>
            </a:endParaRPr>
          </a:p>
        </p:txBody>
      </p:sp>
      <p:sp>
        <p:nvSpPr>
          <p:cNvPr id="7" name="Obdĺžnik 6"/>
          <p:cNvSpPr/>
          <p:nvPr/>
        </p:nvSpPr>
        <p:spPr bwMode="auto">
          <a:xfrm>
            <a:off x="8209231" y="6325185"/>
            <a:ext cx="221928" cy="201143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k-SK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 Unicode MS" charset="0"/>
            </a:endParaRPr>
          </a:p>
        </p:txBody>
      </p:sp>
      <p:sp>
        <p:nvSpPr>
          <p:cNvPr id="8" name="Obdĺžnik 7"/>
          <p:cNvSpPr/>
          <p:nvPr/>
        </p:nvSpPr>
        <p:spPr bwMode="auto">
          <a:xfrm>
            <a:off x="8575836" y="6375471"/>
            <a:ext cx="110964" cy="10057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k-SK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 Unicode MS" charset="0"/>
            </a:endParaRPr>
          </a:p>
        </p:txBody>
      </p:sp>
      <p:sp>
        <p:nvSpPr>
          <p:cNvPr id="9" name="Obdĺžnik 8"/>
          <p:cNvSpPr/>
          <p:nvPr/>
        </p:nvSpPr>
        <p:spPr bwMode="auto">
          <a:xfrm>
            <a:off x="7929562" y="6350327"/>
            <a:ext cx="149920" cy="15085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k-SK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 Unicode MS" charset="0"/>
            </a:endParaRPr>
          </a:p>
        </p:txBody>
      </p:sp>
      <p:sp>
        <p:nvSpPr>
          <p:cNvPr id="10" name="Obdĺžnik 9"/>
          <p:cNvSpPr/>
          <p:nvPr/>
        </p:nvSpPr>
        <p:spPr bwMode="auto">
          <a:xfrm>
            <a:off x="576517" y="2042686"/>
            <a:ext cx="110964" cy="10057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k-SK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 Unicode MS" charset="0"/>
            </a:endParaRPr>
          </a:p>
        </p:txBody>
      </p:sp>
      <p:sp>
        <p:nvSpPr>
          <p:cNvPr id="11" name="Obdĺžnik 10"/>
          <p:cNvSpPr/>
          <p:nvPr/>
        </p:nvSpPr>
        <p:spPr bwMode="auto">
          <a:xfrm>
            <a:off x="576517" y="2959866"/>
            <a:ext cx="110964" cy="10057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k-SK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 Unicode MS" charset="0"/>
            </a:endParaRPr>
          </a:p>
        </p:txBody>
      </p:sp>
      <p:sp>
        <p:nvSpPr>
          <p:cNvPr id="12" name="Obdĺžnik 11"/>
          <p:cNvSpPr/>
          <p:nvPr/>
        </p:nvSpPr>
        <p:spPr bwMode="auto">
          <a:xfrm>
            <a:off x="576517" y="3549733"/>
            <a:ext cx="110964" cy="10057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k-SK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 Unicode MS" charset="0"/>
            </a:endParaRPr>
          </a:p>
        </p:txBody>
      </p:sp>
      <p:sp>
        <p:nvSpPr>
          <p:cNvPr id="13" name="Obdĺžnik 12"/>
          <p:cNvSpPr/>
          <p:nvPr/>
        </p:nvSpPr>
        <p:spPr bwMode="auto">
          <a:xfrm>
            <a:off x="589130" y="3900144"/>
            <a:ext cx="110964" cy="10057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k-SK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 Unicode MS" charset="0"/>
            </a:endParaRPr>
          </a:p>
        </p:txBody>
      </p:sp>
      <p:sp>
        <p:nvSpPr>
          <p:cNvPr id="14" name="Obdĺžnik 13"/>
          <p:cNvSpPr/>
          <p:nvPr/>
        </p:nvSpPr>
        <p:spPr bwMode="auto">
          <a:xfrm>
            <a:off x="576517" y="4817198"/>
            <a:ext cx="110964" cy="10057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k-SK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21368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4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FOTO\2014\DOD 29.1.2014\DSC_0039.JPG"/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278" r="31401"/>
          <a:stretch/>
        </p:blipFill>
        <p:spPr bwMode="auto">
          <a:xfrm>
            <a:off x="6727338" y="3581287"/>
            <a:ext cx="2554367" cy="3666777"/>
          </a:xfrm>
          <a:prstGeom prst="rect">
            <a:avLst/>
          </a:prstGeom>
          <a:noFill/>
          <a:effectLst>
            <a:softEdge rad="635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anchor="ctr"/>
          <a:lstStyle/>
          <a:p>
            <a:pPr defTabSz="449263" fontAlgn="base">
              <a:spcAft>
                <a:spcPct val="0"/>
              </a:spcAft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sk-SK" sz="3200" dirty="0">
                <a:solidFill>
                  <a:srgbClr val="000000"/>
                </a:solidFill>
                <a:latin typeface="Arial Narrow" panose="020B0606020202030204" pitchFamily="34" charset="0"/>
                <a:ea typeface="+mn-ea"/>
                <a:cs typeface="Arial Unicode MS" charset="0"/>
              </a:rPr>
              <a:t>II. </a:t>
            </a:r>
            <a:r>
              <a:rPr lang="sk-SK" sz="3200" dirty="0" err="1">
                <a:solidFill>
                  <a:srgbClr val="000000"/>
                </a:solidFill>
                <a:latin typeface="Arial Narrow" panose="020B0606020202030204" pitchFamily="34" charset="0"/>
                <a:ea typeface="+mn-ea"/>
                <a:cs typeface="Arial Unicode MS" charset="0"/>
              </a:rPr>
              <a:t>Vedecko</a:t>
            </a:r>
            <a:r>
              <a:rPr lang="sk-SK" sz="3200" dirty="0">
                <a:solidFill>
                  <a:srgbClr val="000000"/>
                </a:solidFill>
                <a:latin typeface="Arial Narrow" panose="020B0606020202030204" pitchFamily="34" charset="0"/>
                <a:ea typeface="+mn-ea"/>
                <a:cs typeface="Arial Unicode MS" charset="0"/>
              </a:rPr>
              <a:t> – výskumná činnosť - pokračovanie</a:t>
            </a:r>
          </a:p>
        </p:txBody>
      </p:sp>
      <p:sp>
        <p:nvSpPr>
          <p:cNvPr id="6" name="BlokTextu 5"/>
          <p:cNvSpPr txBox="1"/>
          <p:nvPr/>
        </p:nvSpPr>
        <p:spPr>
          <a:xfrm>
            <a:off x="101600" y="1417638"/>
            <a:ext cx="8329559" cy="56323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defPPr>
              <a:defRPr lang="en-GB"/>
            </a:defPPr>
            <a:lvl1pPr indent="0" defTabSz="449263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400" b="1">
                <a:solidFill>
                  <a:srgbClr val="000000"/>
                </a:solidFill>
                <a:latin typeface="Arial Narrow" panose="020B0606020202030204" pitchFamily="34" charset="0"/>
                <a:cs typeface="Arial Unicode MS" charset="0"/>
              </a:defRPr>
            </a:lvl1pPr>
            <a:lvl2pPr marL="742950" indent="-28575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>
                <a:solidFill>
                  <a:srgbClr val="000000"/>
                </a:solidFill>
                <a:latin typeface="Arial" charset="0"/>
                <a:cs typeface="Arial Unicode MS" charset="0"/>
              </a:defRPr>
            </a:lvl2pPr>
            <a:lvl3pPr marL="1143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>
                <a:solidFill>
                  <a:srgbClr val="000000"/>
                </a:solidFill>
                <a:latin typeface="Arial" charset="0"/>
                <a:cs typeface="Arial Unicode MS" charset="0"/>
              </a:defRPr>
            </a:lvl3pPr>
            <a:lvl4pPr marL="1600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>
                <a:solidFill>
                  <a:srgbClr val="000000"/>
                </a:solidFill>
                <a:latin typeface="Arial" charset="0"/>
                <a:cs typeface="Arial Unicode MS" charset="0"/>
              </a:defRPr>
            </a:lvl4pPr>
            <a:lvl5pPr marL="20574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>
                <a:solidFill>
                  <a:srgbClr val="000000"/>
                </a:solidFill>
                <a:latin typeface="Arial" charset="0"/>
                <a:cs typeface="Arial Unicode MS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>
                <a:solidFill>
                  <a:srgbClr val="000000"/>
                </a:solidFill>
                <a:latin typeface="Arial" charset="0"/>
                <a:cs typeface="Arial Unicode MS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>
                <a:solidFill>
                  <a:srgbClr val="000000"/>
                </a:solidFill>
                <a:latin typeface="Arial" charset="0"/>
                <a:cs typeface="Arial Unicode MS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>
                <a:solidFill>
                  <a:srgbClr val="000000"/>
                </a:solidFill>
                <a:latin typeface="Arial" charset="0"/>
                <a:cs typeface="Arial Unicode MS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>
                <a:solidFill>
                  <a:srgbClr val="000000"/>
                </a:solidFill>
                <a:latin typeface="Arial" charset="0"/>
                <a:cs typeface="Arial Unicode MS" charset="0"/>
              </a:defRPr>
            </a:lvl9pPr>
          </a:lstStyle>
          <a:p>
            <a:pPr algn="just"/>
            <a:r>
              <a:rPr lang="sk-SK" dirty="0" smtClean="0"/>
              <a:t>	Riešenie </a:t>
            </a:r>
            <a:r>
              <a:rPr lang="sk-SK" dirty="0"/>
              <a:t>grantových projektov z fondov EÚ:</a:t>
            </a:r>
          </a:p>
          <a:p>
            <a:pPr algn="just"/>
            <a:r>
              <a:rPr lang="sk-SK" sz="2200" b="0" dirty="0" smtClean="0"/>
              <a:t>		</a:t>
            </a:r>
            <a:r>
              <a:rPr lang="sk-SK" sz="2200" b="0" dirty="0" err="1" smtClean="0"/>
              <a:t>Qintec</a:t>
            </a:r>
            <a:r>
              <a:rPr lang="sk-SK" sz="2200" b="0" dirty="0" smtClean="0"/>
              <a:t> </a:t>
            </a:r>
            <a:r>
              <a:rPr lang="sk-SK" sz="2200" b="0" dirty="0"/>
              <a:t>s.r.o. - Výskum monitorovania a vyhodnocovania neštandardných </a:t>
            </a:r>
            <a:r>
              <a:rPr lang="sk-SK" sz="2200" b="0" dirty="0" smtClean="0"/>
              <a:t>		stavov </a:t>
            </a:r>
            <a:r>
              <a:rPr lang="sk-SK" sz="2200" b="0" dirty="0"/>
              <a:t>v okolí jadrovej elektrárne MONES - ITMS26220220159</a:t>
            </a:r>
          </a:p>
          <a:p>
            <a:pPr algn="just"/>
            <a:r>
              <a:rPr lang="sk-SK" sz="2200" b="0" dirty="0" smtClean="0"/>
              <a:t>		UNIVERZITNÝ </a:t>
            </a:r>
            <a:r>
              <a:rPr lang="sk-SK" sz="2200" b="0" dirty="0"/>
              <a:t>VEDECKÝ PARK „CAMPUS MTF STU" – CAMBO </a:t>
            </a:r>
            <a:r>
              <a:rPr lang="sk-SK" sz="2200" b="0" dirty="0" smtClean="0"/>
              <a:t>		(</a:t>
            </a:r>
            <a:r>
              <a:rPr lang="sk-SK" sz="2200" b="0" dirty="0"/>
              <a:t>Vedecké </a:t>
            </a:r>
            <a:r>
              <a:rPr lang="sk-SK" sz="2200" b="0" dirty="0" smtClean="0"/>
              <a:t>pracovisko </a:t>
            </a:r>
            <a:r>
              <a:rPr lang="sk-SK" sz="2200" b="0" dirty="0"/>
              <a:t>automatizácie a informatizácie výrobných procesov </a:t>
            </a:r>
            <a:r>
              <a:rPr lang="sk-SK" sz="2200" b="0" dirty="0" smtClean="0"/>
              <a:t>		a </a:t>
            </a:r>
            <a:r>
              <a:rPr lang="sk-SK" sz="2200" b="0" dirty="0"/>
              <a:t>systémov)</a:t>
            </a:r>
          </a:p>
          <a:p>
            <a:pPr algn="just"/>
            <a:r>
              <a:rPr lang="sk-SK" sz="2200" b="0" dirty="0" smtClean="0"/>
              <a:t>		Vedomostná </a:t>
            </a:r>
            <a:r>
              <a:rPr lang="sk-SK" sz="2200" b="0" dirty="0"/>
              <a:t>fakulta pre hospodársku prax – ITMS26110230113</a:t>
            </a:r>
          </a:p>
          <a:p>
            <a:pPr marL="809625" indent="-809625" algn="just"/>
            <a:r>
              <a:rPr lang="sk-SK" sz="2200" b="0" dirty="0" smtClean="0"/>
              <a:t>		Vysoké </a:t>
            </a:r>
            <a:r>
              <a:rPr lang="sk-SK" sz="2200" b="0" dirty="0"/>
              <a:t>školy ako motory rozvoja vedomostnej spoločnosti </a:t>
            </a:r>
            <a:r>
              <a:rPr lang="sk-SK" sz="2200" b="0" dirty="0" smtClean="0"/>
              <a:t>–ITMS26110230120</a:t>
            </a:r>
            <a:endParaRPr lang="sk-SK" sz="2200" b="0" dirty="0"/>
          </a:p>
          <a:p>
            <a:pPr algn="just"/>
            <a:endParaRPr lang="sk-SK" sz="2200" b="0" dirty="0"/>
          </a:p>
          <a:p>
            <a:pPr algn="just"/>
            <a:r>
              <a:rPr lang="sk-SK" sz="2200" b="0" dirty="0" smtClean="0"/>
              <a:t>		Príprava </a:t>
            </a:r>
            <a:r>
              <a:rPr lang="sk-SK" sz="2200" b="0" dirty="0"/>
              <a:t>projektov v rámci rámcového programu </a:t>
            </a:r>
            <a:r>
              <a:rPr lang="sk-SK" sz="2200" b="0" dirty="0" smtClean="0"/>
              <a:t>Horizont </a:t>
            </a:r>
            <a:r>
              <a:rPr lang="sk-SK" sz="2200" b="0" dirty="0"/>
              <a:t>2020.</a:t>
            </a:r>
          </a:p>
        </p:txBody>
      </p:sp>
      <p:sp>
        <p:nvSpPr>
          <p:cNvPr id="4" name="Obdĺžnik 3"/>
          <p:cNvSpPr/>
          <p:nvPr/>
        </p:nvSpPr>
        <p:spPr bwMode="auto">
          <a:xfrm>
            <a:off x="139378" y="1557932"/>
            <a:ext cx="221928" cy="201143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k-SK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 Unicode MS" charset="0"/>
            </a:endParaRPr>
          </a:p>
        </p:txBody>
      </p:sp>
      <p:sp>
        <p:nvSpPr>
          <p:cNvPr id="7" name="Obdĺžnik 6"/>
          <p:cNvSpPr/>
          <p:nvPr/>
        </p:nvSpPr>
        <p:spPr bwMode="auto">
          <a:xfrm>
            <a:off x="755576" y="1943378"/>
            <a:ext cx="110964" cy="10057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k-SK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 Unicode MS" charset="0"/>
            </a:endParaRPr>
          </a:p>
        </p:txBody>
      </p:sp>
      <p:sp>
        <p:nvSpPr>
          <p:cNvPr id="9" name="Obdĺžnik 8"/>
          <p:cNvSpPr/>
          <p:nvPr/>
        </p:nvSpPr>
        <p:spPr bwMode="auto">
          <a:xfrm>
            <a:off x="755576" y="2658233"/>
            <a:ext cx="110964" cy="10057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k-SK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 Unicode MS" charset="0"/>
            </a:endParaRPr>
          </a:p>
        </p:txBody>
      </p:sp>
      <p:sp>
        <p:nvSpPr>
          <p:cNvPr id="10" name="Obdĺžnik 9"/>
          <p:cNvSpPr/>
          <p:nvPr/>
        </p:nvSpPr>
        <p:spPr bwMode="auto">
          <a:xfrm>
            <a:off x="755576" y="3617590"/>
            <a:ext cx="110964" cy="10057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k-SK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 Unicode MS" charset="0"/>
            </a:endParaRPr>
          </a:p>
        </p:txBody>
      </p:sp>
      <p:sp>
        <p:nvSpPr>
          <p:cNvPr id="11" name="Obdĺžnik 10"/>
          <p:cNvSpPr/>
          <p:nvPr/>
        </p:nvSpPr>
        <p:spPr bwMode="auto">
          <a:xfrm>
            <a:off x="755576" y="3951337"/>
            <a:ext cx="110964" cy="10057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k-SK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 Unicode MS" charset="0"/>
            </a:endParaRPr>
          </a:p>
        </p:txBody>
      </p:sp>
      <p:sp>
        <p:nvSpPr>
          <p:cNvPr id="12" name="Obdĺžnik 11"/>
          <p:cNvSpPr/>
          <p:nvPr/>
        </p:nvSpPr>
        <p:spPr bwMode="auto">
          <a:xfrm>
            <a:off x="755576" y="4646392"/>
            <a:ext cx="110964" cy="10057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k-SK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 Unicode MS" charset="0"/>
            </a:endParaRPr>
          </a:p>
        </p:txBody>
      </p:sp>
      <p:sp>
        <p:nvSpPr>
          <p:cNvPr id="13" name="Obdĺžnik 12"/>
          <p:cNvSpPr/>
          <p:nvPr/>
        </p:nvSpPr>
        <p:spPr bwMode="auto">
          <a:xfrm>
            <a:off x="8209231" y="6325185"/>
            <a:ext cx="221928" cy="201143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k-SK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 Unicode MS" charset="0"/>
            </a:endParaRPr>
          </a:p>
        </p:txBody>
      </p:sp>
      <p:sp>
        <p:nvSpPr>
          <p:cNvPr id="14" name="Obdĺžnik 13"/>
          <p:cNvSpPr/>
          <p:nvPr/>
        </p:nvSpPr>
        <p:spPr bwMode="auto">
          <a:xfrm>
            <a:off x="8575836" y="6375471"/>
            <a:ext cx="110964" cy="10057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k-SK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 Unicode MS" charset="0"/>
            </a:endParaRPr>
          </a:p>
        </p:txBody>
      </p:sp>
      <p:sp>
        <p:nvSpPr>
          <p:cNvPr id="15" name="Obdĺžnik 14"/>
          <p:cNvSpPr/>
          <p:nvPr/>
        </p:nvSpPr>
        <p:spPr bwMode="auto">
          <a:xfrm>
            <a:off x="7929562" y="6350327"/>
            <a:ext cx="149920" cy="15085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k-SK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01676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4" grpId="0" animBg="1"/>
      <p:bldP spid="7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D:\FOTO\2014\festival of science\festival of science2\DSC_0006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4955" y="0"/>
            <a:ext cx="3389045" cy="2253495"/>
          </a:xfrm>
          <a:prstGeom prst="rect">
            <a:avLst/>
          </a:prstGeom>
          <a:noFill/>
          <a:effectLst>
            <a:softEdge rad="635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anchor="ctr"/>
          <a:lstStyle/>
          <a:p>
            <a:pPr defTabSz="449263" fontAlgn="base">
              <a:spcAft>
                <a:spcPct val="0"/>
              </a:spcAft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sk-SK" sz="3200" dirty="0">
                <a:solidFill>
                  <a:srgbClr val="000000"/>
                </a:solidFill>
                <a:latin typeface="Arial Narrow" panose="020B0606020202030204" pitchFamily="34" charset="0"/>
                <a:ea typeface="+mn-ea"/>
                <a:cs typeface="Arial Unicode MS" charset="0"/>
              </a:rPr>
              <a:t>III. Projekty pre prax</a:t>
            </a:r>
          </a:p>
        </p:txBody>
      </p:sp>
      <p:sp>
        <p:nvSpPr>
          <p:cNvPr id="6" name="BlokTextu 5"/>
          <p:cNvSpPr txBox="1"/>
          <p:nvPr/>
        </p:nvSpPr>
        <p:spPr>
          <a:xfrm>
            <a:off x="127000" y="1688073"/>
            <a:ext cx="8864600" cy="449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defPPr>
              <a:defRPr lang="en-GB"/>
            </a:defPPr>
            <a:lvl1pPr defTabSz="449263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rgbClr val="000000"/>
                </a:solidFill>
                <a:latin typeface="Arial Narrow" panose="020B0606020202030204" pitchFamily="34" charset="0"/>
                <a:cs typeface="Arial Unicode MS" charset="0"/>
              </a:defRPr>
            </a:lvl1pPr>
            <a:lvl2pPr marL="742950" indent="-28575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cs typeface="Arial Unicode MS" charset="0"/>
              </a:defRPr>
            </a:lvl2pPr>
            <a:lvl3pPr marL="1143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cs typeface="Arial Unicode MS" charset="0"/>
              </a:defRPr>
            </a:lvl3pPr>
            <a:lvl4pPr marL="1600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cs typeface="Arial Unicode MS" charset="0"/>
              </a:defRPr>
            </a:lvl4pPr>
            <a:lvl5pPr marL="20574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cs typeface="Arial Unicode MS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cs typeface="Arial Unicode MS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cs typeface="Arial Unicode MS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cs typeface="Arial Unicode MS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cs typeface="Arial Unicode MS" charset="0"/>
              </a:defRPr>
            </a:lvl9pPr>
          </a:lstStyle>
          <a:p>
            <a:pPr marL="361950">
              <a:tabLst>
                <a:tab pos="180975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sk-SK" dirty="0" smtClean="0"/>
              <a:t>Návrh </a:t>
            </a:r>
            <a:r>
              <a:rPr lang="sk-SK" dirty="0"/>
              <a:t>a implementácia riadiaceho systému pre inšpekčný </a:t>
            </a:r>
            <a:r>
              <a:rPr lang="sk-SK" dirty="0" err="1"/>
              <a:t>stend</a:t>
            </a:r>
            <a:r>
              <a:rPr lang="sk-SK" dirty="0"/>
              <a:t> vyhoretého jadrového paliva SVYP-440. pre VUJE a.s.</a:t>
            </a:r>
          </a:p>
          <a:p>
            <a:pPr marL="361950">
              <a:tabLst>
                <a:tab pos="180975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sk-SK" dirty="0" smtClean="0"/>
              <a:t>Návrh </a:t>
            </a:r>
            <a:r>
              <a:rPr lang="sk-SK" dirty="0"/>
              <a:t>a implementácia riadiaceho systému </a:t>
            </a:r>
            <a:r>
              <a:rPr lang="sk-SK" dirty="0" err="1"/>
              <a:t>kontúrovacej</a:t>
            </a:r>
            <a:r>
              <a:rPr lang="sk-SK" dirty="0"/>
              <a:t> píly na rezanie EPS pre Plastika a.s. Nitra</a:t>
            </a:r>
          </a:p>
          <a:p>
            <a:pPr marL="361950">
              <a:tabLst>
                <a:tab pos="180975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sk-SK" dirty="0"/>
              <a:t>Návrh a meracieho a vyhodnocovacieho pracoviska s využitím laseru </a:t>
            </a:r>
            <a:r>
              <a:rPr lang="sk-SK" dirty="0" err="1"/>
              <a:t>Sick</a:t>
            </a:r>
            <a:r>
              <a:rPr lang="sk-SK" dirty="0"/>
              <a:t> LMS400 pre VW Slovakia a.s.</a:t>
            </a:r>
          </a:p>
          <a:p>
            <a:pPr marL="361950">
              <a:tabLst>
                <a:tab pos="180975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sk-SK" dirty="0"/>
              <a:t>Návrh a riadiaceho systému manipulátora hybridných batérií pre VW Slovakia a.s.</a:t>
            </a:r>
          </a:p>
          <a:p>
            <a:pPr marL="361950">
              <a:tabLst>
                <a:tab pos="180975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sk-SK" dirty="0"/>
              <a:t>Zlepšenie zvolených parametrov výrobného systému pre </a:t>
            </a:r>
            <a:r>
              <a:rPr lang="sk-SK" dirty="0" err="1"/>
              <a:t>Hella</a:t>
            </a:r>
            <a:r>
              <a:rPr lang="sk-SK" dirty="0"/>
              <a:t> Slovakia </a:t>
            </a:r>
            <a:r>
              <a:rPr lang="sk-SK" dirty="0" err="1"/>
              <a:t>Front-Lighting</a:t>
            </a:r>
            <a:r>
              <a:rPr lang="sk-SK" dirty="0"/>
              <a:t>, s.r.o., Kočovce, 2014</a:t>
            </a:r>
          </a:p>
          <a:p>
            <a:pPr marL="361950">
              <a:tabLst>
                <a:tab pos="180975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sk-SK" dirty="0"/>
              <a:t>Optimalizácia výrobných dávok A dielov pre MIBA Vráble 2014</a:t>
            </a:r>
          </a:p>
          <a:p>
            <a:pPr marL="361950">
              <a:tabLst>
                <a:tab pos="180975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sk-SK" dirty="0"/>
              <a:t>IS pre firmu BOGE </a:t>
            </a:r>
            <a:r>
              <a:rPr lang="sk-SK" dirty="0" err="1"/>
              <a:t>Elastmetal</a:t>
            </a:r>
            <a:r>
              <a:rPr lang="sk-SK" dirty="0"/>
              <a:t> -  vyťažovanie áut, 2013</a:t>
            </a:r>
          </a:p>
          <a:p>
            <a:pPr marL="361950">
              <a:tabLst>
                <a:tab pos="180975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sk-SK" dirty="0"/>
              <a:t>Školenia pre technický personál (PLC, pneumatika, hydraulika, optimalizácia parametrov regulácie, ...)</a:t>
            </a:r>
          </a:p>
        </p:txBody>
      </p:sp>
      <p:sp>
        <p:nvSpPr>
          <p:cNvPr id="14" name="Obdĺžnik 13"/>
          <p:cNvSpPr/>
          <p:nvPr/>
        </p:nvSpPr>
        <p:spPr bwMode="auto">
          <a:xfrm>
            <a:off x="336711" y="1851585"/>
            <a:ext cx="110964" cy="10057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k-SK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 Unicode MS" charset="0"/>
            </a:endParaRPr>
          </a:p>
        </p:txBody>
      </p:sp>
      <p:sp>
        <p:nvSpPr>
          <p:cNvPr id="15" name="Obdĺžnik 14"/>
          <p:cNvSpPr/>
          <p:nvPr/>
        </p:nvSpPr>
        <p:spPr bwMode="auto">
          <a:xfrm>
            <a:off x="336711" y="2506805"/>
            <a:ext cx="110964" cy="10057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k-SK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 Unicode MS" charset="0"/>
            </a:endParaRPr>
          </a:p>
        </p:txBody>
      </p:sp>
      <p:sp>
        <p:nvSpPr>
          <p:cNvPr id="16" name="Obdĺžnik 15"/>
          <p:cNvSpPr/>
          <p:nvPr/>
        </p:nvSpPr>
        <p:spPr bwMode="auto">
          <a:xfrm>
            <a:off x="336711" y="3209875"/>
            <a:ext cx="110964" cy="10057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k-SK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 Unicode MS" charset="0"/>
            </a:endParaRPr>
          </a:p>
        </p:txBody>
      </p:sp>
      <p:sp>
        <p:nvSpPr>
          <p:cNvPr id="17" name="Obdĺžnik 16"/>
          <p:cNvSpPr/>
          <p:nvPr/>
        </p:nvSpPr>
        <p:spPr bwMode="auto">
          <a:xfrm>
            <a:off x="346236" y="4146369"/>
            <a:ext cx="110964" cy="10057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k-SK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 Unicode MS" charset="0"/>
            </a:endParaRPr>
          </a:p>
        </p:txBody>
      </p:sp>
      <p:sp>
        <p:nvSpPr>
          <p:cNvPr id="18" name="Obdĺžnik 17"/>
          <p:cNvSpPr/>
          <p:nvPr/>
        </p:nvSpPr>
        <p:spPr bwMode="auto">
          <a:xfrm>
            <a:off x="346236" y="3849538"/>
            <a:ext cx="110964" cy="10057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k-SK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 Unicode MS" charset="0"/>
            </a:endParaRPr>
          </a:p>
        </p:txBody>
      </p:sp>
      <p:sp>
        <p:nvSpPr>
          <p:cNvPr id="19" name="Obdĺžnik 18"/>
          <p:cNvSpPr/>
          <p:nvPr/>
        </p:nvSpPr>
        <p:spPr bwMode="auto">
          <a:xfrm>
            <a:off x="336711" y="4840112"/>
            <a:ext cx="110964" cy="10057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k-SK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 Unicode MS" charset="0"/>
            </a:endParaRPr>
          </a:p>
        </p:txBody>
      </p:sp>
      <p:sp>
        <p:nvSpPr>
          <p:cNvPr id="20" name="Obdĺžnik 19"/>
          <p:cNvSpPr/>
          <p:nvPr/>
        </p:nvSpPr>
        <p:spPr bwMode="auto">
          <a:xfrm>
            <a:off x="344568" y="5206967"/>
            <a:ext cx="110964" cy="10057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k-SK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 Unicode MS" charset="0"/>
            </a:endParaRPr>
          </a:p>
        </p:txBody>
      </p:sp>
      <p:sp>
        <p:nvSpPr>
          <p:cNvPr id="21" name="Obdĺžnik 20"/>
          <p:cNvSpPr/>
          <p:nvPr/>
        </p:nvSpPr>
        <p:spPr bwMode="auto">
          <a:xfrm>
            <a:off x="8209231" y="6325185"/>
            <a:ext cx="221928" cy="201143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k-SK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 Unicode MS" charset="0"/>
            </a:endParaRPr>
          </a:p>
        </p:txBody>
      </p:sp>
      <p:sp>
        <p:nvSpPr>
          <p:cNvPr id="22" name="Obdĺžnik 21"/>
          <p:cNvSpPr/>
          <p:nvPr/>
        </p:nvSpPr>
        <p:spPr bwMode="auto">
          <a:xfrm>
            <a:off x="8575836" y="6375471"/>
            <a:ext cx="110964" cy="10057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k-SK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 Unicode MS" charset="0"/>
            </a:endParaRPr>
          </a:p>
        </p:txBody>
      </p:sp>
      <p:sp>
        <p:nvSpPr>
          <p:cNvPr id="23" name="Obdĺžnik 22"/>
          <p:cNvSpPr/>
          <p:nvPr/>
        </p:nvSpPr>
        <p:spPr bwMode="auto">
          <a:xfrm>
            <a:off x="7929562" y="6350327"/>
            <a:ext cx="149920" cy="15085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k-SK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 Unicode MS" charset="0"/>
            </a:endParaRPr>
          </a:p>
        </p:txBody>
      </p:sp>
      <p:sp>
        <p:nvSpPr>
          <p:cNvPr id="24" name="Obdĺžnik 23"/>
          <p:cNvSpPr/>
          <p:nvPr/>
        </p:nvSpPr>
        <p:spPr bwMode="auto">
          <a:xfrm>
            <a:off x="344568" y="5530817"/>
            <a:ext cx="110964" cy="10057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sk-SK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4588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BlokTextu 5"/>
          <p:cNvSpPr txBox="1"/>
          <p:nvPr/>
        </p:nvSpPr>
        <p:spPr>
          <a:xfrm>
            <a:off x="323528" y="548680"/>
            <a:ext cx="8496944" cy="10368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22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Táto prezentácia je príspevkom projektu </a:t>
            </a:r>
          </a:p>
          <a:p>
            <a:pPr algn="ctr"/>
            <a:r>
              <a:rPr lang="sk-SK" sz="22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Vedomostná fakulta pre hospodársku prax</a:t>
            </a:r>
            <a:endParaRPr lang="sk-SK" sz="2200" dirty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algn="ctr"/>
            <a:endParaRPr lang="sk-SK" sz="2200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7" name="BlokTextu 6"/>
          <p:cNvSpPr txBox="1"/>
          <p:nvPr/>
        </p:nvSpPr>
        <p:spPr>
          <a:xfrm>
            <a:off x="377040" y="4365104"/>
            <a:ext cx="547260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200" b="1" i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Autor:</a:t>
            </a:r>
            <a:r>
              <a:rPr lang="sk-SK" sz="2200" i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de-DE" sz="2200" i="1" dirty="0">
                <a:latin typeface="Arial Narrow" panose="020B0606020202030204" pitchFamily="34" charset="0"/>
              </a:rPr>
              <a:t>Doc. Ing. Michal </a:t>
            </a:r>
            <a:r>
              <a:rPr lang="de-DE" sz="2200" i="1" dirty="0" err="1">
                <a:latin typeface="Arial Narrow" panose="020B0606020202030204" pitchFamily="34" charset="0"/>
              </a:rPr>
              <a:t>Kopček</a:t>
            </a:r>
            <a:r>
              <a:rPr lang="de-DE" sz="2200" i="1" dirty="0">
                <a:latin typeface="Arial Narrow" panose="020B0606020202030204" pitchFamily="34" charset="0"/>
              </a:rPr>
              <a:t>, </a:t>
            </a:r>
            <a:r>
              <a:rPr lang="de-DE" sz="2200" i="1" dirty="0" err="1">
                <a:latin typeface="Arial Narrow" panose="020B0606020202030204" pitchFamily="34" charset="0"/>
              </a:rPr>
              <a:t>PhD</a:t>
            </a:r>
            <a:r>
              <a:rPr lang="de-DE" sz="2200" i="1" dirty="0">
                <a:latin typeface="Arial Narrow" panose="020B0606020202030204" pitchFamily="34" charset="0"/>
              </a:rPr>
              <a:t>.</a:t>
            </a:r>
          </a:p>
        </p:txBody>
      </p:sp>
      <p:sp>
        <p:nvSpPr>
          <p:cNvPr id="8" name="BlokTextu 7"/>
          <p:cNvSpPr txBox="1"/>
          <p:nvPr/>
        </p:nvSpPr>
        <p:spPr>
          <a:xfrm>
            <a:off x="377040" y="1730065"/>
            <a:ext cx="7507328" cy="1351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>
              <a:defRPr>
                <a:solidFill>
                  <a:schemeClr val="tx1"/>
                </a:solidFill>
                <a:latin typeface="Arial Narrow" panose="020B0606020202030204" pitchFamily="34" charset="0"/>
              </a:defRPr>
            </a:lvl1pPr>
          </a:lstStyle>
          <a:p>
            <a:r>
              <a:rPr lang="sk-SK" sz="2200" b="1" dirty="0"/>
              <a:t>ITMS 26110230113</a:t>
            </a:r>
          </a:p>
          <a:p>
            <a:r>
              <a:rPr lang="sk-SK" sz="2200" dirty="0" smtClean="0"/>
              <a:t>Projekt je realizovaný na základe podpory operačného programu Vzdelávanie, financovaný z európskeho sociálneho fondu</a:t>
            </a:r>
            <a:endParaRPr lang="sk-SK" sz="2200" dirty="0"/>
          </a:p>
          <a:p>
            <a:endParaRPr lang="sk-SK" sz="2200" dirty="0"/>
          </a:p>
        </p:txBody>
      </p:sp>
      <p:sp>
        <p:nvSpPr>
          <p:cNvPr id="9" name="BlokTextu 8"/>
          <p:cNvSpPr txBox="1"/>
          <p:nvPr/>
        </p:nvSpPr>
        <p:spPr>
          <a:xfrm>
            <a:off x="323528" y="3068959"/>
            <a:ext cx="6120680" cy="40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>
              <a:defRPr>
                <a:solidFill>
                  <a:schemeClr val="tx1"/>
                </a:solidFill>
                <a:latin typeface="Arial Narrow" panose="020B0606020202030204" pitchFamily="34" charset="0"/>
              </a:defRPr>
            </a:lvl1pPr>
          </a:lstStyle>
          <a:p>
            <a:r>
              <a:rPr lang="sk-SK" sz="2200" b="1" dirty="0" smtClean="0"/>
              <a:t>Doba riešenia projektu: </a:t>
            </a:r>
            <a:r>
              <a:rPr lang="sk-SK" sz="2200" b="1" dirty="0"/>
              <a:t>X/2013 – IX/2015</a:t>
            </a:r>
          </a:p>
        </p:txBody>
      </p:sp>
      <p:sp>
        <p:nvSpPr>
          <p:cNvPr id="10" name="BlokTextu 9"/>
          <p:cNvSpPr txBox="1"/>
          <p:nvPr/>
        </p:nvSpPr>
        <p:spPr>
          <a:xfrm>
            <a:off x="377040" y="5445224"/>
            <a:ext cx="8389920" cy="72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22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Moderné vzdelávanie pre vedomostnú spoločnosť/Projekt je spolufinancovaný zo zdrojov EÚ</a:t>
            </a:r>
            <a:endParaRPr lang="sk-SK" sz="2200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pic>
        <p:nvPicPr>
          <p:cNvPr id="12" name="Obrázok 1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55965" y="6195897"/>
            <a:ext cx="680729" cy="669191"/>
          </a:xfrm>
          <a:prstGeom prst="rect">
            <a:avLst/>
          </a:prstGeom>
        </p:spPr>
      </p:pic>
      <p:pic>
        <p:nvPicPr>
          <p:cNvPr id="13" name="Obrázok 12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6269889"/>
            <a:ext cx="2269240" cy="521209"/>
          </a:xfrm>
          <a:prstGeom prst="rect">
            <a:avLst/>
          </a:prstGeom>
        </p:spPr>
      </p:pic>
      <p:pic>
        <p:nvPicPr>
          <p:cNvPr id="14" name="Obrázok 13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8042" y="6157855"/>
            <a:ext cx="772369" cy="690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32663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TF_STU_prezentacia">
  <a:themeElements>
    <a:clrScheme name="STU_1">
      <a:dk1>
        <a:srgbClr val="000000"/>
      </a:dk1>
      <a:lt1>
        <a:sysClr val="window" lastClr="FFFFFF"/>
      </a:lt1>
      <a:dk2>
        <a:srgbClr val="6E0000"/>
      </a:dk2>
      <a:lt2>
        <a:srgbClr val="E4E4E4"/>
      </a:lt2>
      <a:accent1>
        <a:srgbClr val="981E32"/>
      </a:accent1>
      <a:accent2>
        <a:srgbClr val="FF7900"/>
      </a:accent2>
      <a:accent3>
        <a:srgbClr val="ECC200"/>
      </a:accent3>
      <a:accent4>
        <a:srgbClr val="00A9E0"/>
      </a:accent4>
      <a:accent5>
        <a:srgbClr val="747678"/>
      </a:accent5>
      <a:accent6>
        <a:srgbClr val="009B3A"/>
      </a:accent6>
      <a:hlink>
        <a:srgbClr val="00399C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MTF_STU_prezentacia</Template>
  <TotalTime>1850</TotalTime>
  <Words>184</Words>
  <Application>Microsoft Office PowerPoint</Application>
  <PresentationFormat>Prezentácia na obrazovke (4:3)</PresentationFormat>
  <Paragraphs>55</Paragraphs>
  <Slides>6</Slides>
  <Notes>4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6</vt:i4>
      </vt:variant>
    </vt:vector>
  </HeadingPairs>
  <TitlesOfParts>
    <vt:vector size="7" baseType="lpstr">
      <vt:lpstr>MTF_STU_prezentacia</vt:lpstr>
      <vt:lpstr>Ústav aplikovanej informatiky, automatizácie a mechatroniky</vt:lpstr>
      <vt:lpstr>I. Pedagogická činnosť</vt:lpstr>
      <vt:lpstr>II. Vedecko – výskumná činnosť</vt:lpstr>
      <vt:lpstr>II. Vedecko – výskumná činnosť - pokračovanie</vt:lpstr>
      <vt:lpstr>III. Projekty pre prax</vt:lpstr>
      <vt:lpstr>Prezentácia programu PowerPoint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Kopec</dc:creator>
  <cp:lastModifiedBy>Miroslava Daubnerová</cp:lastModifiedBy>
  <cp:revision>114</cp:revision>
  <dcterms:created xsi:type="dcterms:W3CDTF">2014-10-21T14:18:22Z</dcterms:created>
  <dcterms:modified xsi:type="dcterms:W3CDTF">2015-03-12T07:11:41Z</dcterms:modified>
</cp:coreProperties>
</file>