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58"/>
            <p14:sldId id="260"/>
            <p14:sldId id="262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D52B1E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978" autoAdjust="0"/>
  </p:normalViewPr>
  <p:slideViewPr>
    <p:cSldViewPr snapToGrid="0" snapToObjects="1" showGuides="1">
      <p:cViewPr>
        <p:scale>
          <a:sx n="100" d="100"/>
          <a:sy n="100" d="100"/>
        </p:scale>
        <p:origin x="-1860" y="-408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7" d="100"/>
          <a:sy n="57" d="100"/>
        </p:scale>
        <p:origin x="-25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5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884" y="1659074"/>
            <a:ext cx="7940232" cy="163975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Ústav </a:t>
            </a:r>
            <a:r>
              <a:rPr lang="sk-SK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aplikovanej informatiky</a:t>
            </a:r>
            <a:r>
              <a:rPr lang="sk-SK" sz="4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, </a:t>
            </a:r>
            <a:r>
              <a:rPr lang="sk-SK" sz="4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automatizácie </a:t>
            </a:r>
            <a:r>
              <a:rPr lang="sk-SK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a </a:t>
            </a:r>
            <a:r>
              <a:rPr lang="sk-SK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m</a:t>
            </a:r>
            <a:r>
              <a:rPr lang="sk-SK" sz="4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echatroniky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FOTO\2014\Letná škola mladých mechatronikov - 4.9.14\DSC_0003 (3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09" y="-22654"/>
            <a:ext cx="3892191" cy="258805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101600" y="1189038"/>
            <a:ext cx="7708900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indent="0" algn="just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 b="1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1pPr>
            <a:lvl2pPr marL="427038" lvl="1" indent="-215900" algn="just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2pPr>
            <a:lvl3pPr marL="1143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marL="1600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marL="20574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sk-SK" dirty="0" smtClean="0"/>
              <a:t>	Zabezpečované </a:t>
            </a:r>
            <a:r>
              <a:rPr lang="sk-SK" dirty="0"/>
              <a:t>študijné programy:</a:t>
            </a:r>
          </a:p>
          <a:p>
            <a:pPr lvl="1"/>
            <a:r>
              <a:rPr lang="sk-SK" sz="2000" dirty="0"/>
              <a:t>Bc.: A</a:t>
            </a:r>
            <a:r>
              <a:rPr lang="pt-BR" sz="2000" dirty="0"/>
              <a:t>plikovaná informatika a automatizácia v priemysle</a:t>
            </a:r>
            <a:r>
              <a:rPr lang="sk-SK" sz="2000" dirty="0"/>
              <a:t>,</a:t>
            </a:r>
            <a:endParaRPr lang="pt-BR" sz="2000" dirty="0"/>
          </a:p>
          <a:p>
            <a:pPr lvl="1"/>
            <a:r>
              <a:rPr lang="sk-SK" sz="2000" dirty="0"/>
              <a:t>Ing.: </a:t>
            </a:r>
            <a:r>
              <a:rPr lang="en-US" sz="2000" dirty="0" err="1"/>
              <a:t>Automatizácia</a:t>
            </a:r>
            <a:r>
              <a:rPr lang="en-US" sz="2000" dirty="0"/>
              <a:t> a </a:t>
            </a:r>
            <a:r>
              <a:rPr lang="en-US" sz="2000" dirty="0" err="1"/>
              <a:t>informatizácia</a:t>
            </a:r>
            <a:r>
              <a:rPr lang="en-US" sz="2000" dirty="0"/>
              <a:t> </a:t>
            </a:r>
            <a:r>
              <a:rPr lang="en-US" sz="2000" dirty="0" err="1"/>
              <a:t>procesov</a:t>
            </a:r>
            <a:r>
              <a:rPr lang="en-US" sz="2000" dirty="0"/>
              <a:t> v </a:t>
            </a:r>
            <a:r>
              <a:rPr lang="en-US" sz="2000" dirty="0" err="1"/>
              <a:t>priemysle</a:t>
            </a:r>
            <a:r>
              <a:rPr lang="sk-SK" sz="2000" dirty="0"/>
              <a:t>,</a:t>
            </a:r>
          </a:p>
          <a:p>
            <a:pPr lvl="1"/>
            <a:r>
              <a:rPr lang="sk-SK" sz="2000" dirty="0"/>
              <a:t>PhD.: Automatizácia a informatizácia procesov.</a:t>
            </a:r>
            <a:endParaRPr lang="en-US" sz="2000" dirty="0"/>
          </a:p>
          <a:p>
            <a:endParaRPr lang="sk-SK" sz="1600" dirty="0"/>
          </a:p>
          <a:p>
            <a:r>
              <a:rPr lang="sk-SK" dirty="0" smtClean="0"/>
              <a:t>	Profil </a:t>
            </a:r>
            <a:r>
              <a:rPr lang="sk-SK" dirty="0"/>
              <a:t>absolventa:</a:t>
            </a:r>
          </a:p>
          <a:p>
            <a:pPr lvl="1"/>
            <a:r>
              <a:rPr lang="sk-SK" sz="2000" dirty="0"/>
              <a:t>Znalosť princípov fyzikálnych, technologických, </a:t>
            </a:r>
            <a:r>
              <a:rPr lang="sk-SK" sz="2000" dirty="0" err="1"/>
              <a:t>informatizačných</a:t>
            </a:r>
            <a:r>
              <a:rPr lang="sk-SK" sz="2000" dirty="0"/>
              <a:t> </a:t>
            </a:r>
            <a:r>
              <a:rPr lang="sk-SK" sz="2000" dirty="0" smtClean="0"/>
              <a:t>a </a:t>
            </a:r>
            <a:r>
              <a:rPr lang="sk-SK" sz="2000" dirty="0"/>
              <a:t>automatizačných procesov,</a:t>
            </a:r>
          </a:p>
          <a:p>
            <a:pPr lvl="1"/>
            <a:r>
              <a:rPr lang="sk-SK" sz="2000" dirty="0"/>
              <a:t>hardvéru a softvéru riadiacich systémov,</a:t>
            </a:r>
          </a:p>
          <a:p>
            <a:pPr lvl="1"/>
            <a:r>
              <a:rPr lang="sk-SK" sz="2000" dirty="0"/>
              <a:t>systémov zberu, spracovania a prenosu informácií,</a:t>
            </a:r>
          </a:p>
          <a:p>
            <a:pPr lvl="1"/>
            <a:r>
              <a:rPr lang="sk-SK" sz="2000" dirty="0"/>
              <a:t>modelovania, simulácie a optimalizácie v oblasti riadenia výrobných systémov a technologických procesov.</a:t>
            </a:r>
          </a:p>
          <a:p>
            <a:endParaRPr lang="sk-SK" sz="1600" dirty="0"/>
          </a:p>
          <a:p>
            <a:r>
              <a:rPr lang="sk-SK" dirty="0" smtClean="0"/>
              <a:t>	Uplatnenie </a:t>
            </a:r>
            <a:r>
              <a:rPr lang="sk-SK" dirty="0"/>
              <a:t>absolventa:</a:t>
            </a:r>
          </a:p>
          <a:p>
            <a:pPr lvl="1"/>
            <a:r>
              <a:rPr lang="sk-SK" sz="2000" dirty="0"/>
              <a:t>Návrh a implementácia informačných a riadiacich systémov,</a:t>
            </a:r>
          </a:p>
          <a:p>
            <a:pPr lvl="1"/>
            <a:r>
              <a:rPr lang="sk-SK" sz="2000" dirty="0"/>
              <a:t>zavádzanie, prevádzkovanie a údržba </a:t>
            </a:r>
            <a:r>
              <a:rPr lang="sk-SK" sz="2000" dirty="0" err="1"/>
              <a:t>IaRS</a:t>
            </a:r>
            <a:r>
              <a:rPr lang="sk-SK" sz="2000" dirty="0"/>
              <a:t>.</a:t>
            </a:r>
          </a:p>
          <a:p>
            <a:pPr lvl="1"/>
            <a:endParaRPr lang="sk-SK" sz="20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I. Pedagogická činnosť</a:t>
            </a:r>
          </a:p>
        </p:txBody>
      </p:sp>
      <p:sp>
        <p:nvSpPr>
          <p:cNvPr id="7" name="Obdĺžnik 6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142070" y="1317066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" name="Obdĺžnik 10"/>
          <p:cNvSpPr/>
          <p:nvPr/>
        </p:nvSpPr>
        <p:spPr bwMode="auto">
          <a:xfrm>
            <a:off x="142070" y="2851037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48581" y="5287488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:\FOTKY\MTF ústavy, pavilóny\UIAM\Kontur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0"/>
            <a:ext cx="2743199" cy="2554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II. </a:t>
            </a:r>
            <a:r>
              <a:rPr lang="sk-SK" sz="3200" dirty="0" err="1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Vedecko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 – výskumná činnosť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57200" y="1417638"/>
            <a:ext cx="85058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Riešenie </a:t>
            </a:r>
            <a:r>
              <a:rPr lang="sk-SK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domácich grantových projektov</a:t>
            </a:r>
            <a:r>
              <a:rPr lang="sk-SK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:</a:t>
            </a:r>
          </a:p>
          <a:p>
            <a:endParaRPr lang="sk-SK" sz="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66700"/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APVV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sk-SK" sz="2000" dirty="0">
                <a:latin typeface="Arial Narrow" panose="020B0606020202030204" pitchFamily="34" charset="0"/>
              </a:rPr>
              <a:t>Metodika preukázania jadrovej a radiačnej bezpečnosti kontajnerov na prepravu </a:t>
            </a:r>
            <a:r>
              <a:rPr lang="sk-SK" sz="2000" dirty="0" smtClean="0">
                <a:latin typeface="Arial Narrow" panose="020B0606020202030204" pitchFamily="34" charset="0"/>
              </a:rPr>
              <a:t>vyhoreného </a:t>
            </a:r>
            <a:r>
              <a:rPr lang="sk-SK" sz="2000" dirty="0">
                <a:latin typeface="Arial Narrow" panose="020B0606020202030204" pitchFamily="34" charset="0"/>
              </a:rPr>
              <a:t>paliva pomocou experimentálne získaných </a:t>
            </a:r>
            <a:r>
              <a:rPr lang="sk-SK" sz="2000" dirty="0" smtClean="0">
                <a:latin typeface="Arial Narrow" panose="020B0606020202030204" pitchFamily="34" charset="0"/>
              </a:rPr>
              <a:t>údajov – </a:t>
            </a:r>
          </a:p>
          <a:p>
            <a:pPr marL="266700"/>
            <a:r>
              <a:rPr lang="sk-SK" sz="2000" dirty="0" smtClean="0">
                <a:latin typeface="Arial Narrow" panose="020B0606020202030204" pitchFamily="34" charset="0"/>
              </a:rPr>
              <a:t>APVV-0308-07</a:t>
            </a:r>
          </a:p>
          <a:p>
            <a:pPr marL="266700"/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KEGA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sk-SK" sz="2000" dirty="0">
                <a:latin typeface="Arial Narrow" panose="020B0606020202030204" pitchFamily="34" charset="0"/>
              </a:rPr>
              <a:t>Identifikácia a vyhodnocovanie tvarov a povrchov materiálov snímaných laserovým </a:t>
            </a:r>
            <a:r>
              <a:rPr lang="sk-SK" sz="2000" dirty="0" err="1">
                <a:latin typeface="Arial Narrow" panose="020B0606020202030204" pitchFamily="34" charset="0"/>
              </a:rPr>
              <a:t>konfokálnym</a:t>
            </a:r>
            <a:r>
              <a:rPr lang="sk-SK" sz="2000" dirty="0"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latin typeface="Arial Narrow" panose="020B0606020202030204" pitchFamily="34" charset="0"/>
              </a:rPr>
              <a:t>mikroskopom – 011STU-4/2012</a:t>
            </a:r>
          </a:p>
          <a:p>
            <a:pPr indent="266700"/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VEGA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sk-SK" sz="2000" dirty="0">
                <a:latin typeface="Arial Narrow" panose="020B0606020202030204" pitchFamily="34" charset="0"/>
              </a:rPr>
              <a:t>Inteligentná montážna </a:t>
            </a:r>
            <a:r>
              <a:rPr lang="sk-SK" sz="2000" dirty="0" smtClean="0">
                <a:latin typeface="Arial Narrow" panose="020B0606020202030204" pitchFamily="34" charset="0"/>
              </a:rPr>
              <a:t>bunka – 1/0206/09</a:t>
            </a:r>
          </a:p>
          <a:p>
            <a:pPr marL="266700" lvl="2"/>
            <a:r>
              <a:rPr lang="sk-SK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VEGA</a:t>
            </a:r>
            <a:r>
              <a:rPr lang="sk-SK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sk-SK" sz="2000" dirty="0" smtClean="0">
                <a:latin typeface="Arial Narrow" panose="020B0606020202030204" pitchFamily="34" charset="0"/>
              </a:rPr>
              <a:t>Štúdium </a:t>
            </a:r>
            <a:r>
              <a:rPr lang="sk-SK" sz="2000" dirty="0">
                <a:latin typeface="Arial Narrow" panose="020B0606020202030204" pitchFamily="34" charset="0"/>
              </a:rPr>
              <a:t>využitia progresívnych oxidačných metód pre predĺženie životnosti procesných kvapalín a pre následné urýchlenie biologickej likvidácie na konci ich životného </a:t>
            </a:r>
            <a:r>
              <a:rPr lang="sk-SK" sz="2000" dirty="0" smtClean="0">
                <a:latin typeface="Arial Narrow" panose="020B0606020202030204" pitchFamily="34" charset="0"/>
              </a:rPr>
              <a:t>cyklu – 1/0640/14</a:t>
            </a:r>
            <a:endParaRPr lang="sk-SK" sz="2000" dirty="0">
              <a:latin typeface="Arial Narrow" panose="020B0606020202030204" pitchFamily="34" charset="0"/>
            </a:endParaRPr>
          </a:p>
          <a:p>
            <a:pPr indent="266700"/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Mladý výskumník: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Návrh a implementácia viacosovej riadiacej </a:t>
            </a:r>
            <a:r>
              <a:rPr lang="sk-SK" sz="2000" dirty="0" smtClean="0">
                <a:latin typeface="Arial Narrow" panose="020B0606020202030204" pitchFamily="34" charset="0"/>
              </a:rPr>
              <a:t>jednotky</a:t>
            </a:r>
            <a:endParaRPr lang="sk-SK" sz="2000" dirty="0"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Návrh implementácie virtuálneho modelu </a:t>
            </a:r>
            <a:r>
              <a:rPr lang="sk-SK" sz="2000" dirty="0" err="1">
                <a:latin typeface="Arial Narrow" panose="020B0606020202030204" pitchFamily="34" charset="0"/>
              </a:rPr>
              <a:t>elektro-hydraulického</a:t>
            </a:r>
            <a:r>
              <a:rPr lang="sk-SK" sz="2000" dirty="0"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latin typeface="Arial Narrow" panose="020B0606020202030204" pitchFamily="34" charset="0"/>
              </a:rPr>
              <a:t>pohonu</a:t>
            </a:r>
            <a:endParaRPr lang="sk-SK" sz="2000" dirty="0">
              <a:latin typeface="Arial Narrow" panose="020B0606020202030204" pitchFamily="34" charset="0"/>
            </a:endParaRPr>
          </a:p>
        </p:txBody>
      </p:sp>
      <p:sp>
        <p:nvSpPr>
          <p:cNvPr id="4" name="Obdĺžnik 3"/>
          <p:cNvSpPr/>
          <p:nvPr/>
        </p:nvSpPr>
        <p:spPr bwMode="auto">
          <a:xfrm>
            <a:off x="139378" y="1557932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576517" y="2042686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576517" y="2959866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576517" y="3549733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589130" y="3900144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576517" y="4817198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OTO\2014\DOD 29.1.2014\DSC_003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8" r="31401"/>
          <a:stretch/>
        </p:blipFill>
        <p:spPr bwMode="auto">
          <a:xfrm>
            <a:off x="6727338" y="3581287"/>
            <a:ext cx="2554367" cy="366677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II. </a:t>
            </a:r>
            <a:r>
              <a:rPr lang="sk-SK" sz="3200" dirty="0" err="1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Vedecko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 – výskumná činnosť - pokračovanie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01600" y="1417638"/>
            <a:ext cx="832955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indent="0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 b="1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1pPr>
            <a:lvl2pPr marL="74295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 marL="1143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marL="1600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marL="20574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just"/>
            <a:r>
              <a:rPr lang="sk-SK" dirty="0" smtClean="0"/>
              <a:t>	Riešenie </a:t>
            </a:r>
            <a:r>
              <a:rPr lang="sk-SK" dirty="0"/>
              <a:t>grantových projektov z fondov EÚ:</a:t>
            </a:r>
          </a:p>
          <a:p>
            <a:pPr algn="just"/>
            <a:r>
              <a:rPr lang="sk-SK" sz="2200" b="0" dirty="0" smtClean="0"/>
              <a:t>		</a:t>
            </a:r>
            <a:r>
              <a:rPr lang="sk-SK" sz="2200" b="0" dirty="0" err="1" smtClean="0"/>
              <a:t>Qintec</a:t>
            </a:r>
            <a:r>
              <a:rPr lang="sk-SK" sz="2200" b="0" dirty="0" smtClean="0"/>
              <a:t> </a:t>
            </a:r>
            <a:r>
              <a:rPr lang="sk-SK" sz="2200" b="0" dirty="0"/>
              <a:t>s.r.o. - Výskum monitorovania a vyhodnocovania neštandardných </a:t>
            </a:r>
            <a:r>
              <a:rPr lang="sk-SK" sz="2200" b="0" dirty="0" smtClean="0"/>
              <a:t>		stavov </a:t>
            </a:r>
            <a:r>
              <a:rPr lang="sk-SK" sz="2200" b="0" dirty="0"/>
              <a:t>v okolí jadrovej elektrárne MONES - ITMS26220220159</a:t>
            </a:r>
          </a:p>
          <a:p>
            <a:pPr algn="just"/>
            <a:r>
              <a:rPr lang="sk-SK" sz="2200" b="0" dirty="0" smtClean="0"/>
              <a:t>		UNIVERZITNÝ </a:t>
            </a:r>
            <a:r>
              <a:rPr lang="sk-SK" sz="2200" b="0" dirty="0"/>
              <a:t>VEDECKÝ PARK „CAMPUS MTF STU" – CAMBO </a:t>
            </a:r>
            <a:r>
              <a:rPr lang="sk-SK" sz="2200" b="0" dirty="0" smtClean="0"/>
              <a:t>		(</a:t>
            </a:r>
            <a:r>
              <a:rPr lang="sk-SK" sz="2200" b="0" dirty="0"/>
              <a:t>Vedecké </a:t>
            </a:r>
            <a:r>
              <a:rPr lang="sk-SK" sz="2200" b="0" dirty="0" smtClean="0"/>
              <a:t>pracovisko </a:t>
            </a:r>
            <a:r>
              <a:rPr lang="sk-SK" sz="2200" b="0" dirty="0"/>
              <a:t>automatizácie a informatizácie výrobných procesov </a:t>
            </a:r>
            <a:r>
              <a:rPr lang="sk-SK" sz="2200" b="0" dirty="0" smtClean="0"/>
              <a:t>		a </a:t>
            </a:r>
            <a:r>
              <a:rPr lang="sk-SK" sz="2200" b="0" dirty="0"/>
              <a:t>systémov)</a:t>
            </a:r>
          </a:p>
          <a:p>
            <a:pPr algn="just"/>
            <a:r>
              <a:rPr lang="sk-SK" sz="2200" b="0" dirty="0" smtClean="0"/>
              <a:t>		Vedomostná </a:t>
            </a:r>
            <a:r>
              <a:rPr lang="sk-SK" sz="2200" b="0" dirty="0"/>
              <a:t>fakulta pre hospodársku prax – ITMS26110230113</a:t>
            </a:r>
          </a:p>
          <a:p>
            <a:pPr marL="809625" indent="-809625" algn="just"/>
            <a:r>
              <a:rPr lang="sk-SK" sz="2200" b="0" dirty="0" smtClean="0"/>
              <a:t>		Vysoké </a:t>
            </a:r>
            <a:r>
              <a:rPr lang="sk-SK" sz="2200" b="0" dirty="0"/>
              <a:t>školy ako motory rozvoja vedomostnej spoločnosti </a:t>
            </a:r>
            <a:r>
              <a:rPr lang="sk-SK" sz="2200" b="0" dirty="0" smtClean="0"/>
              <a:t>–ITMS26110230120</a:t>
            </a:r>
            <a:endParaRPr lang="sk-SK" sz="2200" b="0" dirty="0"/>
          </a:p>
          <a:p>
            <a:pPr algn="just"/>
            <a:endParaRPr lang="sk-SK" sz="2200" b="0" dirty="0"/>
          </a:p>
          <a:p>
            <a:pPr algn="just"/>
            <a:r>
              <a:rPr lang="sk-SK" sz="2200" b="0" dirty="0" smtClean="0"/>
              <a:t>		Príprava </a:t>
            </a:r>
            <a:r>
              <a:rPr lang="sk-SK" sz="2200" b="0" dirty="0"/>
              <a:t>projektov v rámci rámcového programu </a:t>
            </a:r>
            <a:r>
              <a:rPr lang="sk-SK" sz="2200" b="0" dirty="0" smtClean="0"/>
              <a:t>Horizont </a:t>
            </a:r>
            <a:r>
              <a:rPr lang="sk-SK" sz="2200" b="0" dirty="0"/>
              <a:t>2020.</a:t>
            </a:r>
          </a:p>
        </p:txBody>
      </p:sp>
      <p:sp>
        <p:nvSpPr>
          <p:cNvPr id="4" name="Obdĺžnik 3"/>
          <p:cNvSpPr/>
          <p:nvPr/>
        </p:nvSpPr>
        <p:spPr bwMode="auto">
          <a:xfrm>
            <a:off x="139378" y="1557932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755576" y="1943378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755576" y="2658233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755576" y="3617590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55576" y="3951337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755576" y="4646392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6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OTO\2014\festival of science\festival of science2\DSC_0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955" y="0"/>
            <a:ext cx="3389045" cy="225349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III. Projekty pre prax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27000" y="1688073"/>
            <a:ext cx="88646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defTabSz="449263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1pPr>
            <a:lvl2pPr marL="74295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 marL="1143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marL="1600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marL="20574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smtClean="0"/>
              <a:t>Návrh </a:t>
            </a:r>
            <a:r>
              <a:rPr lang="sk-SK" dirty="0"/>
              <a:t>a implementácia riadiaceho systému pre inšpekčný </a:t>
            </a:r>
            <a:r>
              <a:rPr lang="sk-SK" dirty="0" err="1"/>
              <a:t>stend</a:t>
            </a:r>
            <a:r>
              <a:rPr lang="sk-SK" dirty="0"/>
              <a:t> vyhoretého jadrového paliva SVYP-440. pre VUJE a.s.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smtClean="0"/>
              <a:t>Návrh </a:t>
            </a:r>
            <a:r>
              <a:rPr lang="sk-SK" dirty="0"/>
              <a:t>a implementácia riadiaceho systému </a:t>
            </a:r>
            <a:r>
              <a:rPr lang="sk-SK" dirty="0" err="1"/>
              <a:t>kontúrovacej</a:t>
            </a:r>
            <a:r>
              <a:rPr lang="sk-SK" dirty="0"/>
              <a:t> píly na rezanie EPS pre Plastika a.s. Nitra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Návrh a meracieho a vyhodnocovacieho pracoviska s využitím laseru </a:t>
            </a:r>
            <a:r>
              <a:rPr lang="sk-SK" dirty="0" err="1"/>
              <a:t>Sick</a:t>
            </a:r>
            <a:r>
              <a:rPr lang="sk-SK" dirty="0"/>
              <a:t> LMS400 pre VW Slovakia a.s.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Návrh a riadiaceho systému manipulátora hybridných batérií pre VW Slovakia a.s.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Zlepšenie zvolených parametrov výrobného systému pre </a:t>
            </a:r>
            <a:r>
              <a:rPr lang="sk-SK" dirty="0" err="1"/>
              <a:t>Hella</a:t>
            </a:r>
            <a:r>
              <a:rPr lang="sk-SK" dirty="0"/>
              <a:t> Slovakia </a:t>
            </a:r>
            <a:r>
              <a:rPr lang="sk-SK" dirty="0" err="1"/>
              <a:t>Front-Lighting</a:t>
            </a:r>
            <a:r>
              <a:rPr lang="sk-SK" dirty="0"/>
              <a:t>, s.r.o., Kočovce, 2014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Optimalizácia výrobných dávok A dielov pre MIBA Vráble 2014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IS pre firmu BOGE </a:t>
            </a:r>
            <a:r>
              <a:rPr lang="sk-SK" dirty="0" err="1"/>
              <a:t>Elastmetal</a:t>
            </a:r>
            <a:r>
              <a:rPr lang="sk-SK" dirty="0"/>
              <a:t> -  vyťažovanie áut, 2013</a:t>
            </a:r>
          </a:p>
          <a:p>
            <a:pPr marL="361950">
              <a:tabLst>
                <a:tab pos="180975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/>
              <a:t>Školenia pre technický personál (PLC, pneumatika, hydraulika, optimalizácia parametrov regulácie, ...)</a:t>
            </a:r>
          </a:p>
        </p:txBody>
      </p:sp>
      <p:sp>
        <p:nvSpPr>
          <p:cNvPr id="14" name="Obdĺžnik 13"/>
          <p:cNvSpPr/>
          <p:nvPr/>
        </p:nvSpPr>
        <p:spPr bwMode="auto">
          <a:xfrm>
            <a:off x="336711" y="1851585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336711" y="2506805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336711" y="3209875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Obdĺžnik 16"/>
          <p:cNvSpPr/>
          <p:nvPr/>
        </p:nvSpPr>
        <p:spPr bwMode="auto">
          <a:xfrm>
            <a:off x="346236" y="4146369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346236" y="3849538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336711" y="4840112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Obdĺžnik 19"/>
          <p:cNvSpPr/>
          <p:nvPr/>
        </p:nvSpPr>
        <p:spPr bwMode="auto">
          <a:xfrm>
            <a:off x="344568" y="5206967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Obdĺžnik 20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344568" y="5530817"/>
            <a:ext cx="110964" cy="100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23528" y="548680"/>
            <a:ext cx="8496944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Táto prezentácia je príspevkom projektu </a:t>
            </a:r>
          </a:p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Vedomostná fakulta pre hospodársku prax</a:t>
            </a:r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77040" y="436510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Autor:</a:t>
            </a:r>
            <a:r>
              <a:rPr lang="sk-SK" sz="22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de-DE" sz="2200" i="1" dirty="0">
                <a:latin typeface="Arial Narrow" panose="020B0606020202030204" pitchFamily="34" charset="0"/>
              </a:rPr>
              <a:t>Doc. Ing. Michal </a:t>
            </a:r>
            <a:r>
              <a:rPr lang="de-DE" sz="2200" i="1" dirty="0" err="1">
                <a:latin typeface="Arial Narrow" panose="020B0606020202030204" pitchFamily="34" charset="0"/>
              </a:rPr>
              <a:t>Kopček</a:t>
            </a:r>
            <a:r>
              <a:rPr lang="de-DE" sz="2200" i="1" dirty="0">
                <a:latin typeface="Arial Narrow" panose="020B0606020202030204" pitchFamily="34" charset="0"/>
              </a:rPr>
              <a:t>, </a:t>
            </a:r>
            <a:r>
              <a:rPr lang="de-DE" sz="2200" i="1" dirty="0" err="1">
                <a:latin typeface="Arial Narrow" panose="020B0606020202030204" pitchFamily="34" charset="0"/>
              </a:rPr>
              <a:t>PhD</a:t>
            </a:r>
            <a:r>
              <a:rPr lang="de-DE" sz="2200" i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77040" y="1730065"/>
            <a:ext cx="7507328" cy="1351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sz="2200" b="1" dirty="0"/>
              <a:t>ITMS 26110230113</a:t>
            </a:r>
          </a:p>
          <a:p>
            <a:r>
              <a:rPr lang="sk-SK" sz="2200" dirty="0" smtClean="0"/>
              <a:t>Projekt je realizovaný na základe podpory operačného programu Vzdelávanie, financovaný z európskeho sociálneho fondu</a:t>
            </a:r>
            <a:endParaRPr lang="sk-SK" sz="2200" dirty="0"/>
          </a:p>
          <a:p>
            <a:endParaRPr lang="sk-SK" sz="2200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3068959"/>
            <a:ext cx="612068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sz="2200" b="1" dirty="0" smtClean="0"/>
              <a:t>Doba riešenia projektu: </a:t>
            </a:r>
            <a:r>
              <a:rPr lang="sk-SK" sz="2200" b="1" dirty="0"/>
              <a:t>X/2013 – IX/2015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77040" y="5445224"/>
            <a:ext cx="838992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Moderné vzdelávanie pre vedomostnú spoločnosť/Projekt je spolufinancovaný zo zdrojov EÚ</a:t>
            </a:r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65" y="6195897"/>
            <a:ext cx="680729" cy="669191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269889"/>
            <a:ext cx="2269240" cy="521209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042" y="6157855"/>
            <a:ext cx="772369" cy="6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6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</Template>
  <TotalTime>1850</TotalTime>
  <Words>184</Words>
  <Application>Microsoft Office PowerPoint</Application>
  <PresentationFormat>Prezentácia na obrazovke (4:3)</PresentationFormat>
  <Paragraphs>55</Paragraphs>
  <Slides>6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MTF_STU_prezentacia</vt:lpstr>
      <vt:lpstr>Ústav aplikovanej informatiky, automatizácie a mechatroniky</vt:lpstr>
      <vt:lpstr>I. Pedagogická činnosť</vt:lpstr>
      <vt:lpstr>II. Vedecko – výskumná činnosť</vt:lpstr>
      <vt:lpstr>II. Vedecko – výskumná činnosť - pokračovanie</vt:lpstr>
      <vt:lpstr>III. Projekty pre prax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Kopec</dc:creator>
  <cp:lastModifiedBy>Miroslava Daubnerová</cp:lastModifiedBy>
  <cp:revision>114</cp:revision>
  <dcterms:created xsi:type="dcterms:W3CDTF">2014-10-21T14:18:22Z</dcterms:created>
  <dcterms:modified xsi:type="dcterms:W3CDTF">2015-03-12T07:11:41Z</dcterms:modified>
</cp:coreProperties>
</file>