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3" r:id="rId4"/>
    <p:sldId id="260" r:id="rId5"/>
    <p:sldId id="262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  <p14:sldId id="258"/>
            <p14:sldId id="263"/>
            <p14:sldId id="260"/>
            <p14:sldId id="262"/>
            <p14:sldId id="261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0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0039A6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1" autoAdjust="0"/>
  </p:normalViewPr>
  <p:slideViewPr>
    <p:cSldViewPr snapToGrid="0" snapToObjects="1" showGuides="1">
      <p:cViewPr>
        <p:scale>
          <a:sx n="100" d="100"/>
          <a:sy n="100" d="100"/>
        </p:scale>
        <p:origin x="-1860" y="-180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57" d="100"/>
          <a:sy n="57" d="100"/>
        </p:scale>
        <p:origin x="-25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FDDE7FD-4914-4CCE-AE35-CA1354D4432D}" type="slidenum">
              <a:rPr lang="en-US" smtClean="0"/>
              <a:pPr/>
              <a:t>‹#›</a:t>
            </a:fld>
            <a:r>
              <a:rPr lang="sk-SK" dirty="0" smtClean="0"/>
              <a:t> /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gif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gif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5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884" y="1659074"/>
            <a:ext cx="7940232" cy="163975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Ústav </a:t>
            </a:r>
            <a:r>
              <a:rPr lang="sk-SK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m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ateri</a:t>
            </a:r>
            <a:r>
              <a:rPr lang="sk-SK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álo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ial Unicode MS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457200" y="989148"/>
            <a:ext cx="85852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GB"/>
            </a:defPPr>
            <a:lvl1pPr indent="0" algn="just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 b="1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1pPr>
            <a:lvl2pPr marL="427038" lvl="1" indent="-215900" algn="just" defTabSz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2pPr>
            <a:lvl3pPr marL="1143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 marL="1600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 marL="20574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sk-SK" dirty="0"/>
              <a:t>Zabezpečované študijné programy:</a:t>
            </a:r>
          </a:p>
          <a:p>
            <a:pPr lvl="1"/>
            <a:r>
              <a:rPr lang="sk-SK" dirty="0"/>
              <a:t>Bc.: Materiálové Inžinierstvo (MI)</a:t>
            </a:r>
          </a:p>
          <a:p>
            <a:pPr lvl="1"/>
            <a:r>
              <a:rPr lang="sk-SK" dirty="0"/>
              <a:t>Ing.: Materiálové Inžinierstvo (MI), </a:t>
            </a:r>
          </a:p>
          <a:p>
            <a:pPr lvl="1"/>
            <a:r>
              <a:rPr lang="sk-SK" dirty="0"/>
              <a:t>	</a:t>
            </a:r>
            <a:r>
              <a:rPr lang="en-US" dirty="0" err="1"/>
              <a:t>Progres</a:t>
            </a:r>
            <a:r>
              <a:rPr lang="sk-SK" dirty="0" err="1"/>
              <a:t>ívne</a:t>
            </a:r>
            <a:r>
              <a:rPr lang="sk-SK" dirty="0"/>
              <a:t> materiály a materiálový dizajn (PMMD) </a:t>
            </a:r>
            <a:r>
              <a:rPr lang="en-US" dirty="0"/>
              <a:t>New</a:t>
            </a:r>
            <a:endParaRPr lang="sk-SK" dirty="0"/>
          </a:p>
          <a:p>
            <a:pPr lvl="1"/>
            <a:r>
              <a:rPr lang="sk-SK" dirty="0"/>
              <a:t>PhD.: Materiálové Inžinierstvo (MI), </a:t>
            </a:r>
          </a:p>
          <a:p>
            <a:pPr lvl="1"/>
            <a:r>
              <a:rPr lang="sk-SK" dirty="0"/>
              <a:t>	</a:t>
            </a:r>
            <a:r>
              <a:rPr lang="en-US" dirty="0" err="1"/>
              <a:t>Progres</a:t>
            </a:r>
            <a:r>
              <a:rPr lang="sk-SK" dirty="0" err="1"/>
              <a:t>ívne</a:t>
            </a:r>
            <a:r>
              <a:rPr lang="sk-SK" dirty="0"/>
              <a:t> materiály a materiálový dizajn (PMMD) </a:t>
            </a:r>
            <a:r>
              <a:rPr lang="en-US" dirty="0"/>
              <a:t>New</a:t>
            </a:r>
            <a:endParaRPr lang="sk-SK" dirty="0"/>
          </a:p>
          <a:p>
            <a:pPr lvl="1"/>
            <a:endParaRPr lang="en-US" dirty="0"/>
          </a:p>
          <a:p>
            <a:r>
              <a:rPr lang="sk-SK" dirty="0"/>
              <a:t>Profil absolventa MI:</a:t>
            </a:r>
          </a:p>
          <a:p>
            <a:pPr lvl="1"/>
            <a:r>
              <a:rPr lang="sk-SK" dirty="0"/>
              <a:t>znalosť konvenčných materiálov, najmä kovov, plastov, keramiky a ich využitia v priemysle,</a:t>
            </a:r>
          </a:p>
          <a:p>
            <a:pPr lvl="1"/>
            <a:r>
              <a:rPr lang="sk-SK" dirty="0"/>
              <a:t>znalosť rôznych metód testovania materiálov a analýza výsledkov,</a:t>
            </a:r>
          </a:p>
          <a:p>
            <a:pPr lvl="1"/>
            <a:r>
              <a:rPr lang="sk-SK" dirty="0" err="1"/>
              <a:t>metalografická</a:t>
            </a:r>
            <a:r>
              <a:rPr lang="sk-SK" dirty="0"/>
              <a:t> príprava vzoriek kovových materiálov, schopnosť interpretovať pozorovanú </a:t>
            </a:r>
            <a:r>
              <a:rPr lang="sk-SK" dirty="0" err="1"/>
              <a:t>mikroštruktúru</a:t>
            </a:r>
            <a:r>
              <a:rPr lang="sk-SK" dirty="0"/>
              <a:t>,</a:t>
            </a:r>
          </a:p>
          <a:p>
            <a:pPr lvl="1"/>
            <a:r>
              <a:rPr lang="sk-SK" dirty="0"/>
              <a:t>termická analýza a spektrálne metódy, schopnosť analyzovať namerané dáta,</a:t>
            </a:r>
          </a:p>
          <a:p>
            <a:pPr lvl="1"/>
            <a:r>
              <a:rPr lang="sk-SK" dirty="0"/>
              <a:t>návrh nových materiálov</a:t>
            </a:r>
          </a:p>
          <a:p>
            <a:endParaRPr lang="sk-SK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97422"/>
            <a:ext cx="8229600" cy="66949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I. Pedagogická činnosť</a:t>
            </a:r>
          </a:p>
        </p:txBody>
      </p:sp>
      <p:sp>
        <p:nvSpPr>
          <p:cNvPr id="4" name="Obdĺžnik 3"/>
          <p:cNvSpPr/>
          <p:nvPr/>
        </p:nvSpPr>
        <p:spPr bwMode="auto">
          <a:xfrm>
            <a:off x="150796" y="1119903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auto">
          <a:xfrm>
            <a:off x="151756" y="3485749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pic>
        <p:nvPicPr>
          <p:cNvPr id="1026" name="Picture 2" descr="M:\FOTKY\MTF ústavy, pavilóny\UMAT\učebne\DSC_0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9374"/>
            <a:ext cx="3716177" cy="247058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9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44512" y="1417638"/>
            <a:ext cx="7664719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400" b="1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Profil absolventa PMMD: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vedecký študijný program,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všetko čo MI,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dôraz na fyzikálnu podstatu vlastností materiálov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sk-SK" sz="2200" dirty="0">
              <a:solidFill>
                <a:srgbClr val="000000"/>
              </a:solidFill>
              <a:latin typeface="Arial Narrow" panose="020B0606020202030204" pitchFamily="34" charset="0"/>
              <a:cs typeface="Arial Unicode MS" charset="0"/>
            </a:endParaRP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400" b="1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Uplatnenie absolventa: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návrh materiálov pre požadovanú aplikáciu,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 err="1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defektoskopia</a:t>
            </a: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, identifikácia príčin porúch výrobkov (zlomenie, trhliny) </a:t>
            </a:r>
            <a:r>
              <a:rPr lang="sk-SK" sz="2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z </a:t>
            </a: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materiálového hľadiska,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kontrola kvality vstupných materiálov a výstupných produktov, 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veda a výskum v oblasti materiálov,</a:t>
            </a:r>
          </a:p>
          <a:p>
            <a: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dizajn nových</a:t>
            </a:r>
            <a:r>
              <a:rPr lang="en-US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,</a:t>
            </a:r>
            <a:r>
              <a:rPr lang="sk-SK" sz="2200" dirty="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rPr>
              <a:t> pokročilých materiálov</a:t>
            </a:r>
          </a:p>
        </p:txBody>
      </p:sp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0" tIns="45720" rIns="91440" bIns="45720" rtlCol="0" anchor="ctr">
            <a:normAutofit/>
          </a:bodyPr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I. Pedagogická činnosť</a:t>
            </a:r>
          </a:p>
        </p:txBody>
      </p:sp>
      <p:sp>
        <p:nvSpPr>
          <p:cNvPr id="6" name="Obdĺžnik 5"/>
          <p:cNvSpPr/>
          <p:nvPr/>
        </p:nvSpPr>
        <p:spPr bwMode="auto">
          <a:xfrm>
            <a:off x="151756" y="1539003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151756" y="3260951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pic>
        <p:nvPicPr>
          <p:cNvPr id="2050" name="Picture 2" descr="M:\FOTKY\MTF ústavy, pavilóny\UMAT\učebne\DSC_009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-34209"/>
            <a:ext cx="4584700" cy="3048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5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FOTKY\MTF ústavy, pavilóny\UMAT\učebne\DSC_02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020327"/>
            <a:ext cx="4286250" cy="284958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0" tIns="45720" rIns="91440" bIns="45720" rtlCol="0" anchor="ctr">
            <a:normAutofit/>
          </a:bodyPr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II. </a:t>
            </a:r>
            <a:r>
              <a:rPr lang="sk-SK" sz="3200" dirty="0" err="1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Vedecko</a:t>
            </a: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 – výskumná činnosť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47074" y="1417638"/>
            <a:ext cx="8585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defPPr>
              <a:defRPr lang="en-US"/>
            </a:defPPr>
            <a:lvl1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 b="1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1pPr>
            <a:lvl2pPr marL="427038" lvl="1" indent="-215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200">
                <a:solidFill>
                  <a:srgbClr val="000000"/>
                </a:solidFill>
                <a:latin typeface="Arial Narrow" panose="020B0606020202030204" pitchFamily="34" charset="0"/>
                <a:cs typeface="Arial Unicode MS" charset="0"/>
              </a:defRPr>
            </a:lvl2pPr>
          </a:lstStyle>
          <a:p>
            <a:r>
              <a:rPr lang="sk-SK" dirty="0"/>
              <a:t>Výskum je zameraný na:</a:t>
            </a:r>
          </a:p>
          <a:p>
            <a:endParaRPr lang="sk-SK" sz="2200" b="0" dirty="0"/>
          </a:p>
          <a:p>
            <a:pPr marL="361950"/>
            <a:r>
              <a:rPr lang="sk-SK" sz="2200" b="0" dirty="0"/>
              <a:t>Analýzu nástrojových ocelí, nehrdzavejúcich ocelí a rýchlo stuhnutých práškov, </a:t>
            </a:r>
          </a:p>
          <a:p>
            <a:pPr marL="361950"/>
            <a:r>
              <a:rPr lang="sk-SK" sz="2200" b="0" dirty="0"/>
              <a:t>Vývoj, príprava a analýza komplexných kovových zliatin (CMA), dopĺňanie a spresňovanie fázových diagramov,</a:t>
            </a:r>
          </a:p>
          <a:p>
            <a:pPr marL="361950"/>
            <a:r>
              <a:rPr lang="sk-SK" sz="2200" b="0" dirty="0"/>
              <a:t>Vývoj, príprava a analýza vlastností nových bezolovnatých spájok s malou prímesou prvkov vzácnych zemín (</a:t>
            </a:r>
            <a:r>
              <a:rPr lang="sk-SK" sz="2200" b="0" dirty="0" err="1"/>
              <a:t>Ce</a:t>
            </a:r>
            <a:r>
              <a:rPr lang="sk-SK" sz="2200" b="0" dirty="0"/>
              <a:t>, La, </a:t>
            </a:r>
            <a:r>
              <a:rPr lang="sk-SK" sz="2200" b="0" dirty="0" err="1"/>
              <a:t>Nd</a:t>
            </a:r>
            <a:r>
              <a:rPr lang="sk-SK" sz="2200" b="0" dirty="0"/>
              <a:t>),</a:t>
            </a:r>
          </a:p>
          <a:p>
            <a:pPr marL="361950"/>
            <a:r>
              <a:rPr lang="sk-SK" sz="2200" b="0" dirty="0"/>
              <a:t>Vývoj, príprava a analýza zliatin na báze </a:t>
            </a:r>
            <a:r>
              <a:rPr lang="sk-SK" sz="2200" b="0" dirty="0" err="1"/>
              <a:t>Zn</a:t>
            </a:r>
            <a:r>
              <a:rPr lang="sk-SK" sz="2200" b="0" dirty="0"/>
              <a:t> a </a:t>
            </a:r>
            <a:r>
              <a:rPr lang="sk-SK" sz="2200" b="0" dirty="0" err="1"/>
              <a:t>Al</a:t>
            </a:r>
            <a:r>
              <a:rPr lang="sk-SK" sz="2200" b="0" dirty="0"/>
              <a:t>,</a:t>
            </a:r>
          </a:p>
          <a:p>
            <a:pPr marL="361950"/>
            <a:r>
              <a:rPr lang="sk-SK" sz="2200" b="0" dirty="0"/>
              <a:t>Príprava a analýza nových vysoko tvrdých povlakov (CVD, PVD) ako aj štandardných </a:t>
            </a:r>
            <a:r>
              <a:rPr lang="sk-SK" sz="2200" b="0" dirty="0" err="1"/>
              <a:t>boridických</a:t>
            </a:r>
            <a:r>
              <a:rPr lang="sk-SK" sz="2200" b="0" dirty="0"/>
              <a:t> vrstiev,</a:t>
            </a:r>
          </a:p>
          <a:p>
            <a:pPr marL="361950"/>
            <a:r>
              <a:rPr lang="sk-SK" sz="2200" b="0" dirty="0"/>
              <a:t>Vývoj, príprava a analýza rôznych zmesí plastov,</a:t>
            </a:r>
          </a:p>
          <a:p>
            <a:pPr marL="361950"/>
            <a:r>
              <a:rPr lang="sk-SK" sz="2200" b="0" dirty="0"/>
              <a:t>Analýza keramických materiálov</a:t>
            </a:r>
          </a:p>
        </p:txBody>
      </p:sp>
      <p:sp>
        <p:nvSpPr>
          <p:cNvPr id="4" name="Obdĺžnik 3"/>
          <p:cNvSpPr/>
          <p:nvPr/>
        </p:nvSpPr>
        <p:spPr bwMode="auto">
          <a:xfrm>
            <a:off x="422436" y="2287165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422436" y="2662565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Obdĺžnik 7"/>
          <p:cNvSpPr/>
          <p:nvPr/>
        </p:nvSpPr>
        <p:spPr bwMode="auto">
          <a:xfrm>
            <a:off x="422436" y="331825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422436" y="3959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422436" y="431721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422436" y="4993486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422436" y="534591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Obdĺžnik 14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3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61306" y="1294565"/>
            <a:ext cx="878269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Riešenie aktuálnych grantových projektov:</a:t>
            </a:r>
          </a:p>
          <a:p>
            <a:endParaRPr lang="sk-SK" sz="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990600" indent="-7239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Štúdium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turbulentného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akréčneho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procesu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dvojhviezdnych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akréčnych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systémoch</a:t>
            </a:r>
            <a:r>
              <a:rPr lang="sk-SK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prostredníctvom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flickeringu</a:t>
            </a:r>
            <a:endParaRPr lang="sk-SK" dirty="0">
              <a:latin typeface="Arial Narrow" panose="020B0606020202030204" pitchFamily="34" charset="0"/>
            </a:endParaRPr>
          </a:p>
          <a:p>
            <a:pPr marL="2667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Štruktúra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vlastnosti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procesy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povrchov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rozhrania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materiálov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počítačové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modelovanie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endParaRPr lang="en-GB" dirty="0">
              <a:latin typeface="Arial Narrow" panose="020B0606020202030204" pitchFamily="34" charset="0"/>
            </a:endParaRPr>
          </a:p>
          <a:p>
            <a:pPr marL="990600" indent="-7239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Kvantifikácia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radiačného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poškodenia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kompozitných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materiálov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termonukleárne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fúzne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reaktory</a:t>
            </a:r>
            <a:endParaRPr lang="en-GB" dirty="0">
              <a:latin typeface="Arial Narrow" panose="020B0606020202030204" pitchFamily="34" charset="0"/>
            </a:endParaRPr>
          </a:p>
          <a:p>
            <a:pPr marL="2667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Štúdium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relaxačných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mechanizmov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kompozitoch</a:t>
            </a:r>
            <a:r>
              <a:rPr lang="en-GB" dirty="0">
                <a:latin typeface="Arial Narrow" panose="020B0606020202030204" pitchFamily="34" charset="0"/>
              </a:rPr>
              <a:t> so </a:t>
            </a:r>
            <a:r>
              <a:rPr lang="en-GB" dirty="0" err="1">
                <a:latin typeface="Arial Narrow" panose="020B0606020202030204" pitchFamily="34" charset="0"/>
              </a:rPr>
              <a:t>špeciálnymi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plnivami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báze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uhlíka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endParaRPr lang="en-GB" dirty="0">
              <a:latin typeface="Arial Narrow" panose="020B0606020202030204" pitchFamily="34" charset="0"/>
            </a:endParaRPr>
          </a:p>
          <a:p>
            <a:pPr marL="990600" indent="-7239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Štúdium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metalurgickej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podstaty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zmien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štruktúry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vlastností</a:t>
            </a:r>
            <a:r>
              <a:rPr lang="en-GB" dirty="0">
                <a:latin typeface="Arial Narrow" panose="020B0606020202030204" pitchFamily="34" charset="0"/>
              </a:rPr>
              <a:t> Cr-V- </a:t>
            </a:r>
            <a:r>
              <a:rPr lang="en-GB" dirty="0" err="1">
                <a:latin typeface="Arial Narrow" panose="020B0606020202030204" pitchFamily="34" charset="0"/>
              </a:rPr>
              <a:t>ledeburitickej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ocele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kryogénnym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spracovaním</a:t>
            </a:r>
            <a:r>
              <a:rPr lang="en-GB" dirty="0">
                <a:latin typeface="Arial Narrow" panose="020B0606020202030204" pitchFamily="34" charset="0"/>
              </a:rPr>
              <a:t>	</a:t>
            </a:r>
          </a:p>
          <a:p>
            <a:pPr marL="2667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Korózna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odolnosť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progresívnych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kovových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zliatin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báze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zinku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hliníka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cínu</a:t>
            </a:r>
            <a:r>
              <a:rPr lang="en-GB" dirty="0">
                <a:latin typeface="Arial Narrow" panose="020B0606020202030204" pitchFamily="34" charset="0"/>
              </a:rPr>
              <a:t>	</a:t>
            </a:r>
          </a:p>
          <a:p>
            <a:pPr marL="990600" indent="-723900"/>
            <a:r>
              <a:rPr lang="sk-SK" b="1" dirty="0" smtClean="0">
                <a:latin typeface="Arial Narrow" panose="020B0606020202030204" pitchFamily="34" charset="0"/>
              </a:rPr>
              <a:t>VEGA</a:t>
            </a:r>
            <a:r>
              <a:rPr lang="sk-SK" dirty="0" smtClean="0"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Využitie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komplexnej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termickej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analýzy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výpočtovej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termodynamiky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štúdiu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procesov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progresívnych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materiálových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systémoch</a:t>
            </a:r>
            <a:r>
              <a:rPr lang="en-GB" dirty="0">
                <a:latin typeface="Arial Narrow" panose="020B0606020202030204" pitchFamily="34" charset="0"/>
              </a:rPr>
              <a:t>	</a:t>
            </a:r>
          </a:p>
          <a:p>
            <a:pPr marL="990600" indent="-723900"/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KEGA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Implementácia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nedeštruktívnych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metód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určených</a:t>
            </a:r>
            <a:r>
              <a:rPr lang="en-GB" dirty="0">
                <a:latin typeface="Arial Narrow" panose="020B0606020202030204" pitchFamily="34" charset="0"/>
              </a:rPr>
              <a:t> pre </a:t>
            </a:r>
            <a:r>
              <a:rPr lang="en-GB" dirty="0" err="1">
                <a:latin typeface="Arial Narrow" panose="020B0606020202030204" pitchFamily="34" charset="0"/>
              </a:rPr>
              <a:t>popis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fyzikálnych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vlastností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progresívnych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tenkovrstvových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materiálov</a:t>
            </a:r>
            <a:endParaRPr lang="en-GB" dirty="0">
              <a:latin typeface="Arial Narrow" panose="020B0606020202030204" pitchFamily="34" charset="0"/>
            </a:endParaRPr>
          </a:p>
          <a:p>
            <a:pPr marL="990600" indent="-723900"/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APVV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- </a:t>
            </a:r>
            <a:r>
              <a:rPr lang="en-GB" dirty="0" err="1" smtClean="0">
                <a:latin typeface="Arial Narrow" panose="020B0606020202030204" pitchFamily="34" charset="0"/>
              </a:rPr>
              <a:t>Štúdium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kryštálovej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štruktúry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termodynamických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vlastností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komplexných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kovových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zliatin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báze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hliníka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respektíve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zinku</a:t>
            </a:r>
            <a:r>
              <a:rPr lang="en-GB" dirty="0"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sk-SK" sz="3200" b="1" dirty="0">
                <a:latin typeface="Arial Narrow" panose="020B0606020202030204" pitchFamily="34" charset="0"/>
              </a:rPr>
              <a:t>II. </a:t>
            </a:r>
            <a:r>
              <a:rPr lang="en-US" altLang="sk-SK" sz="3200" b="1" dirty="0" err="1">
                <a:latin typeface="Arial Narrow" panose="020B0606020202030204" pitchFamily="34" charset="0"/>
              </a:rPr>
              <a:t>Vedecko</a:t>
            </a:r>
            <a:r>
              <a:rPr lang="en-US" altLang="sk-SK" sz="3200" b="1" dirty="0">
                <a:latin typeface="Arial Narrow" panose="020B0606020202030204" pitchFamily="34" charset="0"/>
              </a:rPr>
              <a:t> – </a:t>
            </a:r>
            <a:r>
              <a:rPr lang="en-US" altLang="sk-SK" sz="3200" b="1" dirty="0" err="1">
                <a:latin typeface="Arial Narrow" panose="020B0606020202030204" pitchFamily="34" charset="0"/>
              </a:rPr>
              <a:t>výskumná</a:t>
            </a:r>
            <a:r>
              <a:rPr lang="en-US" altLang="sk-SK" sz="3200" b="1" dirty="0">
                <a:latin typeface="Arial Narrow" panose="020B0606020202030204" pitchFamily="34" charset="0"/>
              </a:rPr>
              <a:t> </a:t>
            </a:r>
            <a:r>
              <a:rPr lang="en-US" altLang="sk-SK" sz="3200" b="1" dirty="0" err="1">
                <a:latin typeface="Arial Narrow" panose="020B0606020202030204" pitchFamily="34" charset="0"/>
              </a:rPr>
              <a:t>činnosť</a:t>
            </a:r>
            <a:r>
              <a:rPr lang="en-US" altLang="sk-SK" sz="3200" b="1" dirty="0">
                <a:latin typeface="Arial Narrow" panose="020B0606020202030204" pitchFamily="34" charset="0"/>
              </a:rPr>
              <a:t> - </a:t>
            </a:r>
            <a:r>
              <a:rPr lang="en-US" altLang="sk-SK" sz="3200" b="1" dirty="0" err="1">
                <a:latin typeface="Arial Narrow" panose="020B0606020202030204" pitchFamily="34" charset="0"/>
              </a:rPr>
              <a:t>pokračovanie</a:t>
            </a:r>
            <a:endParaRPr lang="en-US" altLang="sk-SK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Obdĺžnik 7"/>
          <p:cNvSpPr/>
          <p:nvPr/>
        </p:nvSpPr>
        <p:spPr bwMode="auto">
          <a:xfrm>
            <a:off x="139378" y="1417638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536501" y="189309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536501" y="2476897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536501" y="2732534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Obdĺžnik 14"/>
          <p:cNvSpPr/>
          <p:nvPr/>
        </p:nvSpPr>
        <p:spPr bwMode="auto">
          <a:xfrm>
            <a:off x="536501" y="3288028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536501" y="356387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Obdĺžnik 16"/>
          <p:cNvSpPr/>
          <p:nvPr/>
        </p:nvSpPr>
        <p:spPr bwMode="auto">
          <a:xfrm>
            <a:off x="536501" y="409727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Obdĺžnik 17"/>
          <p:cNvSpPr/>
          <p:nvPr/>
        </p:nvSpPr>
        <p:spPr bwMode="auto">
          <a:xfrm>
            <a:off x="536501" y="436395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36501" y="493545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Obdĺžnik 19"/>
          <p:cNvSpPr/>
          <p:nvPr/>
        </p:nvSpPr>
        <p:spPr bwMode="auto">
          <a:xfrm>
            <a:off x="536501" y="5497427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6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37130" y="500825"/>
            <a:ext cx="8229600" cy="774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III. Projekty pre prax   (spolupráca s firmami)</a:t>
            </a:r>
          </a:p>
        </p:txBody>
      </p:sp>
      <p:pic>
        <p:nvPicPr>
          <p:cNvPr id="1026" name="Picture 2" descr="D:\Dokumenty MD\Konferencie prispevky a seminare\Brno veltrh 2014\prezentacia UMAT\loga\benteler.bm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116" y="1638533"/>
            <a:ext cx="192881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kumenty MD\Konferencie prispevky a seminare\Brno veltrh 2014\prezentacia UMAT\loga\bohl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774" y="1288359"/>
            <a:ext cx="1904762" cy="8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kumenty MD\Konferencie prispevky a seminare\Brno veltrh 2014\prezentacia UMAT\loga\comtes 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131" y="1595670"/>
            <a:ext cx="1921669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kumenty MD\Konferencie prispevky a seminare\Brno veltrh 2014\prezentacia UMAT\loga\elster logo.g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77" y="2583143"/>
            <a:ext cx="112395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kumenty MD\Konferencie prispevky a seminare\Brno veltrh 2014\prezentacia UMAT\loga\emerson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984" y="2636416"/>
            <a:ext cx="16287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Dokumenty MD\Konferencie prispevky a seminare\Brno veltrh 2014\prezentacia UMAT\loga\JM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022" y="2437373"/>
            <a:ext cx="13620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Dokumenty MD\Konferencie prispevky a seminare\Brno veltrh 2014\prezentacia UMAT\loga\lgo_bekaert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4" y="1525186"/>
            <a:ext cx="152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Dokumenty MD\Konferencie prispevky a seminare\Brno veltrh 2014\prezentacia UMAT\loga\logo-plastcom-sm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4014"/>
            <a:ext cx="698659" cy="57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Dokumenty MD\Konferencie prispevky a seminare\Brno veltrh 2014\prezentacia UMAT\loga\martinrea logo_text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200" y="3830818"/>
            <a:ext cx="4286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Dokumenty MD\Konferencie prispevky a seminare\Brno veltrh 2014\prezentacia UMAT\loga\sachs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192" y="4519517"/>
            <a:ext cx="193357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:\Dokumenty MD\Konferencie prispevky a seminare\Brno veltrh 2014\prezentacia UMAT\loga\semikron-logo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997" y="4645805"/>
            <a:ext cx="143827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Dokumenty MD\Konferencie prispevky a seminare\Brno veltrh 2014\prezentacia UMAT\loga\vac.gif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986" y="5400322"/>
            <a:ext cx="9715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:\Dokumenty MD\Konferencie prispevky a seminare\Brno veltrh 2014\prezentacia UMAT\loga\hella.png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" t="7674" r="10352" b="65331"/>
          <a:stretch/>
        </p:blipFill>
        <p:spPr bwMode="auto">
          <a:xfrm>
            <a:off x="3729155" y="2745480"/>
            <a:ext cx="1620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D:\Dokumenty MD\Konferencie prispevky a seminare\Brno veltrh 2014\prezentacia UMAT\loga\kamax_logo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349" y="2583143"/>
            <a:ext cx="11811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:\Dokumenty MD\Konferencie prispevky a seminare\Brno veltrh 2014\prezentacia UMAT\loga\kinex.pn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4" y="3721576"/>
            <a:ext cx="1238096" cy="6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D:\Dokumenty MD\Konferencie prispevky a seminare\Brno veltrh 2014\prezentacia UMAT\loga\logo-samsung-2x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129" y="4775822"/>
            <a:ext cx="1594485" cy="24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D:\Dokumenty MD\Konferencie prispevky a seminare\Brno veltrh 2014\prezentacia UMAT\loga\pankl-logo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135" y="3862676"/>
            <a:ext cx="1885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D:\Dokumenty MD\Konferencie prispevky a seminare\Brno veltrh 2014\prezentacia UMAT\loga\stappert.bmp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110" y="4574368"/>
            <a:ext cx="862013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:\Dokumenty MD\Konferencie prispevky a seminare\Brno veltrh 2014\prezentacia UMAT\loga\vipo.gif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5472" r="33460" b="26143"/>
          <a:stretch/>
        </p:blipFill>
        <p:spPr bwMode="auto">
          <a:xfrm>
            <a:off x="6709134" y="5424471"/>
            <a:ext cx="1800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bdĺžnik 21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/>
          <p:cNvSpPr>
            <a:spLocks noGrp="1"/>
          </p:cNvSpPr>
          <p:nvPr>
            <p:ph type="title"/>
          </p:nvPr>
        </p:nvSpPr>
        <p:spPr>
          <a:xfrm>
            <a:off x="457200" y="508108"/>
            <a:ext cx="8229600" cy="61475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defTabSz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Arial Unicode MS" charset="0"/>
              </a:rPr>
              <a:t>III. Projekty pre prax   (ponuka analýz)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28801" y="1482398"/>
            <a:ext cx="780235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algn="just"/>
            <a:r>
              <a:rPr lang="sk-SK" sz="2200" b="0" dirty="0" err="1"/>
              <a:t>Metalografická</a:t>
            </a:r>
            <a:r>
              <a:rPr lang="sk-SK" sz="2200" b="0" dirty="0"/>
              <a:t> príprava vzoriek,</a:t>
            </a:r>
          </a:p>
          <a:p>
            <a:pPr algn="just"/>
            <a:r>
              <a:rPr lang="sk-SK" sz="2200" b="0" dirty="0" err="1"/>
              <a:t>Stereomikroskopia</a:t>
            </a:r>
            <a:r>
              <a:rPr lang="sk-SK" sz="2200" b="0" dirty="0"/>
              <a:t>, svetelná optická </a:t>
            </a:r>
            <a:r>
              <a:rPr lang="sk-SK" sz="2200" b="0" dirty="0" err="1"/>
              <a:t>mikroskopia</a:t>
            </a:r>
            <a:r>
              <a:rPr lang="sk-SK" sz="2200" b="0" dirty="0"/>
              <a:t>,</a:t>
            </a:r>
          </a:p>
          <a:p>
            <a:pPr algn="just"/>
            <a:r>
              <a:rPr lang="sk-SK" sz="2200" b="0" dirty="0" err="1"/>
              <a:t>Konfokálna</a:t>
            </a:r>
            <a:r>
              <a:rPr lang="sk-SK" sz="2200" b="0" dirty="0"/>
              <a:t> laserová </a:t>
            </a:r>
            <a:r>
              <a:rPr lang="sk-SK" sz="2200" b="0" dirty="0" err="1"/>
              <a:t>mikroskopia</a:t>
            </a:r>
            <a:r>
              <a:rPr lang="sk-SK" sz="2200" b="0" dirty="0"/>
              <a:t> – </a:t>
            </a:r>
            <a:r>
              <a:rPr lang="sk-SK" sz="2200" b="0" dirty="0" err="1"/>
              <a:t>mikroštruktúra</a:t>
            </a:r>
            <a:r>
              <a:rPr lang="sk-SK" sz="2200" b="0" dirty="0"/>
              <a:t>, drsnosť povrchu,</a:t>
            </a:r>
          </a:p>
          <a:p>
            <a:pPr algn="just"/>
            <a:r>
              <a:rPr lang="sk-SK" sz="2200" b="0" dirty="0" err="1"/>
              <a:t>Riadkovacia</a:t>
            </a:r>
            <a:r>
              <a:rPr lang="sk-SK" sz="2200" b="0" dirty="0"/>
              <a:t> elektrónová </a:t>
            </a:r>
            <a:r>
              <a:rPr lang="sk-SK" sz="2200" b="0" dirty="0" err="1"/>
              <a:t>mikroskopia</a:t>
            </a:r>
            <a:r>
              <a:rPr lang="sk-SK" sz="2200" b="0" dirty="0"/>
              <a:t> (SEM), EDX, WDX, EBSD,</a:t>
            </a:r>
          </a:p>
          <a:p>
            <a:pPr algn="just"/>
            <a:r>
              <a:rPr lang="sk-SK" sz="2200" b="0" dirty="0" err="1"/>
              <a:t>Fraktografia</a:t>
            </a:r>
            <a:r>
              <a:rPr lang="sk-SK" sz="2200" b="0" dirty="0"/>
              <a:t> pomocou SEM – analýza poškodených častí zariadení,</a:t>
            </a:r>
          </a:p>
          <a:p>
            <a:pPr algn="just"/>
            <a:r>
              <a:rPr lang="sk-SK" sz="2200" b="0" dirty="0"/>
              <a:t>HRTEM, elektrónová difrakcia,</a:t>
            </a:r>
          </a:p>
          <a:p>
            <a:pPr algn="just"/>
            <a:r>
              <a:rPr lang="sk-SK" sz="2200" b="0" dirty="0"/>
              <a:t>XRD (RTG), stanovenie zvyškového </a:t>
            </a:r>
            <a:r>
              <a:rPr lang="sk-SK" sz="2200" b="0" dirty="0" err="1"/>
              <a:t>austenitu</a:t>
            </a:r>
            <a:r>
              <a:rPr lang="sk-SK" sz="2200" b="0" dirty="0"/>
              <a:t> / zvyškových napätí,</a:t>
            </a:r>
          </a:p>
          <a:p>
            <a:pPr algn="just"/>
            <a:r>
              <a:rPr lang="sk-SK" sz="2200" b="0" dirty="0"/>
              <a:t>Optická emisná </a:t>
            </a:r>
            <a:r>
              <a:rPr lang="sk-SK" sz="2200" b="0" dirty="0" err="1"/>
              <a:t>spektroskopia</a:t>
            </a:r>
            <a:r>
              <a:rPr lang="sk-SK" sz="2200" b="0" dirty="0"/>
              <a:t> (GDOES) - chemické zloženie, profilová analýza,</a:t>
            </a:r>
          </a:p>
          <a:p>
            <a:pPr algn="just"/>
            <a:r>
              <a:rPr lang="sk-SK" sz="2200" b="0" dirty="0"/>
              <a:t>Skúška v ťahu, skúška rázovej húževnatosti, tvrdosť, </a:t>
            </a:r>
            <a:r>
              <a:rPr lang="sk-SK" sz="2200" b="0" dirty="0" err="1"/>
              <a:t>mikrotvrdosť</a:t>
            </a:r>
            <a:r>
              <a:rPr lang="sk-SK" sz="2200" b="0" dirty="0"/>
              <a:t>,</a:t>
            </a:r>
          </a:p>
          <a:p>
            <a:pPr algn="just"/>
            <a:r>
              <a:rPr lang="pl-PL" sz="2200" b="0" dirty="0"/>
              <a:t>Korozna skúška v soľnej komore, stress corrosion cracking,</a:t>
            </a:r>
          </a:p>
          <a:p>
            <a:pPr algn="just"/>
            <a:r>
              <a:rPr lang="sk-SK" sz="2200" b="0" dirty="0" err="1"/>
              <a:t>Potenciostatická</a:t>
            </a:r>
            <a:r>
              <a:rPr lang="sk-SK" sz="2200" b="0" dirty="0"/>
              <a:t> skúška,</a:t>
            </a:r>
          </a:p>
          <a:p>
            <a:pPr algn="just"/>
            <a:r>
              <a:rPr lang="sk-SK" sz="2200" b="0" dirty="0"/>
              <a:t>Termická analýza, DIL, DTA, DSC, TG a ich kombinácia</a:t>
            </a:r>
          </a:p>
        </p:txBody>
      </p:sp>
      <p:sp>
        <p:nvSpPr>
          <p:cNvPr id="8" name="Obdĺžnik 7"/>
          <p:cNvSpPr/>
          <p:nvPr/>
        </p:nvSpPr>
        <p:spPr bwMode="auto">
          <a:xfrm>
            <a:off x="8209231" y="6325185"/>
            <a:ext cx="221928" cy="20114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Obdĺžnik 8"/>
          <p:cNvSpPr/>
          <p:nvPr/>
        </p:nvSpPr>
        <p:spPr bwMode="auto">
          <a:xfrm>
            <a:off x="8575836" y="6375471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7929562" y="6350327"/>
            <a:ext cx="149920" cy="1508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468158" y="164544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468158" y="199112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468158" y="2294384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468158" y="2649853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Obdĺžnik 14"/>
          <p:cNvSpPr/>
          <p:nvPr/>
        </p:nvSpPr>
        <p:spPr bwMode="auto">
          <a:xfrm>
            <a:off x="468158" y="2982847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468158" y="3649597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Obdĺžnik 16"/>
          <p:cNvSpPr/>
          <p:nvPr/>
        </p:nvSpPr>
        <p:spPr bwMode="auto">
          <a:xfrm>
            <a:off x="468158" y="3995138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468158" y="466875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Obdĺžnik 19"/>
          <p:cNvSpPr/>
          <p:nvPr/>
        </p:nvSpPr>
        <p:spPr bwMode="auto">
          <a:xfrm>
            <a:off x="468158" y="5347688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" name="Obdĺžnik 20"/>
          <p:cNvSpPr/>
          <p:nvPr/>
        </p:nvSpPr>
        <p:spPr bwMode="auto">
          <a:xfrm>
            <a:off x="468158" y="4992602"/>
            <a:ext cx="110964" cy="1005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pic>
        <p:nvPicPr>
          <p:cNvPr id="22" name="Picture 2" descr="M:\FOTKY\MTF ústavy, pavilóny\UMAT\zariadenia\HRTEM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3" r="11624"/>
          <a:stretch/>
        </p:blipFill>
        <p:spPr bwMode="auto">
          <a:xfrm>
            <a:off x="7055393" y="0"/>
            <a:ext cx="2088607" cy="330337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8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23528" y="548680"/>
            <a:ext cx="8496944" cy="103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Táto prezentácia je príspevkom projektu </a:t>
            </a:r>
          </a:p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Vedomostná fakulta pre hospodársku prax</a:t>
            </a:r>
            <a:endParaRPr lang="sk-SK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sk-SK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77040" y="436510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Autor:</a:t>
            </a:r>
            <a:r>
              <a:rPr lang="sk-SK" sz="22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200" i="1" dirty="0">
                <a:latin typeface="Arial Narrow" panose="020B0606020202030204" pitchFamily="34" charset="0"/>
              </a:rPr>
              <a:t>Ing. Marián Drienovský, PhD.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77040" y="1730065"/>
            <a:ext cx="7507328" cy="1351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sz="2200" b="1" dirty="0"/>
              <a:t>ITMS 26110230113</a:t>
            </a:r>
          </a:p>
          <a:p>
            <a:r>
              <a:rPr lang="sk-SK" sz="2200" dirty="0" smtClean="0"/>
              <a:t>Projekt je realizovaný na základe podpory operačného programu Vzdelávanie, financovaný z európskeho sociálneho fondu</a:t>
            </a:r>
            <a:endParaRPr lang="sk-SK" sz="2200" dirty="0"/>
          </a:p>
          <a:p>
            <a:endParaRPr lang="sk-SK" sz="2200" dirty="0"/>
          </a:p>
        </p:txBody>
      </p:sp>
      <p:sp>
        <p:nvSpPr>
          <p:cNvPr id="9" name="BlokTextu 8"/>
          <p:cNvSpPr txBox="1"/>
          <p:nvPr/>
        </p:nvSpPr>
        <p:spPr>
          <a:xfrm>
            <a:off x="323528" y="3068959"/>
            <a:ext cx="612068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sz="2200" b="1" dirty="0" smtClean="0"/>
              <a:t>Doba riešenia projektu: </a:t>
            </a:r>
            <a:r>
              <a:rPr lang="sk-SK" sz="2200" b="1" dirty="0"/>
              <a:t>X/2013 – IX/2015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77040" y="5445224"/>
            <a:ext cx="838992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Moderné vzdelávanie pre vedomostnú spoločnosť/Projekt je spolufinancovaný zo zdrojov EÚ</a:t>
            </a:r>
            <a:endParaRPr lang="sk-SK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65" y="6195897"/>
            <a:ext cx="680729" cy="669191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269889"/>
            <a:ext cx="2269240" cy="521209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042" y="6157855"/>
            <a:ext cx="772369" cy="6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</Template>
  <TotalTime>2025</TotalTime>
  <Words>456</Words>
  <Application>Microsoft Office PowerPoint</Application>
  <PresentationFormat>Prezentácia na obrazovke (4:3)</PresentationFormat>
  <Paragraphs>74</Paragraphs>
  <Slides>8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MTF_STU_prezentacia</vt:lpstr>
      <vt:lpstr>Ústav materiálov</vt:lpstr>
      <vt:lpstr>I. Pedagogická činnosť</vt:lpstr>
      <vt:lpstr>I. Pedagogická činnosť</vt:lpstr>
      <vt:lpstr>II. Vedecko – výskumná činnosť</vt:lpstr>
      <vt:lpstr>Prezentácia programu PowerPoint</vt:lpstr>
      <vt:lpstr>III. Projekty pre prax   (spolupráca s firmami)</vt:lpstr>
      <vt:lpstr>III. Projekty pre prax   (ponuka analýz)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Kopec</dc:creator>
  <cp:lastModifiedBy>Miroslava Daubnerová</cp:lastModifiedBy>
  <cp:revision>132</cp:revision>
  <dcterms:created xsi:type="dcterms:W3CDTF">2014-10-21T14:18:22Z</dcterms:created>
  <dcterms:modified xsi:type="dcterms:W3CDTF">2015-03-12T07:11:49Z</dcterms:modified>
</cp:coreProperties>
</file>