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4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63" r:id="rId4"/>
    <p:sldId id="260" r:id="rId5"/>
    <p:sldId id="262" r:id="rId6"/>
    <p:sldId id="264" r:id="rId7"/>
    <p:sldId id="261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45CB3BCB-0946-A649-83D5-615EF2B94EC8}">
          <p14:sldIdLst>
            <p14:sldId id="256"/>
            <p14:sldId id="258"/>
            <p14:sldId id="263"/>
            <p14:sldId id="260"/>
            <p14:sldId id="262"/>
            <p14:sldId id="264"/>
            <p14:sldId id="261"/>
            <p14:sldId id="26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07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52B1E"/>
    <a:srgbClr val="0039A6"/>
    <a:srgbClr val="103A1D"/>
    <a:srgbClr val="2A030B"/>
    <a:srgbClr val="8A0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9978" autoAdjust="0"/>
  </p:normalViewPr>
  <p:slideViewPr>
    <p:cSldViewPr snapToGrid="0" snapToObjects="1" showGuides="1">
      <p:cViewPr>
        <p:scale>
          <a:sx n="100" d="100"/>
          <a:sy n="100" d="100"/>
        </p:scale>
        <p:origin x="-1272" y="-408"/>
      </p:cViewPr>
      <p:guideLst>
        <p:guide orient="horz" pos="207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57" d="100"/>
          <a:sy n="57" d="100"/>
        </p:scale>
        <p:origin x="-25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83311-4934-CE40-9504-106397E3E5E6}" type="datetimeFigureOut">
              <a:rPr lang="en-US" smtClean="0"/>
              <a:pPr/>
              <a:t>3/17/2015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BD4B9-AE92-6D4B-AC15-678DE482C8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29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016D4-46A7-844A-A189-53DA10312B19}" type="datetimeFigureOut">
              <a:rPr lang="en-US" smtClean="0"/>
              <a:pPr/>
              <a:t>3/17/2015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026E2-4224-F54A-A5C9-6D7E758A7F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5906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026E2-4224-F54A-A5C9-6D7E758A7F3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65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026E2-4224-F54A-A5C9-6D7E758A7F3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65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026E2-4224-F54A-A5C9-6D7E758A7F3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65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026E2-4224-F54A-A5C9-6D7E758A7F3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65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026E2-4224-F54A-A5C9-6D7E758A7F3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65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026E2-4224-F54A-A5C9-6D7E758A7F3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65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61128" y="1666122"/>
            <a:ext cx="6997072" cy="73738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600" b="1"/>
            </a:lvl1pPr>
          </a:lstStyle>
          <a:p>
            <a:r>
              <a:rPr lang="cs-CZ" dirty="0" smtClean="0"/>
              <a:t>Vložte názov prednášky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60500" y="2403502"/>
            <a:ext cx="6997072" cy="723284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Vložte podnapis prednášky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61128" y="3918284"/>
            <a:ext cx="6997700" cy="79057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cs-CZ" dirty="0" smtClean="0"/>
              <a:t>Titl. Meno Priezvisko, Titl.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82" y="6004854"/>
            <a:ext cx="2978150" cy="72707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27041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1128" y="2855670"/>
            <a:ext cx="7225672" cy="1143000"/>
          </a:xfrm>
        </p:spPr>
        <p:txBody>
          <a:bodyPr lIns="0" tIns="0" rIns="0" bIns="0">
            <a:normAutofit/>
          </a:bodyPr>
          <a:lstStyle>
            <a:lvl1pPr algn="l">
              <a:defRPr sz="3600" b="1" baseline="0">
                <a:solidFill>
                  <a:srgbClr val="FFFFFF"/>
                </a:solidFill>
              </a:defRPr>
            </a:lvl1pPr>
          </a:lstStyle>
          <a:p>
            <a:r>
              <a:rPr lang="cs-CZ" dirty="0" smtClean="0"/>
              <a:t>Ďakujem za pozornosť.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82" y="6004854"/>
            <a:ext cx="2978150" cy="72707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9441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smtClean="0"/>
              <a:t>Vložte názov prezentácie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FDDE7FD-4914-4CCE-AE35-CA1354D4432D}" type="slidenum">
              <a:rPr lang="en-US" smtClean="0"/>
              <a:pPr/>
              <a:t>‹#›</a:t>
            </a:fld>
            <a:r>
              <a:rPr lang="sk-SK" dirty="0" smtClean="0"/>
              <a:t> / 8</a:t>
            </a:r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 hasCustomPrompt="1"/>
          </p:nvPr>
        </p:nvSpPr>
        <p:spPr>
          <a:xfrm>
            <a:off x="1461129" y="1549400"/>
            <a:ext cx="7225672" cy="4200525"/>
          </a:xfrm>
        </p:spPr>
        <p:txBody>
          <a:bodyPr/>
          <a:lstStyle/>
          <a:p>
            <a:r>
              <a:rPr lang="en-US" dirty="0" smtClean="0"/>
              <a:t>Graf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 lIns="0">
            <a:normAutofit/>
          </a:bodyPr>
          <a:lstStyle>
            <a:lvl1pPr algn="l">
              <a:defRPr sz="2800" b="1"/>
            </a:lvl1pPr>
          </a:lstStyle>
          <a:p>
            <a:r>
              <a:rPr lang="cs-CZ" dirty="0" smtClean="0"/>
              <a:t>Vložte názov grafu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5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>
            <a:normAutofit/>
          </a:bodyPr>
          <a:lstStyle>
            <a:lvl1pPr algn="l">
              <a:defRPr sz="2800" b="1"/>
            </a:lvl1pPr>
          </a:lstStyle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smtClean="0"/>
              <a:t>Vložte názov prezentácie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FDDE7FD-4914-4CCE-AE35-CA1354D4432D}" type="slidenum">
              <a:rPr lang="en-US" smtClean="0"/>
              <a:pPr/>
              <a:t>‹#›</a:t>
            </a:fld>
            <a:r>
              <a:rPr lang="sk-SK" dirty="0" smtClean="0"/>
              <a:t> /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>
            <a:normAutofit/>
          </a:bodyPr>
          <a:lstStyle>
            <a:lvl1pPr algn="l">
              <a:defRPr sz="2800" b="1" baseline="0"/>
            </a:lvl1pPr>
          </a:lstStyle>
          <a:p>
            <a:r>
              <a:rPr lang="cs-CZ" dirty="0" smtClean="0"/>
              <a:t>Vložte názov tabuľky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smtClean="0"/>
              <a:t>Vložte názov prezentácie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FDDE7FD-4914-4CCE-AE35-CA1354D4432D}" type="slidenum">
              <a:rPr lang="en-US" smtClean="0"/>
              <a:pPr/>
              <a:t>‹#›</a:t>
            </a:fld>
            <a:r>
              <a:rPr lang="sk-SK" dirty="0" smtClean="0"/>
              <a:t> / 8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1447472" y="1543050"/>
            <a:ext cx="7239327" cy="4260850"/>
          </a:xfrm>
        </p:spPr>
        <p:txBody>
          <a:bodyPr/>
          <a:lstStyle/>
          <a:p>
            <a:r>
              <a:rPr lang="sk-SK" smtClean="0"/>
              <a:t>Ak chcete pridať tabuľku, kliknite na ikonu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ani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>
            <a:normAutofit/>
          </a:bodyPr>
          <a:lstStyle>
            <a:lvl1pPr algn="l">
              <a:defRPr sz="2800" b="1"/>
            </a:lvl1pPr>
          </a:lstStyle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smtClean="0"/>
              <a:t>Vložte názov prezentácie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FDDE7FD-4914-4CCE-AE35-CA1354D4432D}" type="slidenum">
              <a:rPr lang="en-US" smtClean="0"/>
              <a:pPr/>
              <a:t>‹#›</a:t>
            </a:fld>
            <a:r>
              <a:rPr lang="sk-SK" dirty="0" smtClean="0"/>
              <a:t> / 8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454301" y="1509016"/>
            <a:ext cx="3632338" cy="4526659"/>
          </a:xfrm>
        </p:spPr>
        <p:txBody>
          <a:bodyPr lIns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30020" y="1509016"/>
            <a:ext cx="3456780" cy="452665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42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>
            <a:normAutofit/>
          </a:bodyPr>
          <a:lstStyle>
            <a:lvl1pPr algn="l">
              <a:defRPr sz="2800" b="1"/>
            </a:lvl1pPr>
          </a:lstStyle>
          <a:p>
            <a:r>
              <a:rPr lang="cs-CZ" smtClean="0"/>
              <a:t>Vložte nadpis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smtClean="0"/>
              <a:t>Vložte názov prezentácie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FDDE7FD-4914-4CCE-AE35-CA1354D4432D}" type="slidenum">
              <a:rPr lang="en-US" smtClean="0"/>
              <a:pPr/>
              <a:t>‹#›</a:t>
            </a:fld>
            <a:r>
              <a:rPr lang="sk-SK" dirty="0" smtClean="0"/>
              <a:t> / 8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454301" y="1557338"/>
            <a:ext cx="7232499" cy="4368800"/>
          </a:xfrm>
        </p:spPr>
        <p:txBody>
          <a:bodyPr lIns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1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>
            <a:normAutofit/>
          </a:bodyPr>
          <a:lstStyle>
            <a:lvl1pPr algn="l">
              <a:defRPr sz="2800" b="1"/>
            </a:lvl1pPr>
          </a:lstStyle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smtClean="0"/>
              <a:t>Vložte názov prezentácie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FDDE7FD-4914-4CCE-AE35-CA1354D4432D}" type="slidenum">
              <a:rPr lang="en-US" smtClean="0"/>
              <a:pPr/>
              <a:t>‹#›</a:t>
            </a:fld>
            <a:r>
              <a:rPr lang="sk-SK" dirty="0" smtClean="0"/>
              <a:t> / 8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461128" y="1563688"/>
            <a:ext cx="3523095" cy="4403725"/>
          </a:xfrm>
        </p:spPr>
        <p:txBody>
          <a:bodyPr lIns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154915" y="1563688"/>
            <a:ext cx="3531885" cy="44037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416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ok 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1128" y="5050843"/>
            <a:ext cx="7225671" cy="500424"/>
          </a:xfrm>
        </p:spPr>
        <p:txBody>
          <a:bodyPr lIns="0" rIns="0" anchor="b" anchorCtr="0">
            <a:normAutofit/>
          </a:bodyPr>
          <a:lstStyle>
            <a:lvl1pPr algn="l">
              <a:defRPr sz="2000" b="1"/>
            </a:lvl1pPr>
          </a:lstStyle>
          <a:p>
            <a:r>
              <a:rPr lang="cs-CZ" dirty="0" smtClean="0"/>
              <a:t>Názov obrázku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smtClean="0"/>
              <a:t>Vložte názov prezentácie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FDDE7FD-4914-4CCE-AE35-CA1354D4432D}" type="slidenum">
              <a:rPr lang="en-US" smtClean="0"/>
              <a:pPr/>
              <a:t>‹#›</a:t>
            </a:fld>
            <a:r>
              <a:rPr lang="sk-SK" dirty="0" smtClean="0"/>
              <a:t> / 8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61128" y="5551267"/>
            <a:ext cx="7225671" cy="391952"/>
          </a:xfrm>
        </p:spPr>
        <p:txBody>
          <a:bodyPr lIns="0" tIns="0" rIns="0" anchor="t" anchorCtr="0"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Podnadpis</a:t>
            </a:r>
            <a:r>
              <a:rPr lang="en-US" dirty="0" smtClean="0"/>
              <a:t> </a:t>
            </a:r>
            <a:r>
              <a:rPr lang="en-US" dirty="0" err="1" smtClean="0"/>
              <a:t>obrázku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409688"/>
            <a:ext cx="8229600" cy="42607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224154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d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smtClean="0"/>
              <a:t>Vložte názov prezentácie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FDDE7FD-4914-4CCE-AE35-CA1354D4432D}" type="slidenum">
              <a:rPr lang="en-US" smtClean="0"/>
              <a:pPr/>
              <a:t>‹#›</a:t>
            </a:fld>
            <a:r>
              <a:rPr lang="sk-SK" dirty="0" smtClean="0"/>
              <a:t> /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1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300" y="1600201"/>
            <a:ext cx="7232499" cy="421736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6006033"/>
            <a:ext cx="2978150" cy="727075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461645" y="6166959"/>
            <a:ext cx="399420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Vložte názov prezentácie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551438" y="6162729"/>
            <a:ext cx="1135362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25. 7. 2012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25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1" r:id="rId1"/>
    <p:sldLayoutId id="2147484743" r:id="rId2"/>
    <p:sldLayoutId id="2147484744" r:id="rId3"/>
    <p:sldLayoutId id="2147484745" r:id="rId4"/>
    <p:sldLayoutId id="2147484746" r:id="rId5"/>
    <p:sldLayoutId id="2147484751" r:id="rId6"/>
    <p:sldLayoutId id="2147484748" r:id="rId7"/>
    <p:sldLayoutId id="2147484747" r:id="rId8"/>
    <p:sldLayoutId id="2147484749" r:id="rId9"/>
    <p:sldLayoutId id="2147484750" r:id="rId10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 radius="35"/>
                      </a14:imgEffect>
                    </a14:imgLayer>
                  </a14:imgProps>
                </a:ext>
              </a:extLst>
            </a:blip>
            <a:srcRect/>
            <a:stretch>
              <a:fillRect l="-6354"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884" y="1659074"/>
            <a:ext cx="7940232" cy="163975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449263" fontAlgn="base"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4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Arial Unicode MS" charset="0"/>
              </a:rPr>
              <a:t>Ústav priemyselného inžinierstva a manažmentu</a:t>
            </a:r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Arial Unicode MS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65304"/>
            <a:ext cx="2668765" cy="39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8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457200" y="1265238"/>
            <a:ext cx="8518525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indent="0" algn="just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000000"/>
                </a:solidFill>
                <a:latin typeface="Arial Narrow" panose="020B0606020202030204" pitchFamily="34" charset="0"/>
                <a:cs typeface="Arial Unicode MS" charset="0"/>
              </a:defRPr>
            </a:lvl1pPr>
            <a:lvl2pPr marL="427038" lvl="1" indent="-215900" algn="just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200">
                <a:solidFill>
                  <a:srgbClr val="000000"/>
                </a:solidFill>
                <a:latin typeface="Arial Narrow" panose="020B0606020202030204" pitchFamily="34" charset="0"/>
                <a:cs typeface="Arial Unicode MS" charset="0"/>
              </a:defRPr>
            </a:lvl2pPr>
            <a:lvl3pPr marL="1143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 marL="1600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 marL="20574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sk-SK" dirty="0" smtClean="0"/>
              <a:t>Zabezpečované </a:t>
            </a:r>
            <a:r>
              <a:rPr lang="sk-SK" dirty="0"/>
              <a:t>študijné programy:</a:t>
            </a:r>
          </a:p>
          <a:p>
            <a:pPr lvl="1"/>
            <a:r>
              <a:rPr lang="sk-SK" sz="2000" dirty="0"/>
              <a:t>Bc.: Priemyselné manažérstvo, </a:t>
            </a:r>
            <a:endParaRPr lang="sk-SK" sz="2000" dirty="0" smtClean="0"/>
          </a:p>
          <a:p>
            <a:pPr marL="895350" lvl="1" indent="-684213">
              <a:buNone/>
            </a:pPr>
            <a:r>
              <a:rPr lang="sk-SK" sz="2000" dirty="0" smtClean="0"/>
              <a:t>			Personálna </a:t>
            </a:r>
            <a:r>
              <a:rPr lang="sk-SK" sz="2000" dirty="0"/>
              <a:t>práca v priemyselnom podniku,</a:t>
            </a:r>
            <a:endParaRPr lang="pt-BR" sz="2000" dirty="0"/>
          </a:p>
          <a:p>
            <a:pPr lvl="1"/>
            <a:r>
              <a:rPr lang="sk-SK" sz="2000" dirty="0"/>
              <a:t>Ing.: </a:t>
            </a:r>
            <a:r>
              <a:rPr lang="en-US" sz="2000" dirty="0"/>
              <a:t>Priemyselné manažérstvo, </a:t>
            </a:r>
            <a:endParaRPr lang="sk-SK" sz="2000" dirty="0"/>
          </a:p>
          <a:p>
            <a:pPr lvl="1"/>
            <a:r>
              <a:rPr lang="sk-SK" sz="2000" dirty="0"/>
              <a:t>PhD.: Priemyselné </a:t>
            </a:r>
            <a:r>
              <a:rPr lang="sk-SK" sz="2000" dirty="0" smtClean="0"/>
              <a:t>manažérstvo</a:t>
            </a:r>
            <a:endParaRPr lang="en-US" sz="2000" dirty="0"/>
          </a:p>
          <a:p>
            <a:endParaRPr lang="sk-SK" sz="1200" dirty="0" smtClean="0"/>
          </a:p>
          <a:p>
            <a:r>
              <a:rPr lang="sk-SK" dirty="0" smtClean="0"/>
              <a:t>Profil </a:t>
            </a:r>
            <a:r>
              <a:rPr lang="sk-SK" dirty="0"/>
              <a:t>absolventa:</a:t>
            </a:r>
          </a:p>
          <a:p>
            <a:pPr lvl="1"/>
            <a:r>
              <a:rPr lang="sk-SK" sz="2000" dirty="0" smtClean="0"/>
              <a:t>Priemyselné </a:t>
            </a:r>
            <a:r>
              <a:rPr lang="sk-SK" sz="2000" dirty="0"/>
              <a:t>manažérstvo - absolvent má ucelené vysokoškolské vzdelanie so zameraním na rozvoj vedomostí v oblasti manažérskych aktivít na podnikovej úrovni a rozvoj nástrojov a metód aplikovaných v manažmente rôznych typov spoločností. Ovláda vedecké metódy výskumu a vývoja zamerané na samostatné získavanie poznatkov z danej oblasti. Je schopný rozvíjať kreatívne metódy v oblasti priemyselného manažérstva, navrhovať a  zabezpečovať prevádzkovanie sociálno-technických a manažérskych systémov v rôznych typoch spoločností, urýchľovať rozvoj inovačných procesov a aplikovať rôzne prístupy zamerané na zdokonaľovanie manažmentu podnikov. </a:t>
            </a:r>
          </a:p>
          <a:p>
            <a:pPr lvl="1"/>
            <a:endParaRPr lang="sk-SK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anchor="ctr"/>
          <a:lstStyle/>
          <a:p>
            <a:pPr defTabSz="449263" fontAlgn="base"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320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 Unicode MS" charset="0"/>
              </a:rPr>
              <a:t>I. Pedagogická činnosť</a:t>
            </a:r>
          </a:p>
        </p:txBody>
      </p:sp>
      <p:sp>
        <p:nvSpPr>
          <p:cNvPr id="4" name="Obdĺžnik 3"/>
          <p:cNvSpPr/>
          <p:nvPr/>
        </p:nvSpPr>
        <p:spPr bwMode="auto">
          <a:xfrm>
            <a:off x="8209231" y="6325185"/>
            <a:ext cx="221928" cy="2011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" name="Obdĺžnik 6"/>
          <p:cNvSpPr/>
          <p:nvPr/>
        </p:nvSpPr>
        <p:spPr bwMode="auto">
          <a:xfrm>
            <a:off x="8575836" y="6375471"/>
            <a:ext cx="110964" cy="1005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8" name="Obdĺžnik 7"/>
          <p:cNvSpPr/>
          <p:nvPr/>
        </p:nvSpPr>
        <p:spPr bwMode="auto">
          <a:xfrm>
            <a:off x="7929562" y="6350327"/>
            <a:ext cx="149920" cy="1508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9" name="Obdĺžnik 8"/>
          <p:cNvSpPr/>
          <p:nvPr/>
        </p:nvSpPr>
        <p:spPr bwMode="auto">
          <a:xfrm>
            <a:off x="183828" y="1379236"/>
            <a:ext cx="221928" cy="2011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6" name="Picture 2" descr="M:\FOTKY\MTF ústavy, pavilóny\UPMK\IMG_39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797" y="0"/>
            <a:ext cx="3556203" cy="2667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ĺžnik 9"/>
          <p:cNvSpPr/>
          <p:nvPr/>
        </p:nvSpPr>
        <p:spPr bwMode="auto">
          <a:xfrm>
            <a:off x="183345" y="3173745"/>
            <a:ext cx="221928" cy="2011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92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FOTKY\MTF ústavy, pavilóny\UPMK\IMG_03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4" y="4238118"/>
            <a:ext cx="3933825" cy="261988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211436" y="1108076"/>
            <a:ext cx="873571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k-SK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	Profil absolventa:</a:t>
            </a:r>
          </a:p>
          <a:p>
            <a:pPr marL="800100" lvl="1" indent="-342900" algn="just"/>
            <a:r>
              <a:rPr lang="sk-SK" i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	Personálna práca </a:t>
            </a:r>
            <a:r>
              <a:rPr lang="sk-SK" i="1" dirty="0">
                <a:solidFill>
                  <a:srgbClr val="000000"/>
                </a:solidFill>
                <a:latin typeface="Arial Narrow" panose="020B0606020202030204" pitchFamily="34" charset="0"/>
              </a:rPr>
              <a:t>v priemyselnom podniku </a:t>
            </a:r>
            <a:r>
              <a:rPr lang="sk-SK" i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- </a:t>
            </a:r>
            <a:r>
              <a:rPr lang="sk-SK" sz="17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absolvent rozumie </a:t>
            </a:r>
            <a:r>
              <a:rPr lang="sk-SK" sz="1700" dirty="0">
                <a:solidFill>
                  <a:srgbClr val="000000"/>
                </a:solidFill>
                <a:latin typeface="Arial Narrow" panose="020B0606020202030204" pitchFamily="34" charset="0"/>
              </a:rPr>
              <a:t>stratégii personálneho manažmentu a jeho prepojenosti s teóriou a praxou trhového mechanizmu. Osvojený systém poznatkov podporí jeho tvorivú riadiacu prácu s ľudskými zdrojmi. Súčasťou nadobudnutých poznatkov </a:t>
            </a:r>
            <a:r>
              <a:rPr lang="sk-SK" sz="17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je kvalitná </a:t>
            </a:r>
            <a:r>
              <a:rPr lang="sk-SK" sz="1700" dirty="0">
                <a:solidFill>
                  <a:srgbClr val="000000"/>
                </a:solidFill>
                <a:latin typeface="Arial Narrow" panose="020B0606020202030204" pitchFamily="34" charset="0"/>
              </a:rPr>
              <a:t>počítačová gramotnosť. </a:t>
            </a:r>
            <a:r>
              <a:rPr lang="sk-SK" sz="17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Absolvent je </a:t>
            </a:r>
            <a:r>
              <a:rPr lang="sk-SK" sz="1700" dirty="0">
                <a:solidFill>
                  <a:srgbClr val="000000"/>
                </a:solidFill>
                <a:latin typeface="Arial Narrow" panose="020B0606020202030204" pitchFamily="34" charset="0"/>
              </a:rPr>
              <a:t>schopný  zúčastniť sa na riešení pomerne zložitých personálnych problémov so zreteľom na požiadavky podnikateľských subjektov, na ich ekonomické, právne i morálne </a:t>
            </a:r>
            <a:r>
              <a:rPr lang="sk-SK" sz="17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limity.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sk-SK" sz="17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800100" lvl="1" indent="-342900" algn="just"/>
            <a:r>
              <a:rPr lang="sk-SK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Uplatnenie absolventa:</a:t>
            </a:r>
          </a:p>
          <a:p>
            <a:pPr algn="just"/>
            <a:r>
              <a:rPr lang="sk-SK" i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sk-SK" i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          </a:t>
            </a:r>
            <a:r>
              <a:rPr lang="sk-SK" i="1" u="sng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Priemyselné manažérstvo</a:t>
            </a:r>
            <a:endParaRPr lang="sk-SK" i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indent="342900" algn="just">
              <a:buFont typeface="Arial" panose="020B0604020202020204" pitchFamily="34" charset="0"/>
              <a:buChar char="•"/>
            </a:pPr>
            <a:r>
              <a:rPr lang="sk-SK" sz="1700" i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sk-SK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vo vrcholových </a:t>
            </a:r>
            <a:r>
              <a:rPr lang="sk-SK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manažérskych pozíciách v rôznych typoch organizácií, </a:t>
            </a:r>
            <a:endParaRPr lang="sk-SK" sz="16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indent="342900" algn="just">
              <a:buFont typeface="Arial" panose="020B0604020202020204" pitchFamily="34" charset="0"/>
              <a:buChar char="•"/>
            </a:pPr>
            <a:r>
              <a:rPr lang="sk-SK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v </a:t>
            </a:r>
            <a:r>
              <a:rPr lang="sk-SK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konzultačno-poradenských spoločnostiach zaoberajúcich sa uvedenou </a:t>
            </a:r>
            <a:r>
              <a:rPr lang="sk-SK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problematikou,</a:t>
            </a:r>
          </a:p>
          <a:p>
            <a:pPr marL="285750" indent="342900" algn="just">
              <a:buFont typeface="Arial" panose="020B0604020202020204" pitchFamily="34" charset="0"/>
              <a:buChar char="•"/>
            </a:pPr>
            <a:r>
              <a:rPr lang="sk-SK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na </a:t>
            </a:r>
            <a:r>
              <a:rPr lang="sk-SK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univerzitách pri zabezpečovaní vedecko-výskumnej i pedagogickej činnosti.</a:t>
            </a:r>
            <a:endParaRPr lang="sk-SK" sz="16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pl-PL" i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pl-PL" i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         </a:t>
            </a:r>
            <a:r>
              <a:rPr lang="pl-PL" i="1" u="sng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Personálna </a:t>
            </a:r>
            <a:r>
              <a:rPr lang="pl-PL" i="1" u="sng" dirty="0">
                <a:solidFill>
                  <a:srgbClr val="000000"/>
                </a:solidFill>
                <a:latin typeface="Arial Narrow" panose="020B0606020202030204" pitchFamily="34" charset="0"/>
              </a:rPr>
              <a:t>práca v priemyselnom </a:t>
            </a:r>
            <a:r>
              <a:rPr lang="pl-PL" i="1" u="sng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podniku</a:t>
            </a:r>
            <a:endParaRPr lang="pl-PL" i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indent="342900" algn="just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v </a:t>
            </a:r>
            <a:r>
              <a:rPr lang="pl-PL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malých a stredných firmách ako manažér, </a:t>
            </a:r>
            <a:endParaRPr lang="pl-PL" sz="16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indent="342900" algn="just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vo </a:t>
            </a:r>
            <a:r>
              <a:rPr lang="pl-PL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väčších firmách na strednej úrovni riadenia, </a:t>
            </a:r>
            <a:endParaRPr lang="pl-PL" sz="16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indent="342900" algn="just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v </a:t>
            </a:r>
            <a:r>
              <a:rPr lang="pl-PL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rozličných agentúrach, v oblasti styku s verejnosťou, </a:t>
            </a:r>
            <a:endParaRPr lang="pl-PL" sz="16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indent="342900" algn="just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v </a:t>
            </a:r>
            <a:r>
              <a:rPr lang="pl-PL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oblasti vládnych, nevládnych, ziskových alebo neziskových </a:t>
            </a:r>
            <a:endParaRPr lang="pl-PL" sz="16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algn="just">
              <a:tabLst>
                <a:tab pos="628650" algn="l"/>
              </a:tabLst>
            </a:pPr>
            <a:r>
              <a:rPr lang="pl-PL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	</a:t>
            </a:r>
            <a:r>
              <a:rPr lang="pl-PL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organizácií</a:t>
            </a:r>
            <a:r>
              <a:rPr lang="pl-PL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. </a:t>
            </a:r>
            <a:endParaRPr lang="pl-PL" sz="16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just"/>
            <a:endParaRPr lang="sk-SK" sz="17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26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anchor="ctr"/>
          <a:lstStyle/>
          <a:p>
            <a:pPr defTabSz="449263" fontAlgn="base"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320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 Unicode MS" charset="0"/>
              </a:rPr>
              <a:t>I. Pedagogická činnosť</a:t>
            </a:r>
          </a:p>
        </p:txBody>
      </p:sp>
      <p:sp>
        <p:nvSpPr>
          <p:cNvPr id="4" name="Obdĺžnik 3"/>
          <p:cNvSpPr/>
          <p:nvPr/>
        </p:nvSpPr>
        <p:spPr bwMode="auto">
          <a:xfrm>
            <a:off x="8209231" y="6325185"/>
            <a:ext cx="221928" cy="2011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" name="Obdĺžnik 6"/>
          <p:cNvSpPr/>
          <p:nvPr/>
        </p:nvSpPr>
        <p:spPr bwMode="auto">
          <a:xfrm>
            <a:off x="8575836" y="6375471"/>
            <a:ext cx="110964" cy="1005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8" name="Obdĺžnik 7"/>
          <p:cNvSpPr/>
          <p:nvPr/>
        </p:nvSpPr>
        <p:spPr bwMode="auto">
          <a:xfrm>
            <a:off x="7929562" y="6350327"/>
            <a:ext cx="149920" cy="1508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9" name="Obdĺžnik 8"/>
          <p:cNvSpPr/>
          <p:nvPr/>
        </p:nvSpPr>
        <p:spPr bwMode="auto">
          <a:xfrm>
            <a:off x="286188" y="1214303"/>
            <a:ext cx="221928" cy="2011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286188" y="3344076"/>
            <a:ext cx="221928" cy="2011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94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M:\Janka Boškovská záloha PC\FOTKY\27.9.2013 Noc výskumníkov\DSC_02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-142875"/>
            <a:ext cx="3762375" cy="250173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anchor="ctr"/>
          <a:lstStyle/>
          <a:p>
            <a:pPr defTabSz="449263" fontAlgn="base"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320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 Unicode MS" charset="0"/>
              </a:rPr>
              <a:t>II. </a:t>
            </a:r>
            <a:r>
              <a:rPr lang="sk-SK" sz="3200" dirty="0" err="1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 Unicode MS" charset="0"/>
              </a:rPr>
              <a:t>Vedecko</a:t>
            </a:r>
            <a:r>
              <a:rPr lang="sk-SK" sz="320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 Unicode MS" charset="0"/>
              </a:rPr>
              <a:t> – výskumná činnosť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493558" y="1352541"/>
            <a:ext cx="8193242" cy="747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marL="342900" indent="-336550" algn="just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rgbClr val="000000"/>
                </a:solidFill>
                <a:latin typeface="Arial Narrow" panose="020B0606020202030204" pitchFamily="34" charset="0"/>
                <a:cs typeface="Arial Unicode MS" charset="0"/>
              </a:defRPr>
            </a:lvl1pPr>
            <a:lvl2pPr marL="742950" indent="-2857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 marL="1143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 marL="1600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 marL="20574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sk-SK" dirty="0"/>
              <a:t>Riešené domáce grantové projekty:</a:t>
            </a:r>
          </a:p>
          <a:p>
            <a:endParaRPr lang="sk-SK" sz="1050" b="0" dirty="0"/>
          </a:p>
          <a:p>
            <a:pPr>
              <a:tabLst>
                <a:tab pos="790575" algn="l"/>
                <a:tab pos="1239838" algn="l"/>
                <a:tab pos="1257300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sk-SK" sz="2000" b="0" dirty="0" smtClean="0"/>
              <a:t>	</a:t>
            </a:r>
            <a:r>
              <a:rPr lang="sk-SK" sz="2000" dirty="0" smtClean="0"/>
              <a:t>APVV</a:t>
            </a:r>
            <a:r>
              <a:rPr lang="sk-SK" sz="2000" b="0" dirty="0" smtClean="0"/>
              <a:t> </a:t>
            </a:r>
            <a:r>
              <a:rPr lang="sk-SK" sz="2000" b="0" dirty="0"/>
              <a:t>– Koncept HCS modelu 3E </a:t>
            </a:r>
            <a:r>
              <a:rPr lang="sk-SK" sz="2000" b="0" dirty="0" err="1"/>
              <a:t>vs</a:t>
            </a:r>
            <a:r>
              <a:rPr lang="sk-SK" sz="2000" b="0" dirty="0"/>
              <a:t>. koncept Corporate </a:t>
            </a:r>
            <a:r>
              <a:rPr lang="sk-SK" sz="2000" b="0" dirty="0" err="1"/>
              <a:t>Social</a:t>
            </a:r>
            <a:r>
              <a:rPr lang="sk-SK" sz="2000" b="0" dirty="0"/>
              <a:t> </a:t>
            </a:r>
            <a:r>
              <a:rPr lang="sk-SK" sz="2000" b="0" dirty="0" err="1"/>
              <a:t>Responsibility</a:t>
            </a:r>
            <a:r>
              <a:rPr lang="sk-SK" sz="2000" b="0" dirty="0"/>
              <a:t> </a:t>
            </a:r>
            <a:r>
              <a:rPr lang="sk-SK" sz="2000" b="0" dirty="0" smtClean="0"/>
              <a:t>		(</a:t>
            </a:r>
            <a:r>
              <a:rPr lang="sk-SK" sz="2000" b="0" dirty="0"/>
              <a:t>CSR). – APVV – LPP–0384-09</a:t>
            </a:r>
          </a:p>
          <a:p>
            <a:pPr>
              <a:tabLst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sk-SK" sz="2000" b="0" dirty="0" smtClean="0"/>
              <a:t>	</a:t>
            </a:r>
            <a:r>
              <a:rPr lang="sk-SK" sz="2000" dirty="0" smtClean="0"/>
              <a:t>KEGA</a:t>
            </a:r>
            <a:r>
              <a:rPr lang="sk-SK" sz="2000" b="0" dirty="0" smtClean="0"/>
              <a:t> </a:t>
            </a:r>
            <a:r>
              <a:rPr lang="sk-SK" sz="2000" b="0" dirty="0"/>
              <a:t>– Zavedenie predmetu "Udržateľné spoločensky zodpovedné podnikanie" </a:t>
            </a:r>
            <a:r>
              <a:rPr lang="sk-SK" sz="2000" b="0" dirty="0" smtClean="0"/>
              <a:t>		do </a:t>
            </a:r>
            <a:r>
              <a:rPr lang="sk-SK" sz="2000" b="0" dirty="0"/>
              <a:t>študijného programu Priemyselné manažérstvo na II. stupni MTF </a:t>
            </a:r>
            <a:r>
              <a:rPr lang="sk-SK" sz="2000" b="0" dirty="0" smtClean="0"/>
              <a:t>		STU</a:t>
            </a:r>
            <a:r>
              <a:rPr lang="sk-SK" sz="2000" b="0" dirty="0"/>
              <a:t>. – 037STU-4/2012</a:t>
            </a:r>
          </a:p>
          <a:p>
            <a:pPr marL="1257300" indent="-1250950" algn="l"/>
            <a:r>
              <a:rPr lang="sk-SK" sz="2000" b="0" dirty="0" smtClean="0"/>
              <a:t>	</a:t>
            </a:r>
            <a:r>
              <a:rPr lang="sk-SK" sz="2000" dirty="0" smtClean="0"/>
              <a:t>VEGA</a:t>
            </a:r>
            <a:r>
              <a:rPr lang="sk-SK" sz="2000" b="0" dirty="0" smtClean="0"/>
              <a:t> –	Transformácia </a:t>
            </a:r>
            <a:r>
              <a:rPr lang="sk-SK" sz="2000" b="0" dirty="0"/>
              <a:t>ergonomického programu do štruktúry manažérstva </a:t>
            </a:r>
            <a:r>
              <a:rPr lang="sk-SK" sz="2000" b="0" dirty="0" smtClean="0"/>
              <a:t>podniku </a:t>
            </a:r>
            <a:r>
              <a:rPr lang="sk-SK" sz="2000" b="0" dirty="0"/>
              <a:t>integráciou a využitím modulov QMS, EMS, HSMS – 1/0448/13</a:t>
            </a:r>
          </a:p>
          <a:p>
            <a:pPr algn="l">
              <a:tabLst>
                <a:tab pos="790575" algn="l"/>
                <a:tab pos="1162050" algn="l"/>
                <a:tab pos="12573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sk-SK" sz="2000" b="0" dirty="0" smtClean="0"/>
              <a:t>	</a:t>
            </a:r>
            <a:r>
              <a:rPr lang="sk-SK" sz="2000" dirty="0" smtClean="0"/>
              <a:t>VEGA</a:t>
            </a:r>
            <a:r>
              <a:rPr lang="sk-SK" sz="2000" b="0" dirty="0" smtClean="0"/>
              <a:t> </a:t>
            </a:r>
            <a:r>
              <a:rPr lang="sk-SK" sz="2000" b="0" dirty="0"/>
              <a:t>– </a:t>
            </a:r>
            <a:r>
              <a:rPr lang="sk-SK" sz="2000" b="0" dirty="0" smtClean="0"/>
              <a:t>	Výskum </a:t>
            </a:r>
            <a:r>
              <a:rPr lang="sk-SK" sz="2000" b="0" dirty="0"/>
              <a:t>faktorov ovplyvňujúcich selekciu a implementáciu nástrojov </a:t>
            </a:r>
            <a:r>
              <a:rPr lang="sk-SK" sz="2000" b="0" dirty="0" smtClean="0"/>
              <a:t>			integrovanej </a:t>
            </a:r>
            <a:r>
              <a:rPr lang="sk-SK" sz="2000" b="0" dirty="0"/>
              <a:t>marketingovej komunikácie s ohľadom na bezpečnosť </a:t>
            </a:r>
            <a:r>
              <a:rPr lang="sk-SK" sz="2000" b="0" dirty="0" smtClean="0"/>
              <a:t>			informácií </a:t>
            </a:r>
            <a:r>
              <a:rPr lang="sk-SK" sz="2000" b="0" dirty="0"/>
              <a:t>a ochranu zákazníka – 1/0558/12</a:t>
            </a:r>
          </a:p>
          <a:p>
            <a:pPr marL="1162050" indent="-1155700" algn="l">
              <a:tabLst>
                <a:tab pos="342900" algn="l"/>
                <a:tab pos="790575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sk-SK" sz="2000" b="0" dirty="0" smtClean="0"/>
              <a:t>	</a:t>
            </a:r>
            <a:r>
              <a:rPr lang="sk-SK" sz="2000" dirty="0" smtClean="0"/>
              <a:t>VEGA</a:t>
            </a:r>
            <a:r>
              <a:rPr lang="sk-SK" sz="2000" b="0" dirty="0" smtClean="0"/>
              <a:t> </a:t>
            </a:r>
            <a:r>
              <a:rPr lang="sk-SK" sz="2000" b="0" dirty="0"/>
              <a:t>– Manažment kvality informácií v projektovom riadení v </a:t>
            </a:r>
            <a:r>
              <a:rPr lang="sk-SK" sz="2000" b="0" dirty="0" smtClean="0"/>
              <a:t>priemyselných podnikoch </a:t>
            </a:r>
            <a:r>
              <a:rPr lang="sk-SK" sz="2000" b="0" dirty="0"/>
              <a:t>v SR  – 1/1203/12</a:t>
            </a:r>
          </a:p>
          <a:p>
            <a:pPr algn="l"/>
            <a:r>
              <a:rPr lang="sk-SK" sz="2000" b="0" dirty="0" smtClean="0"/>
              <a:t>	</a:t>
            </a:r>
            <a:r>
              <a:rPr lang="sk-SK" sz="2000" dirty="0" smtClean="0"/>
              <a:t>VEGA</a:t>
            </a:r>
            <a:r>
              <a:rPr lang="sk-SK" sz="2000" b="0" dirty="0" smtClean="0"/>
              <a:t> </a:t>
            </a:r>
            <a:r>
              <a:rPr lang="sk-SK" sz="2000" b="0" dirty="0"/>
              <a:t>– Identifikácia kľúčových parametrov udržateľnej výkonnosti priemyselných </a:t>
            </a:r>
            <a:r>
              <a:rPr lang="sk-SK" sz="2000" b="0" dirty="0" smtClean="0"/>
              <a:t>		podnikov </a:t>
            </a:r>
            <a:r>
              <a:rPr lang="sk-SK" sz="2000" b="0" dirty="0"/>
              <a:t>v podmienkach multikultúrneho prostredia – 1/0787/12</a:t>
            </a:r>
          </a:p>
          <a:p>
            <a:endParaRPr lang="sk-SK" sz="2000" b="0" dirty="0"/>
          </a:p>
        </p:txBody>
      </p:sp>
      <p:sp>
        <p:nvSpPr>
          <p:cNvPr id="4" name="Obdĺžnik 3"/>
          <p:cNvSpPr/>
          <p:nvPr/>
        </p:nvSpPr>
        <p:spPr bwMode="auto">
          <a:xfrm>
            <a:off x="8209231" y="6325185"/>
            <a:ext cx="221928" cy="2011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" name="Obdĺžnik 6"/>
          <p:cNvSpPr/>
          <p:nvPr/>
        </p:nvSpPr>
        <p:spPr bwMode="auto">
          <a:xfrm>
            <a:off x="8575836" y="6375471"/>
            <a:ext cx="110964" cy="1005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8" name="Obdĺžnik 7"/>
          <p:cNvSpPr/>
          <p:nvPr/>
        </p:nvSpPr>
        <p:spPr bwMode="auto">
          <a:xfrm>
            <a:off x="7929562" y="6350327"/>
            <a:ext cx="149920" cy="1508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9" name="Obdĺžnik 8"/>
          <p:cNvSpPr/>
          <p:nvPr/>
        </p:nvSpPr>
        <p:spPr bwMode="auto">
          <a:xfrm>
            <a:off x="692002" y="2006128"/>
            <a:ext cx="110964" cy="1005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692002" y="2622433"/>
            <a:ext cx="110964" cy="1005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1" name="Obdĺžnik 10"/>
          <p:cNvSpPr/>
          <p:nvPr/>
        </p:nvSpPr>
        <p:spPr bwMode="auto">
          <a:xfrm>
            <a:off x="692002" y="3554345"/>
            <a:ext cx="110964" cy="1005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2" name="Obdĺžnik 11"/>
          <p:cNvSpPr/>
          <p:nvPr/>
        </p:nvSpPr>
        <p:spPr bwMode="auto">
          <a:xfrm>
            <a:off x="692002" y="4105636"/>
            <a:ext cx="110964" cy="1005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3" name="Obdĺžnik 12"/>
          <p:cNvSpPr/>
          <p:nvPr/>
        </p:nvSpPr>
        <p:spPr bwMode="auto">
          <a:xfrm>
            <a:off x="692002" y="5092026"/>
            <a:ext cx="110964" cy="1005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4" name="Obdĺžnik 13"/>
          <p:cNvSpPr/>
          <p:nvPr/>
        </p:nvSpPr>
        <p:spPr bwMode="auto">
          <a:xfrm>
            <a:off x="183828" y="1504950"/>
            <a:ext cx="221928" cy="2011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" name="Obdĺžnik 16"/>
          <p:cNvSpPr/>
          <p:nvPr/>
        </p:nvSpPr>
        <p:spPr bwMode="auto">
          <a:xfrm>
            <a:off x="692002" y="5673051"/>
            <a:ext cx="110964" cy="1005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13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FOTO\2015\DOD 28.01.2015\1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4053867"/>
            <a:ext cx="4467226" cy="297041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0" tIns="45720" rIns="91440" bIns="45720" rtlCol="0" anchor="ctr">
            <a:normAutofit/>
          </a:bodyPr>
          <a:lstStyle/>
          <a:p>
            <a:pPr defTabSz="449263" fontAlgn="base"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320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 Unicode MS" charset="0"/>
              </a:rPr>
              <a:t>II. </a:t>
            </a:r>
            <a:r>
              <a:rPr lang="sk-SK" sz="3200" dirty="0" err="1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 Unicode MS" charset="0"/>
              </a:rPr>
              <a:t>Vedecko</a:t>
            </a:r>
            <a:r>
              <a:rPr lang="sk-SK" sz="320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 Unicode MS" charset="0"/>
              </a:rPr>
              <a:t> – výskumná činnosť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101600" y="1417638"/>
            <a:ext cx="89027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US"/>
            </a:defPPr>
            <a:lvl1pPr marL="342900" indent="-336550" algn="just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rgbClr val="000000"/>
                </a:solidFill>
                <a:latin typeface="Arial Narrow" panose="020B0606020202030204" pitchFamily="34" charset="0"/>
                <a:cs typeface="Arial Unicode MS" charset="0"/>
              </a:defRPr>
            </a:lvl1pPr>
            <a:lvl2pPr marL="742950" indent="-2857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 marL="1143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 marL="1600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 marL="20574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sk-SK" dirty="0" smtClean="0"/>
              <a:t>	Riešenie </a:t>
            </a:r>
            <a:r>
              <a:rPr lang="sk-SK" dirty="0"/>
              <a:t>grantových projektov z fondov EÚ:</a:t>
            </a:r>
          </a:p>
          <a:p>
            <a:endParaRPr lang="sk-SK" b="0" dirty="0"/>
          </a:p>
          <a:p>
            <a:r>
              <a:rPr lang="sk-SK" sz="2000" b="0" dirty="0" smtClean="0"/>
              <a:t>		Vedomostná </a:t>
            </a:r>
            <a:r>
              <a:rPr lang="sk-SK" sz="2000" b="0" dirty="0"/>
              <a:t>fakulta pre hospodársku prax,</a:t>
            </a:r>
          </a:p>
          <a:p>
            <a:r>
              <a:rPr lang="sk-SK" sz="2000" b="0" dirty="0" smtClean="0"/>
              <a:t>		Vysoké </a:t>
            </a:r>
            <a:r>
              <a:rPr lang="sk-SK" sz="2000" b="0" dirty="0"/>
              <a:t>školy ako motory rozvoja vedomostnej spoločnosti </a:t>
            </a:r>
          </a:p>
          <a:p>
            <a:r>
              <a:rPr lang="sk-SK" sz="2000" b="0" dirty="0" smtClean="0"/>
              <a:t>		Zavedenie </a:t>
            </a:r>
            <a:r>
              <a:rPr lang="sk-SK" sz="2000" b="0" dirty="0"/>
              <a:t>vnútorného systému zabezpečenia kvality vzdelávania</a:t>
            </a:r>
          </a:p>
          <a:p>
            <a:r>
              <a:rPr lang="sk-SK" sz="2000" b="0" dirty="0"/>
              <a:t>   </a:t>
            </a:r>
            <a:r>
              <a:rPr lang="sk-SK" sz="2000" b="0" dirty="0" smtClean="0"/>
              <a:t>		"</a:t>
            </a:r>
            <a:r>
              <a:rPr lang="sk-SK" sz="2000" b="0" dirty="0"/>
              <a:t>Moderné vzdelávanie pre vedomostnú spoločnosť„</a:t>
            </a:r>
          </a:p>
          <a:p>
            <a:r>
              <a:rPr lang="sk-SK" sz="2000" b="0" dirty="0" smtClean="0"/>
              <a:t>		Centrum </a:t>
            </a:r>
            <a:r>
              <a:rPr lang="sk-SK" sz="2000" b="0" dirty="0"/>
              <a:t>pre rozvoj kompetencií v oblasti priemyselného inžinierstva a manažmentu - </a:t>
            </a:r>
            <a:r>
              <a:rPr lang="sk-SK" sz="2000" b="0" dirty="0" smtClean="0"/>
              <a:t>	ITMS </a:t>
            </a:r>
            <a:r>
              <a:rPr lang="sk-SK" sz="2000" b="0" dirty="0"/>
              <a:t>26110230115.</a:t>
            </a:r>
          </a:p>
          <a:p>
            <a:endParaRPr lang="sk-SK" sz="2000" b="0" dirty="0"/>
          </a:p>
          <a:p>
            <a:r>
              <a:rPr lang="sk-SK" sz="2000" b="0" dirty="0" smtClean="0"/>
              <a:t>		Príprava </a:t>
            </a:r>
            <a:r>
              <a:rPr lang="sk-SK" sz="2000" b="0" dirty="0"/>
              <a:t>projektov v rámci rámcového programu </a:t>
            </a:r>
            <a:r>
              <a:rPr lang="sk-SK" sz="2000" b="0" dirty="0" smtClean="0"/>
              <a:t>Horizont </a:t>
            </a:r>
            <a:r>
              <a:rPr lang="sk-SK" sz="2000" b="0" dirty="0"/>
              <a:t>2020.</a:t>
            </a:r>
          </a:p>
        </p:txBody>
      </p:sp>
      <p:sp>
        <p:nvSpPr>
          <p:cNvPr id="4" name="Obdĺžnik 3"/>
          <p:cNvSpPr/>
          <p:nvPr/>
        </p:nvSpPr>
        <p:spPr bwMode="auto">
          <a:xfrm>
            <a:off x="8209231" y="6325185"/>
            <a:ext cx="221928" cy="2011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" name="Obdĺžnik 6"/>
          <p:cNvSpPr/>
          <p:nvPr/>
        </p:nvSpPr>
        <p:spPr bwMode="auto">
          <a:xfrm>
            <a:off x="8575836" y="6375471"/>
            <a:ext cx="110964" cy="1005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8" name="Obdĺžnik 7"/>
          <p:cNvSpPr/>
          <p:nvPr/>
        </p:nvSpPr>
        <p:spPr bwMode="auto">
          <a:xfrm>
            <a:off x="7929562" y="6350327"/>
            <a:ext cx="149920" cy="1508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9" name="Obdĺžnik 8"/>
          <p:cNvSpPr/>
          <p:nvPr/>
        </p:nvSpPr>
        <p:spPr bwMode="auto">
          <a:xfrm>
            <a:off x="183345" y="1573545"/>
            <a:ext cx="221928" cy="2011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711052" y="2278242"/>
            <a:ext cx="110964" cy="1005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1" name="Obdĺžnik 10"/>
          <p:cNvSpPr/>
          <p:nvPr/>
        </p:nvSpPr>
        <p:spPr bwMode="auto">
          <a:xfrm>
            <a:off x="711052" y="2624881"/>
            <a:ext cx="110964" cy="1005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2" name="Obdĺžnik 11"/>
          <p:cNvSpPr/>
          <p:nvPr/>
        </p:nvSpPr>
        <p:spPr bwMode="auto">
          <a:xfrm>
            <a:off x="711052" y="2912793"/>
            <a:ext cx="110964" cy="1005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3" name="Obdĺžnik 12"/>
          <p:cNvSpPr/>
          <p:nvPr/>
        </p:nvSpPr>
        <p:spPr bwMode="auto">
          <a:xfrm>
            <a:off x="711052" y="4429922"/>
            <a:ext cx="110964" cy="1005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4" name="Obdĺžnik 13"/>
          <p:cNvSpPr/>
          <p:nvPr/>
        </p:nvSpPr>
        <p:spPr bwMode="auto">
          <a:xfrm>
            <a:off x="711052" y="3528937"/>
            <a:ext cx="110964" cy="1005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16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91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0" tIns="45720" rIns="91440" bIns="45720" rtlCol="0" anchor="ctr">
            <a:normAutofit/>
          </a:bodyPr>
          <a:lstStyle/>
          <a:p>
            <a:pPr defTabSz="449263" fontAlgn="base"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320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 Unicode MS" charset="0"/>
              </a:rPr>
              <a:t>III. Ostatné projekty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457200" y="1065213"/>
            <a:ext cx="85471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Medzinárodný vyšehradský fond</a:t>
            </a:r>
            <a:r>
              <a:rPr lang="sk-SK" dirty="0">
                <a:solidFill>
                  <a:srgbClr val="000000"/>
                </a:solidFill>
                <a:latin typeface="Arial Narrow" panose="020B0606020202030204" pitchFamily="34" charset="0"/>
              </a:rPr>
              <a:t>: „</a:t>
            </a:r>
            <a:r>
              <a:rPr lang="sk-SK" i="1" dirty="0">
                <a:solidFill>
                  <a:srgbClr val="000000"/>
                </a:solidFill>
                <a:latin typeface="Arial Narrow" panose="020B0606020202030204" pitchFamily="34" charset="0"/>
              </a:rPr>
              <a:t>Festival vedy ako platforma pre posilnenie spolupráce medzi univerzitami V4 krajinami</a:t>
            </a:r>
            <a:r>
              <a:rPr lang="sk-SK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“. H</a:t>
            </a:r>
            <a:r>
              <a:rPr lang="sk-SK" dirty="0" smtClean="0">
                <a:latin typeface="Arial Narrow" panose="020B0606020202030204" pitchFamily="34" charset="0"/>
              </a:rPr>
              <a:t>lavným zámerom projektu bolo vytvoriť základ pre aktívnu vedeckú spoluprácu medzi krajinami V4 prostredníctvom výmeny osvedčených postupov a prenosu vedomostí. Projekt bol príležitosťou pre prepojenie akademických a podnikateľských inštitúcií z krajín V4 oblasti výskumu, vzdelávania a medzinárodnej mobility vysokoškolských učiteľov a študentov. </a:t>
            </a:r>
          </a:p>
          <a:p>
            <a:pPr algn="just"/>
            <a:r>
              <a:rPr lang="sk-SK" b="1" i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Projekt </a:t>
            </a:r>
            <a:r>
              <a:rPr lang="sk-SK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ALTECS: </a:t>
            </a:r>
            <a:r>
              <a:rPr lang="sk-SK" i="1" dirty="0">
                <a:solidFill>
                  <a:srgbClr val="000000"/>
                </a:solidFill>
                <a:latin typeface="Arial Narrow" panose="020B0606020202030204" pitchFamily="34" charset="0"/>
              </a:rPr>
              <a:t>„Výmena vedomostí v rámci alternatívneho hospodárskeho systému na podporu udržateľného regionálneho rozvoja“ </a:t>
            </a:r>
            <a:r>
              <a:rPr lang="sk-SK" dirty="0">
                <a:solidFill>
                  <a:srgbClr val="000000"/>
                </a:solidFill>
                <a:latin typeface="Arial Narrow" panose="020B0606020202030204" pitchFamily="34" charset="0"/>
              </a:rPr>
              <a:t>sa realizoval v rámci programu cezhraničnej spolupráce Slovenská republika – Rakúsko v spolupráci s inštitúciami </a:t>
            </a:r>
            <a:r>
              <a:rPr lang="sk-SK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ako: </a:t>
            </a:r>
            <a:r>
              <a:rPr lang="sk-SK" dirty="0">
                <a:solidFill>
                  <a:srgbClr val="000000"/>
                </a:solidFill>
                <a:latin typeface="Arial Narrow" panose="020B0606020202030204" pitchFamily="34" charset="0"/>
              </a:rPr>
              <a:t>Ekonomická univerzita Viedeň, Rakúske Spolkové ministerstvo poľnohospodárstva, lesného a vodného hospodárstva a životného prostredia, Hospodárska komora Viedeň a Trnavská regionálna komora SOPK a Materiálovotechnologická fakulta so sídlom v Trnave, Slovenská technická univerzita Bratislava. Dôležitou súčasťou projektu ALTECS bola trojtýždňová letná univerzita</a:t>
            </a:r>
            <a:r>
              <a:rPr lang="sk-SK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sk-SK" b="1" i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South</a:t>
            </a:r>
            <a:r>
              <a:rPr lang="sk-SK" b="1" i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sk-SK" b="1" i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East</a:t>
            </a:r>
            <a:r>
              <a:rPr lang="sk-SK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sk-SK" b="1" i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Europe</a:t>
            </a:r>
            <a:r>
              <a:rPr lang="sk-SK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sk-SK" b="1" i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Programme</a:t>
            </a:r>
            <a:r>
              <a:rPr lang="sk-SK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: „AUTOCLUSTERS“</a:t>
            </a:r>
            <a:r>
              <a:rPr lang="sk-SK" dirty="0">
                <a:solidFill>
                  <a:srgbClr val="000000"/>
                </a:solidFill>
                <a:latin typeface="Arial Narrow" panose="020B0606020202030204" pitchFamily="34" charset="0"/>
              </a:rPr>
              <a:t> - projekt spájal univerzity, výskumné a vývojové inštitúcie, podporné inštitúcie z krajín EÚ-15, s cieľom pripraviť a vytvoriť prvú automobilovú sieť v juhovýchodnej Európe. Ďalším cieľom bol tzv. </a:t>
            </a:r>
            <a:r>
              <a:rPr lang="sk-SK" dirty="0" err="1">
                <a:solidFill>
                  <a:srgbClr val="000000"/>
                </a:solidFill>
                <a:latin typeface="Arial Narrow" panose="020B0606020202030204" pitchFamily="34" charset="0"/>
              </a:rPr>
              <a:t>clustering</a:t>
            </a:r>
            <a:r>
              <a:rPr lang="sk-SK" dirty="0">
                <a:solidFill>
                  <a:srgbClr val="000000"/>
                </a:solidFill>
                <a:latin typeface="Arial Narrow" panose="020B0606020202030204" pitchFamily="34" charset="0"/>
              </a:rPr>
              <a:t> a činnosti orientované na zlepšovanie inovačných kapacít a procesov v regióne a zlepšenie technológií a </a:t>
            </a:r>
            <a:r>
              <a:rPr lang="sk-SK" dirty="0" err="1">
                <a:solidFill>
                  <a:srgbClr val="000000"/>
                </a:solidFill>
                <a:latin typeface="Arial Narrow" panose="020B0606020202030204" pitchFamily="34" charset="0"/>
              </a:rPr>
              <a:t>know-how</a:t>
            </a:r>
            <a:r>
              <a:rPr lang="sk-SK" dirty="0">
                <a:solidFill>
                  <a:srgbClr val="000000"/>
                </a:solidFill>
                <a:latin typeface="Arial Narrow" panose="020B0606020202030204" pitchFamily="34" charset="0"/>
              </a:rPr>
              <a:t> - v rámci automobilové priemyslu.</a:t>
            </a:r>
            <a:endParaRPr lang="sk-SK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Obdĺžnik 3"/>
          <p:cNvSpPr/>
          <p:nvPr/>
        </p:nvSpPr>
        <p:spPr bwMode="auto">
          <a:xfrm>
            <a:off x="322195" y="1196858"/>
            <a:ext cx="110964" cy="1005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6" name="Obdĺžnik 5"/>
          <p:cNvSpPr/>
          <p:nvPr/>
        </p:nvSpPr>
        <p:spPr bwMode="auto">
          <a:xfrm>
            <a:off x="322195" y="4775438"/>
            <a:ext cx="110964" cy="1005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" name="Obdĺžnik 6"/>
          <p:cNvSpPr/>
          <p:nvPr/>
        </p:nvSpPr>
        <p:spPr bwMode="auto">
          <a:xfrm>
            <a:off x="322195" y="2845647"/>
            <a:ext cx="110964" cy="1005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8" name="Obdĺžnik 7"/>
          <p:cNvSpPr/>
          <p:nvPr/>
        </p:nvSpPr>
        <p:spPr bwMode="auto">
          <a:xfrm>
            <a:off x="8209231" y="6325185"/>
            <a:ext cx="221928" cy="2011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9" name="Obdĺžnik 8"/>
          <p:cNvSpPr/>
          <p:nvPr/>
        </p:nvSpPr>
        <p:spPr bwMode="auto">
          <a:xfrm>
            <a:off x="8575836" y="6375471"/>
            <a:ext cx="110964" cy="1005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7929562" y="6350327"/>
            <a:ext cx="149920" cy="1508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67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FOTO\2014\festival of science\festival of science2\DSC_00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4" y="4681151"/>
            <a:ext cx="3724276" cy="247640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0" tIns="45720" rIns="91440" bIns="45720" rtlCol="0" anchor="ctr">
            <a:normAutofit/>
          </a:bodyPr>
          <a:lstStyle/>
          <a:p>
            <a:pPr defTabSz="449263" fontAlgn="base"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320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 Unicode MS" charset="0"/>
              </a:rPr>
              <a:t>IV. Projekty realizované v spolupráci s praxou</a:t>
            </a:r>
          </a:p>
        </p:txBody>
      </p:sp>
      <p:sp>
        <p:nvSpPr>
          <p:cNvPr id="4" name="Obdĺžnik 3"/>
          <p:cNvSpPr/>
          <p:nvPr/>
        </p:nvSpPr>
        <p:spPr>
          <a:xfrm>
            <a:off x="901700" y="1417638"/>
            <a:ext cx="82423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dirty="0">
                <a:latin typeface="Arial Narrow" panose="020B0606020202030204" pitchFamily="34" charset="0"/>
              </a:rPr>
              <a:t>Zvýšenie technickej vedomostnej základne a praktických zručností pedagógov a študentov UPIM v rámci koncepcie „Digitálny podnik“, Nadácia Volkswagen Slovakia, </a:t>
            </a:r>
            <a:endParaRPr lang="sk-SK" sz="2000" dirty="0" smtClean="0">
              <a:latin typeface="Arial Narrow" panose="020B0606020202030204" pitchFamily="34" charset="0"/>
            </a:endParaRPr>
          </a:p>
          <a:p>
            <a:endParaRPr lang="sk-SK" sz="1000" dirty="0">
              <a:latin typeface="Arial Narrow" panose="020B0606020202030204" pitchFamily="34" charset="0"/>
            </a:endParaRPr>
          </a:p>
          <a:p>
            <a:r>
              <a:rPr lang="sk-SK" sz="2000" dirty="0">
                <a:latin typeface="Arial Narrow" panose="020B0606020202030204" pitchFamily="34" charset="0"/>
              </a:rPr>
              <a:t>Optimalizácia zásobovania výrobných liniek karosárne NSF, DHL </a:t>
            </a:r>
            <a:r>
              <a:rPr lang="sk-SK" sz="2000" dirty="0" err="1">
                <a:latin typeface="Arial Narrow" panose="020B0606020202030204" pitchFamily="34" charset="0"/>
              </a:rPr>
              <a:t>Exel</a:t>
            </a:r>
            <a:r>
              <a:rPr lang="sk-SK" sz="2000" dirty="0">
                <a:latin typeface="Arial Narrow" panose="020B0606020202030204" pitchFamily="34" charset="0"/>
              </a:rPr>
              <a:t>, </a:t>
            </a:r>
            <a:endParaRPr lang="sk-SK" sz="2000" dirty="0" smtClean="0">
              <a:latin typeface="Arial Narrow" panose="020B0606020202030204" pitchFamily="34" charset="0"/>
            </a:endParaRPr>
          </a:p>
          <a:p>
            <a:endParaRPr lang="sk-SK" sz="1000" dirty="0" smtClean="0">
              <a:latin typeface="Arial Narrow" panose="020B0606020202030204" pitchFamily="34" charset="0"/>
            </a:endParaRPr>
          </a:p>
          <a:p>
            <a:r>
              <a:rPr lang="en-US" sz="2000" dirty="0" err="1" smtClean="0">
                <a:latin typeface="Arial Narrow" panose="020B0606020202030204" pitchFamily="34" charset="0"/>
              </a:rPr>
              <a:t>Optimalizácia</a:t>
            </a:r>
            <a:r>
              <a:rPr lang="en-US" sz="2000" dirty="0" smtClean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systému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zásobovania</a:t>
            </a:r>
            <a:r>
              <a:rPr lang="en-US" sz="2000" dirty="0">
                <a:latin typeface="Arial Narrow" panose="020B0606020202030204" pitchFamily="34" charset="0"/>
              </a:rPr>
              <a:t>, </a:t>
            </a:r>
            <a:r>
              <a:rPr lang="en-US" sz="2000" dirty="0" err="1">
                <a:latin typeface="Arial Narrow" panose="020B0606020202030204" pitchFamily="34" charset="0"/>
              </a:rPr>
              <a:t>Inergy</a:t>
            </a:r>
            <a:r>
              <a:rPr lang="en-US" sz="2000" dirty="0">
                <a:latin typeface="Arial Narrow" panose="020B0606020202030204" pitchFamily="34" charset="0"/>
              </a:rPr>
              <a:t> Automotive Systems, </a:t>
            </a:r>
            <a:endParaRPr lang="sk-SK" sz="2000" dirty="0" smtClean="0">
              <a:latin typeface="Arial Narrow" panose="020B0606020202030204" pitchFamily="34" charset="0"/>
            </a:endParaRPr>
          </a:p>
          <a:p>
            <a:endParaRPr lang="sk-SK" sz="1000" dirty="0" smtClean="0">
              <a:latin typeface="Arial Narrow" panose="020B0606020202030204" pitchFamily="34" charset="0"/>
            </a:endParaRPr>
          </a:p>
          <a:p>
            <a:r>
              <a:rPr lang="sk-SK" sz="2000" dirty="0">
                <a:latin typeface="Arial Narrow" panose="020B0606020202030204" pitchFamily="34" charset="0"/>
              </a:rPr>
              <a:t>Optimalizácia systému zásobovania v spoločnosti HBPO, HBPO, </a:t>
            </a:r>
            <a:endParaRPr lang="sk-SK" sz="2000" dirty="0" smtClean="0">
              <a:latin typeface="Arial Narrow" panose="020B0606020202030204" pitchFamily="34" charset="0"/>
            </a:endParaRPr>
          </a:p>
          <a:p>
            <a:endParaRPr lang="sk-SK" sz="1000" dirty="0" smtClean="0">
              <a:latin typeface="Arial Narrow" panose="020B0606020202030204" pitchFamily="34" charset="0"/>
            </a:endParaRPr>
          </a:p>
          <a:p>
            <a:r>
              <a:rPr lang="sk-SK" sz="2000" dirty="0">
                <a:latin typeface="Arial Narrow" panose="020B0606020202030204" pitchFamily="34" charset="0"/>
              </a:rPr>
              <a:t>"</a:t>
            </a:r>
            <a:r>
              <a:rPr lang="sk-SK" sz="2000" dirty="0" err="1">
                <a:latin typeface="Arial Narrow" panose="020B0606020202030204" pitchFamily="34" charset="0"/>
              </a:rPr>
              <a:t>Materialfluss</a:t>
            </a:r>
            <a:r>
              <a:rPr lang="sk-SK" sz="2000" dirty="0">
                <a:latin typeface="Arial Narrow" panose="020B0606020202030204" pitchFamily="34" charset="0"/>
              </a:rPr>
              <a:t> PW - KB, Volkswagen </a:t>
            </a:r>
            <a:r>
              <a:rPr lang="sk-SK" sz="2000" dirty="0" smtClean="0">
                <a:latin typeface="Arial Narrow" panose="020B0606020202030204" pitchFamily="34" charset="0"/>
              </a:rPr>
              <a:t>Slovakia, </a:t>
            </a:r>
            <a:endParaRPr lang="sk-SK" sz="2000" dirty="0" smtClean="0">
              <a:latin typeface="Arial Narrow" panose="020B0606020202030204" pitchFamily="34" charset="0"/>
            </a:endParaRPr>
          </a:p>
          <a:p>
            <a:endParaRPr lang="sk-SK" sz="1000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Optimization of inbound logistic in PSA Slovakia, a. s.,</a:t>
            </a:r>
          </a:p>
          <a:p>
            <a:endParaRPr lang="sk-SK" sz="1000" b="1" dirty="0" smtClean="0">
              <a:latin typeface="Arial Narrow" panose="020B0606020202030204" pitchFamily="34" charset="0"/>
            </a:endParaRPr>
          </a:p>
          <a:p>
            <a:r>
              <a:rPr lang="sk-SK" sz="2000" dirty="0">
                <a:latin typeface="Arial Narrow" panose="020B0606020202030204" pitchFamily="34" charset="0"/>
              </a:rPr>
              <a:t>Návrh riešenia pre zníženie zaťaženia ručnej manipulácie s bremenami a činností spôsobujúcich poškodenie podporno-pohybovej sústavy v podmienkach výrobného podniku CH-F, </a:t>
            </a:r>
            <a:r>
              <a:rPr lang="sk-SK" sz="2000" dirty="0" err="1">
                <a:latin typeface="Arial Narrow" panose="020B0606020202030204" pitchFamily="34" charset="0"/>
              </a:rPr>
              <a:t>Chemosvit</a:t>
            </a:r>
            <a:r>
              <a:rPr lang="sk-SK" sz="2000" dirty="0">
                <a:latin typeface="Arial Narrow" panose="020B0606020202030204" pitchFamily="34" charset="0"/>
              </a:rPr>
              <a:t> </a:t>
            </a:r>
            <a:r>
              <a:rPr lang="sk-SK" sz="2000" dirty="0" err="1">
                <a:latin typeface="Arial Narrow" panose="020B0606020202030204" pitchFamily="34" charset="0"/>
              </a:rPr>
              <a:t>Folie</a:t>
            </a:r>
            <a:r>
              <a:rPr lang="sk-SK" sz="2000" dirty="0">
                <a:latin typeface="Arial Narrow" panose="020B0606020202030204" pitchFamily="34" charset="0"/>
              </a:rPr>
              <a:t>, a.s</a:t>
            </a:r>
            <a:r>
              <a:rPr lang="sk-SK" sz="2000" dirty="0" smtClean="0">
                <a:latin typeface="Arial Narrow" panose="020B0606020202030204" pitchFamily="34" charset="0"/>
              </a:rPr>
              <a:t>.</a:t>
            </a:r>
            <a:endParaRPr lang="sk-SK" sz="2000" dirty="0">
              <a:latin typeface="Arial Narrow" panose="020B0606020202030204" pitchFamily="34" charset="0"/>
            </a:endParaRPr>
          </a:p>
        </p:txBody>
      </p:sp>
      <p:sp>
        <p:nvSpPr>
          <p:cNvPr id="6" name="Obdĺžnik 5"/>
          <p:cNvSpPr/>
          <p:nvPr/>
        </p:nvSpPr>
        <p:spPr bwMode="auto">
          <a:xfrm>
            <a:off x="8209231" y="6325185"/>
            <a:ext cx="221928" cy="2011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" name="Obdĺžnik 6"/>
          <p:cNvSpPr/>
          <p:nvPr/>
        </p:nvSpPr>
        <p:spPr bwMode="auto">
          <a:xfrm>
            <a:off x="8575836" y="6375471"/>
            <a:ext cx="110964" cy="1005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8" name="Obdĺžnik 7"/>
          <p:cNvSpPr/>
          <p:nvPr/>
        </p:nvSpPr>
        <p:spPr bwMode="auto">
          <a:xfrm>
            <a:off x="7929562" y="6350327"/>
            <a:ext cx="149920" cy="1508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9" name="Obdĺžnik 8"/>
          <p:cNvSpPr/>
          <p:nvPr/>
        </p:nvSpPr>
        <p:spPr bwMode="auto">
          <a:xfrm>
            <a:off x="692002" y="1565317"/>
            <a:ext cx="110964" cy="1005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692002" y="2342077"/>
            <a:ext cx="110964" cy="1005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1" name="Obdĺžnik 10"/>
          <p:cNvSpPr/>
          <p:nvPr/>
        </p:nvSpPr>
        <p:spPr bwMode="auto">
          <a:xfrm>
            <a:off x="692002" y="2789684"/>
            <a:ext cx="110964" cy="1005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2" name="Obdĺžnik 11"/>
          <p:cNvSpPr/>
          <p:nvPr/>
        </p:nvSpPr>
        <p:spPr bwMode="auto">
          <a:xfrm>
            <a:off x="692002" y="3252930"/>
            <a:ext cx="110964" cy="1005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3" name="Obdĺžnik 12"/>
          <p:cNvSpPr/>
          <p:nvPr/>
        </p:nvSpPr>
        <p:spPr bwMode="auto">
          <a:xfrm>
            <a:off x="692002" y="3705579"/>
            <a:ext cx="110964" cy="1005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4" name="Obdĺžnik 13"/>
          <p:cNvSpPr/>
          <p:nvPr/>
        </p:nvSpPr>
        <p:spPr bwMode="auto">
          <a:xfrm>
            <a:off x="692002" y="4183190"/>
            <a:ext cx="110964" cy="1005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5" name="Obdĺžnik 14"/>
          <p:cNvSpPr/>
          <p:nvPr/>
        </p:nvSpPr>
        <p:spPr bwMode="auto">
          <a:xfrm>
            <a:off x="692002" y="4630865"/>
            <a:ext cx="110964" cy="1005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58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323528" y="548680"/>
            <a:ext cx="8496944" cy="103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Táto prezentácia je príspevkom projektu </a:t>
            </a:r>
          </a:p>
          <a:p>
            <a:pPr algn="ctr"/>
            <a:r>
              <a:rPr lang="sk-SK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Vedomostná fakulta pre hospodársku prax</a:t>
            </a:r>
            <a:endParaRPr lang="sk-SK" sz="2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sk-SK" sz="2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77040" y="4365104"/>
            <a:ext cx="5472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Autor:</a:t>
            </a:r>
            <a:r>
              <a:rPr lang="sk-SK" sz="2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sk-SK" sz="2200" i="1" dirty="0">
                <a:latin typeface="Arial Narrow" panose="020B0606020202030204" pitchFamily="34" charset="0"/>
              </a:rPr>
              <a:t>Ing. </a:t>
            </a:r>
            <a:r>
              <a:rPr lang="sk-SK" sz="2200" i="1" dirty="0" err="1">
                <a:latin typeface="Arial Narrow" panose="020B0606020202030204" pitchFamily="34" charset="0"/>
              </a:rPr>
              <a:t>Vanessa</a:t>
            </a:r>
            <a:r>
              <a:rPr lang="sk-SK" sz="2200" i="1" dirty="0">
                <a:latin typeface="Arial Narrow" panose="020B0606020202030204" pitchFamily="34" charset="0"/>
              </a:rPr>
              <a:t> </a:t>
            </a:r>
            <a:r>
              <a:rPr lang="sk-SK" sz="2200" i="1" dirty="0" err="1">
                <a:latin typeface="Arial Narrow" panose="020B0606020202030204" pitchFamily="34" charset="0"/>
              </a:rPr>
              <a:t>Prajová</a:t>
            </a:r>
            <a:r>
              <a:rPr lang="sk-SK" sz="2200" i="1" dirty="0">
                <a:latin typeface="Arial Narrow" panose="020B0606020202030204" pitchFamily="34" charset="0"/>
              </a:rPr>
              <a:t>, PhD.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377040" y="1730065"/>
            <a:ext cx="7507328" cy="1351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sk-SK" sz="2200" b="1" dirty="0"/>
              <a:t>ITMS 26110230113</a:t>
            </a:r>
          </a:p>
          <a:p>
            <a:r>
              <a:rPr lang="sk-SK" sz="2200" dirty="0" smtClean="0"/>
              <a:t>Projekt je realizovaný na základe podpory operačného programu Vzdelávanie, financovaný z európskeho sociálneho fondu</a:t>
            </a:r>
            <a:endParaRPr lang="sk-SK" sz="2200" dirty="0"/>
          </a:p>
          <a:p>
            <a:endParaRPr lang="sk-SK" sz="2200" dirty="0"/>
          </a:p>
        </p:txBody>
      </p:sp>
      <p:sp>
        <p:nvSpPr>
          <p:cNvPr id="9" name="BlokTextu 8"/>
          <p:cNvSpPr txBox="1"/>
          <p:nvPr/>
        </p:nvSpPr>
        <p:spPr>
          <a:xfrm>
            <a:off x="323528" y="3068959"/>
            <a:ext cx="6120680" cy="40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sk-SK" sz="2200" b="1" dirty="0" smtClean="0"/>
              <a:t>Doba riešenia projektu: </a:t>
            </a:r>
            <a:r>
              <a:rPr lang="sk-SK" sz="2200" b="1" dirty="0"/>
              <a:t>X/2013 – IX/2015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377040" y="5445224"/>
            <a:ext cx="8389920" cy="72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Moderné vzdelávanie pre vedomostnú spoločnosť/Projekt je spolufinancovaný zo zdrojov EÚ</a:t>
            </a:r>
            <a:endParaRPr lang="sk-SK" sz="2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965" y="6195897"/>
            <a:ext cx="680729" cy="669191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269889"/>
            <a:ext cx="2269240" cy="521209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042" y="6157855"/>
            <a:ext cx="772369" cy="69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TF_STU_prezentacia">
  <a:themeElements>
    <a:clrScheme name="STU_1">
      <a:dk1>
        <a:srgbClr val="000000"/>
      </a:dk1>
      <a:lt1>
        <a:sysClr val="window" lastClr="FFFFFF"/>
      </a:lt1>
      <a:dk2>
        <a:srgbClr val="6E0000"/>
      </a:dk2>
      <a:lt2>
        <a:srgbClr val="E4E4E4"/>
      </a:lt2>
      <a:accent1>
        <a:srgbClr val="981E32"/>
      </a:accent1>
      <a:accent2>
        <a:srgbClr val="FF7900"/>
      </a:accent2>
      <a:accent3>
        <a:srgbClr val="ECC200"/>
      </a:accent3>
      <a:accent4>
        <a:srgbClr val="00A9E0"/>
      </a:accent4>
      <a:accent5>
        <a:srgbClr val="747678"/>
      </a:accent5>
      <a:accent6>
        <a:srgbClr val="009B3A"/>
      </a:accent6>
      <a:hlink>
        <a:srgbClr val="00399C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MTF_STU_prezentacia</Template>
  <TotalTime>2134</TotalTime>
  <Words>225</Words>
  <Application>Microsoft Office PowerPoint</Application>
  <PresentationFormat>Prezentácia na obrazovke (4:3)</PresentationFormat>
  <Paragraphs>75</Paragraphs>
  <Slides>8</Slides>
  <Notes>6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MTF_STU_prezentacia</vt:lpstr>
      <vt:lpstr>Ústav priemyselného inžinierstva a manažmentu</vt:lpstr>
      <vt:lpstr>I. Pedagogická činnosť</vt:lpstr>
      <vt:lpstr>I. Pedagogická činnosť</vt:lpstr>
      <vt:lpstr>II. Vedecko – výskumná činnosť</vt:lpstr>
      <vt:lpstr>II. Vedecko – výskumná činnosť</vt:lpstr>
      <vt:lpstr>III. Ostatné projekty</vt:lpstr>
      <vt:lpstr>IV. Projekty realizované v spolupráci s praxou</vt:lpstr>
      <vt:lpstr>Prezentácia programu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Kopec</dc:creator>
  <cp:lastModifiedBy>Miroslava Daubnerová</cp:lastModifiedBy>
  <cp:revision>131</cp:revision>
  <dcterms:created xsi:type="dcterms:W3CDTF">2014-10-21T14:18:22Z</dcterms:created>
  <dcterms:modified xsi:type="dcterms:W3CDTF">2015-03-17T07:30:54Z</dcterms:modified>
</cp:coreProperties>
</file>