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4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0" r:id="rId4"/>
    <p:sldId id="265" r:id="rId5"/>
    <p:sldId id="263" r:id="rId6"/>
    <p:sldId id="262" r:id="rId7"/>
    <p:sldId id="266" r:id="rId8"/>
    <p:sldId id="261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5CB3BCB-0946-A649-83D5-615EF2B94EC8}">
          <p14:sldIdLst>
            <p14:sldId id="256"/>
            <p14:sldId id="258"/>
            <p14:sldId id="260"/>
            <p14:sldId id="265"/>
            <p14:sldId id="263"/>
            <p14:sldId id="262"/>
            <p14:sldId id="266"/>
            <p14:sldId id="261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817"/>
    <a:srgbClr val="D52B1E"/>
    <a:srgbClr val="0039A6"/>
    <a:srgbClr val="103A1D"/>
    <a:srgbClr val="FFFFFF"/>
    <a:srgbClr val="2A030B"/>
    <a:srgbClr val="8A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6" autoAdjust="0"/>
  </p:normalViewPr>
  <p:slideViewPr>
    <p:cSldViewPr snapToGrid="0" snapToObjects="1" showGuides="1">
      <p:cViewPr>
        <p:scale>
          <a:sx n="100" d="100"/>
          <a:sy n="100" d="100"/>
        </p:scale>
        <p:origin x="-1860" y="-228"/>
      </p:cViewPr>
      <p:guideLst>
        <p:guide orient="horz" pos="20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7" d="100"/>
          <a:sy n="57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83311-4934-CE40-9504-106397E3E5E6}" type="datetimeFigureOut">
              <a:rPr lang="en-US" smtClean="0"/>
              <a:t>3/12/2015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BD4B9-AE92-6D4B-AC15-678DE482C8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2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016D4-46A7-844A-A189-53DA10312B19}" type="datetimeFigureOut">
              <a:rPr lang="en-US" smtClean="0"/>
              <a:t>3/12/2015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026E2-4224-F54A-A5C9-6D7E758A7F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906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26E2-4224-F54A-A5C9-6D7E758A7F3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65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26E2-4224-F54A-A5C9-6D7E758A7F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6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26E2-4224-F54A-A5C9-6D7E758A7F3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6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26E2-4224-F54A-A5C9-6D7E758A7F3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6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26E2-4224-F54A-A5C9-6D7E758A7F3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65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26E2-4224-F54A-A5C9-6D7E758A7F3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65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026E2-4224-F54A-A5C9-6D7E758A7F3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6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1128" y="1666122"/>
            <a:ext cx="6997072" cy="73738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1"/>
            </a:lvl1pPr>
          </a:lstStyle>
          <a:p>
            <a:r>
              <a:rPr lang="cs-CZ" dirty="0" smtClean="0"/>
              <a:t>Vložte názov prednášky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0500" y="2403502"/>
            <a:ext cx="6997072" cy="723284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podnapis prednášky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61128" y="3918284"/>
            <a:ext cx="6997700" cy="7905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cs-CZ" dirty="0" smtClean="0"/>
              <a:t>Titl. Meno Priezvisko, Titl.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2" y="6004854"/>
            <a:ext cx="2978150" cy="7270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7041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1128" y="2855670"/>
            <a:ext cx="7225672" cy="1143000"/>
          </a:xfrm>
        </p:spPr>
        <p:txBody>
          <a:bodyPr lIns="0" tIns="0" rIns="0" bIns="0">
            <a:normAutofit/>
          </a:bodyPr>
          <a:lstStyle>
            <a:lvl1pPr algn="l"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Ďakujem za pozornosť.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2" y="6004854"/>
            <a:ext cx="2978150" cy="72707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944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 hasCustomPrompt="1"/>
          </p:nvPr>
        </p:nvSpPr>
        <p:spPr>
          <a:xfrm>
            <a:off x="1461129" y="1549400"/>
            <a:ext cx="7225672" cy="4200525"/>
          </a:xfrm>
        </p:spPr>
        <p:txBody>
          <a:bodyPr/>
          <a:lstStyle/>
          <a:p>
            <a:r>
              <a:rPr lang="en-US" dirty="0" smtClean="0"/>
              <a:t>Graf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dirty="0" smtClean="0"/>
              <a:t>Vložte názov grafu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 baseline="0"/>
            </a:lvl1pPr>
          </a:lstStyle>
          <a:p>
            <a:r>
              <a:rPr lang="cs-CZ" dirty="0" smtClean="0"/>
              <a:t>Vložte názov tabuľky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1447472" y="1543050"/>
            <a:ext cx="7239327" cy="4260850"/>
          </a:xfrm>
        </p:spPr>
        <p:txBody>
          <a:bodyPr/>
          <a:lstStyle/>
          <a:p>
            <a:r>
              <a:rPr lang="sk-SK" smtClean="0"/>
              <a:t>Ak chcete pridať tabuľku, kliknite na ikonu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54301" y="1509016"/>
            <a:ext cx="3632338" cy="4526659"/>
          </a:xfrm>
        </p:spPr>
        <p:txBody>
          <a:bodyPr l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30020" y="1509016"/>
            <a:ext cx="3456780" cy="452665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smtClean="0"/>
              <a:t>Vložte nadpis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54301" y="1557338"/>
            <a:ext cx="7232499" cy="4368800"/>
          </a:xfrm>
        </p:spPr>
        <p:txBody>
          <a:bodyPr l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lIns="0">
            <a:normAutofit/>
          </a:bodyPr>
          <a:lstStyle>
            <a:lvl1pPr algn="l">
              <a:defRPr sz="2800" b="1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61128" y="1563688"/>
            <a:ext cx="3523095" cy="4403725"/>
          </a:xfrm>
        </p:spPr>
        <p:txBody>
          <a:bodyPr lIns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154915" y="1563688"/>
            <a:ext cx="3531885" cy="44037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1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ok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1128" y="5050843"/>
            <a:ext cx="7225671" cy="500424"/>
          </a:xfrm>
        </p:spPr>
        <p:txBody>
          <a:bodyPr lIns="0" rIns="0" anchor="b" anchorCtr="0">
            <a:normAutofit/>
          </a:bodyPr>
          <a:lstStyle>
            <a:lvl1pPr algn="l">
              <a:defRPr sz="2000" b="1"/>
            </a:lvl1pPr>
          </a:lstStyle>
          <a:p>
            <a:r>
              <a:rPr lang="cs-CZ" dirty="0" smtClean="0"/>
              <a:t>Názov obrázku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61128" y="5551267"/>
            <a:ext cx="7225671" cy="391952"/>
          </a:xfrm>
        </p:spPr>
        <p:txBody>
          <a:bodyPr lIns="0" tIns="0" rIns="0" anchor="t" anchorCtr="0"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Podnadpis</a:t>
            </a:r>
            <a:r>
              <a:rPr lang="en-US" dirty="0" smtClean="0"/>
              <a:t> </a:t>
            </a:r>
            <a:r>
              <a:rPr lang="en-US" dirty="0" err="1" smtClean="0"/>
              <a:t>obrázku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409688"/>
            <a:ext cx="8229600" cy="42607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2415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DDE7FD-4914-4CCE-AE35-CA1354D4432D}" type="slidenum">
              <a:rPr lang="en-US" smtClean="0"/>
              <a:pPr/>
              <a:t>‹#›</a:t>
            </a:fld>
            <a:r>
              <a:rPr lang="sk-SK" dirty="0" smtClean="0"/>
              <a:t> /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300" y="1600201"/>
            <a:ext cx="7232499" cy="42173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6006033"/>
            <a:ext cx="2978150" cy="72707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461645" y="6166959"/>
            <a:ext cx="399420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Vložte názov prezentácie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551438" y="6162729"/>
            <a:ext cx="113536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25. 7. 2012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5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3" r:id="rId2"/>
    <p:sldLayoutId id="2147484744" r:id="rId3"/>
    <p:sldLayoutId id="2147484745" r:id="rId4"/>
    <p:sldLayoutId id="2147484746" r:id="rId5"/>
    <p:sldLayoutId id="2147484751" r:id="rId6"/>
    <p:sldLayoutId id="2147484748" r:id="rId7"/>
    <p:sldLayoutId id="2147484747" r:id="rId8"/>
    <p:sldLayoutId id="2147484749" r:id="rId9"/>
    <p:sldLayoutId id="2147484750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35"/>
                      </a14:imgEffect>
                      <a14:imgEffect>
                        <a14:brightnessContrast bright="-4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884" y="2207714"/>
            <a:ext cx="7940232" cy="163975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normAutofit fontScale="90000"/>
          </a:bodyPr>
          <a:lstStyle/>
          <a:p>
            <a:pPr algn="ctr"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Arial Unicode MS" charset="0"/>
              </a:rPr>
              <a:t>Ústav výrobných technológií</a:t>
            </a:r>
            <a:br>
              <a:rPr lang="sk-SK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Arial Unicode MS" charset="0"/>
              </a:rPr>
            </a:br>
            <a:r>
              <a:rPr lang="sk-SK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Arial Unicode MS" charset="0"/>
              </a:rPr>
              <a:t>Katedra výrobných systémov, metrológie a montáže</a:t>
            </a:r>
            <a:br>
              <a:rPr lang="sk-SK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Arial Unicode MS" charset="0"/>
              </a:rPr>
            </a:b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Arial Unicode MS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165304"/>
            <a:ext cx="2668765" cy="39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8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FOTKY\MTF ústavy, pavilóny\UVSM\laboratóriá\_12714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25146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57200" y="868996"/>
            <a:ext cx="8515350" cy="634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indent="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 b="1">
                <a:solidFill>
                  <a:srgbClr val="000000"/>
                </a:solidFill>
                <a:latin typeface="Arial Narrow" panose="020B0606020202030204" pitchFamily="34" charset="0"/>
                <a:cs typeface="Arial Unicode MS" charset="0"/>
              </a:defRPr>
            </a:lvl1pPr>
            <a:lvl2pPr marL="427038" lvl="1" indent="-21590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Char char="●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200">
                <a:solidFill>
                  <a:srgbClr val="000000"/>
                </a:solidFill>
                <a:latin typeface="Arial Narrow" panose="020B0606020202030204" pitchFamily="34" charset="0"/>
                <a:cs typeface="Arial Unicode MS" charset="0"/>
              </a:defRPr>
            </a:lvl2pPr>
            <a:lvl3pPr marL="1143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marL="1600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marL="20574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sk-SK" sz="2200" dirty="0"/>
              <a:t>Zabezpečované študijné programy:</a:t>
            </a:r>
          </a:p>
          <a:p>
            <a:pPr lvl="1"/>
            <a:r>
              <a:rPr lang="sk-SK" sz="2000" dirty="0"/>
              <a:t>Bc. Ing. a </a:t>
            </a:r>
            <a:r>
              <a:rPr lang="sk-SK" sz="2000" dirty="0" err="1"/>
              <a:t>PhD</a:t>
            </a:r>
            <a:r>
              <a:rPr lang="sk-SK" sz="2000" dirty="0"/>
              <a:t>: 	výrobné zariadenia a systémy</a:t>
            </a:r>
            <a:endParaRPr lang="pt-BR" sz="2000" dirty="0"/>
          </a:p>
          <a:p>
            <a:endParaRPr lang="sk-SK" sz="800" dirty="0"/>
          </a:p>
          <a:p>
            <a:r>
              <a:rPr lang="sk-SK" sz="2200" dirty="0"/>
              <a:t>Profilové zameranie absolventa:</a:t>
            </a:r>
          </a:p>
          <a:p>
            <a:pPr lvl="1"/>
            <a:r>
              <a:rPr lang="sk-SK" sz="2000" dirty="0"/>
              <a:t>výrobná technika (strojárske technológie a montáž) orientovaná na </a:t>
            </a:r>
            <a:r>
              <a:rPr lang="sk-SK" sz="2000" dirty="0" err="1"/>
              <a:t>Industry</a:t>
            </a:r>
            <a:r>
              <a:rPr lang="sk-SK" sz="2000" dirty="0"/>
              <a:t> 4.0,</a:t>
            </a:r>
          </a:p>
          <a:p>
            <a:pPr lvl="1"/>
            <a:r>
              <a:rPr lang="sk-SK" sz="2000" dirty="0"/>
              <a:t>návrh a vývoj výrobnej techniky s podporou CAD/CAM (</a:t>
            </a:r>
            <a:r>
              <a:rPr lang="sk-SK" sz="2000" dirty="0" err="1"/>
              <a:t>Catia</a:t>
            </a:r>
            <a:r>
              <a:rPr lang="sk-SK" sz="2000" dirty="0"/>
              <a:t>, </a:t>
            </a:r>
            <a:r>
              <a:rPr lang="sk-SK" sz="2000" dirty="0" err="1"/>
              <a:t>Tecnomatix</a:t>
            </a:r>
            <a:r>
              <a:rPr lang="sk-SK" sz="2000" dirty="0"/>
              <a:t>),</a:t>
            </a:r>
          </a:p>
          <a:p>
            <a:pPr lvl="1"/>
            <a:r>
              <a:rPr lang="sk-SK" sz="2000" dirty="0"/>
              <a:t>návrh technických prostriedkov mechanizácie a automatizácie (pneumatika, </a:t>
            </a:r>
            <a:r>
              <a:rPr lang="sk-SK" sz="2000" dirty="0" err="1"/>
              <a:t>elektro-pneumatika</a:t>
            </a:r>
            <a:r>
              <a:rPr lang="sk-SK" sz="2000" dirty="0"/>
              <a:t>, hydraulika, elektrické pohony, PLC)</a:t>
            </a:r>
          </a:p>
          <a:p>
            <a:pPr lvl="1"/>
            <a:r>
              <a:rPr lang="sk-SK" sz="2000" dirty="0"/>
              <a:t>Modelovanie a implementácia CAD návrhov do CNC výroby</a:t>
            </a:r>
          </a:p>
          <a:p>
            <a:pPr lvl="1"/>
            <a:r>
              <a:rPr lang="sk-SK" sz="2000" dirty="0"/>
              <a:t>projektovanie a programovanie robotiky a manipulačnej techniky,</a:t>
            </a:r>
          </a:p>
          <a:p>
            <a:pPr lvl="1"/>
            <a:r>
              <a:rPr lang="sk-SK" sz="2000" dirty="0"/>
              <a:t>plánovanie a vyhodnocovanie údržby vo výrobných systémoch,</a:t>
            </a:r>
          </a:p>
          <a:p>
            <a:pPr lvl="1"/>
            <a:r>
              <a:rPr lang="sk-SK" sz="2000" dirty="0"/>
              <a:t>projektovanie prostredníctvom všeobecne známych prostriedkov pre modelovanie, simuláciu a optimalizáciu výrobných procesov a logistiky.</a:t>
            </a:r>
          </a:p>
          <a:p>
            <a:endParaRPr lang="sk-SK" sz="800" dirty="0"/>
          </a:p>
          <a:p>
            <a:r>
              <a:rPr lang="sk-SK" sz="2200" dirty="0"/>
              <a:t>Uplatnenie absolventa:</a:t>
            </a:r>
          </a:p>
          <a:p>
            <a:pPr lvl="1"/>
            <a:r>
              <a:rPr lang="sk-SK" sz="2000" dirty="0"/>
              <a:t>špecialista na rôznych miestach výrobných a technologických úsekov,</a:t>
            </a:r>
          </a:p>
          <a:p>
            <a:pPr lvl="1"/>
            <a:r>
              <a:rPr lang="sk-SK" sz="2000" dirty="0"/>
              <a:t>projektant automatizovaných výrobných systémov a zariadení,</a:t>
            </a:r>
          </a:p>
          <a:p>
            <a:pPr lvl="1"/>
            <a:r>
              <a:rPr lang="sk-SK" sz="2000" dirty="0" smtClean="0"/>
              <a:t>procesný </a:t>
            </a:r>
            <a:r>
              <a:rPr lang="sk-SK" sz="2000" dirty="0"/>
              <a:t>inžinier, technik plánovania výroby a údržby apod.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5718"/>
            <a:ext cx="8229600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anchor="ctr"/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I. Pedagogická činnosť</a:t>
            </a:r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sk-SK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139378" y="998312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139378" y="1750315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139378" y="4970930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0" r="11946"/>
          <a:stretch/>
        </p:blipFill>
        <p:spPr bwMode="auto">
          <a:xfrm>
            <a:off x="5124450" y="0"/>
            <a:ext cx="4019550" cy="325313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45720" rIns="91440" bIns="45720" rtlCol="0" anchor="ctr">
            <a:normAutofit/>
          </a:bodyPr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II. </a:t>
            </a:r>
            <a:r>
              <a:rPr lang="sk-SK" sz="320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Vedecko</a:t>
            </a: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 – výskumná činnosť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68275" y="2401534"/>
            <a:ext cx="8902700" cy="365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marL="342900" indent="-336550" algn="just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 b="1">
                <a:solidFill>
                  <a:srgbClr val="000000"/>
                </a:solidFill>
                <a:latin typeface="Arial Narrow" panose="020B0606020202030204" pitchFamily="34" charset="0"/>
                <a:cs typeface="Arial Unicode MS" charset="0"/>
              </a:defRPr>
            </a:lvl1pPr>
            <a:lvl2pPr marL="742950" indent="-28575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 marL="1143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 marL="1600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 marL="20574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sk-SK" dirty="0" smtClean="0"/>
              <a:t>	Riešenie </a:t>
            </a:r>
            <a:r>
              <a:rPr lang="sk-SK" dirty="0"/>
              <a:t>domácich grantových projektov:</a:t>
            </a:r>
          </a:p>
          <a:p>
            <a:endParaRPr lang="sk-SK" dirty="0"/>
          </a:p>
          <a:p>
            <a:r>
              <a:rPr lang="sk-SK" dirty="0" smtClean="0"/>
              <a:t>		VEGA </a:t>
            </a:r>
            <a:r>
              <a:rPr lang="sk-SK" dirty="0"/>
              <a:t>– </a:t>
            </a:r>
            <a:r>
              <a:rPr lang="sk-SK" sz="2000" b="0" dirty="0"/>
              <a:t>Inteligentná montážna bunka,</a:t>
            </a:r>
          </a:p>
          <a:p>
            <a:r>
              <a:rPr lang="sk-SK" dirty="0" smtClean="0"/>
              <a:t>		VEGA </a:t>
            </a:r>
            <a:r>
              <a:rPr lang="sk-SK" dirty="0"/>
              <a:t>– </a:t>
            </a:r>
            <a:r>
              <a:rPr lang="sk-SK" sz="2000" b="0" dirty="0"/>
              <a:t>Výskum možností implementácie "inteligencie" do </a:t>
            </a:r>
            <a:r>
              <a:rPr lang="sk-SK" sz="2000" b="0" dirty="0" smtClean="0"/>
              <a:t>montážnych</a:t>
            </a:r>
          </a:p>
          <a:p>
            <a:r>
              <a:rPr lang="sk-SK" sz="2000" b="0" dirty="0" smtClean="0"/>
              <a:t>				  procesov</a:t>
            </a:r>
            <a:r>
              <a:rPr lang="sk-SK" sz="2000" b="0" dirty="0"/>
              <a:t>,</a:t>
            </a:r>
          </a:p>
          <a:p>
            <a:r>
              <a:rPr lang="sk-SK" dirty="0" smtClean="0"/>
              <a:t>		VEGA </a:t>
            </a:r>
            <a:r>
              <a:rPr lang="sk-SK" dirty="0"/>
              <a:t>– </a:t>
            </a:r>
            <a:r>
              <a:rPr lang="sk-SK" sz="2000" b="0" dirty="0"/>
              <a:t>Upínacie zariadenia v inteligentných výrobných systémoch</a:t>
            </a:r>
            <a:r>
              <a:rPr lang="sk-SK" b="0" dirty="0"/>
              <a:t>,</a:t>
            </a:r>
          </a:p>
        </p:txBody>
      </p:sp>
      <p:sp>
        <p:nvSpPr>
          <p:cNvPr id="8" name="Obdĺžnik 7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181458" y="2551270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740506" y="3282478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Obdĺžnik 14"/>
          <p:cNvSpPr/>
          <p:nvPr/>
        </p:nvSpPr>
        <p:spPr bwMode="auto">
          <a:xfrm>
            <a:off x="740506" y="3663716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6" name="Obdĺžnik 15"/>
          <p:cNvSpPr/>
          <p:nvPr/>
        </p:nvSpPr>
        <p:spPr bwMode="auto">
          <a:xfrm>
            <a:off x="740506" y="4342259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gal_zaklada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001" y="0"/>
            <a:ext cx="3119999" cy="234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45720" rIns="91440" bIns="45720" rtlCol="0" anchor="ctr">
            <a:normAutofit/>
          </a:bodyPr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II. </a:t>
            </a:r>
            <a:r>
              <a:rPr lang="sk-SK" sz="320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Vedecko</a:t>
            </a: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 – výskumná činnosť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57200" y="1387476"/>
            <a:ext cx="841374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Riešenie domácich grantových projektov</a:t>
            </a:r>
            <a:r>
              <a:rPr lang="sk-SK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sk-SK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VEGA</a:t>
            </a:r>
            <a:r>
              <a:rPr lang="sk-SK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sk-SK" sz="2000" dirty="0" smtClean="0">
                <a:latin typeface="Arial Narrow" panose="020B0606020202030204" pitchFamily="34" charset="0"/>
              </a:rPr>
              <a:t>Analýza kvalitatívnych </a:t>
            </a:r>
            <a:r>
              <a:rPr lang="sk-SK" sz="2000" dirty="0">
                <a:latin typeface="Arial Narrow" panose="020B0606020202030204" pitchFamily="34" charset="0"/>
              </a:rPr>
              <a:t>parametrov obrobenej plochy pri </a:t>
            </a:r>
            <a:r>
              <a:rPr lang="sk-SK" sz="2000" dirty="0" smtClean="0">
                <a:latin typeface="Arial Narrow" panose="020B0606020202030204" pitchFamily="34" charset="0"/>
              </a:rPr>
              <a:t>5-osovom 		             ultrazvukovom </a:t>
            </a:r>
            <a:r>
              <a:rPr lang="sk-SK" sz="2000" dirty="0">
                <a:latin typeface="Arial Narrow" panose="020B0606020202030204" pitchFamily="34" charset="0"/>
              </a:rPr>
              <a:t>obrábaní </a:t>
            </a:r>
            <a:r>
              <a:rPr lang="sk-SK" sz="2000" dirty="0" err="1">
                <a:latin typeface="Arial Narrow" panose="020B0606020202030204" pitchFamily="34" charset="0"/>
              </a:rPr>
              <a:t>ťažkoobrobiteľných</a:t>
            </a:r>
            <a:r>
              <a:rPr lang="sk-SK" sz="2000" dirty="0">
                <a:latin typeface="Arial Narrow" panose="020B0606020202030204" pitchFamily="34" charset="0"/>
              </a:rPr>
              <a:t> </a:t>
            </a:r>
            <a:r>
              <a:rPr lang="sk-SK" sz="2000" dirty="0" smtClean="0">
                <a:latin typeface="Arial Narrow" panose="020B0606020202030204" pitchFamily="34" charset="0"/>
              </a:rPr>
              <a:t>materiálov,</a:t>
            </a:r>
          </a:p>
          <a:p>
            <a:endParaRPr lang="sk-SK" dirty="0" smtClean="0">
              <a:latin typeface="Arial Narrow" panose="020B0606020202030204" pitchFamily="34" charset="0"/>
            </a:endParaRPr>
          </a:p>
          <a:p>
            <a:r>
              <a:rPr lang="sk-SK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KEGA</a:t>
            </a:r>
            <a:r>
              <a:rPr lang="sk-SK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sk-SK" dirty="0" smtClean="0">
                <a:latin typeface="Arial Narrow" panose="020B0606020202030204" pitchFamily="34" charset="0"/>
              </a:rPr>
              <a:t>Budovanie </a:t>
            </a:r>
            <a:r>
              <a:rPr lang="sk-SK" dirty="0">
                <a:latin typeface="Arial Narrow" panose="020B0606020202030204" pitchFamily="34" charset="0"/>
              </a:rPr>
              <a:t>laboratória programového riadenia výrobných </a:t>
            </a:r>
            <a:r>
              <a:rPr lang="sk-SK" dirty="0" smtClean="0">
                <a:latin typeface="Arial Narrow" panose="020B0606020202030204" pitchFamily="34" charset="0"/>
              </a:rPr>
              <a:t>systémov,</a:t>
            </a:r>
          </a:p>
          <a:p>
            <a:r>
              <a:rPr lang="sk-SK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KEGA</a:t>
            </a:r>
            <a:r>
              <a:rPr lang="sk-SK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sk-SK" dirty="0" smtClean="0">
                <a:latin typeface="Arial Narrow" panose="020B0606020202030204" pitchFamily="34" charset="0"/>
              </a:rPr>
              <a:t>Tvorba </a:t>
            </a:r>
            <a:r>
              <a:rPr lang="sk-SK" dirty="0">
                <a:latin typeface="Arial Narrow" panose="020B0606020202030204" pitchFamily="34" charset="0"/>
              </a:rPr>
              <a:t>a budovanie virtuálneho laboratória pneumatických a </a:t>
            </a:r>
            <a:r>
              <a:rPr lang="sk-SK" dirty="0" smtClean="0">
                <a:latin typeface="Arial Narrow" panose="020B0606020202030204" pitchFamily="34" charset="0"/>
              </a:rPr>
              <a:t>			              elektropneumatických </a:t>
            </a:r>
            <a:r>
              <a:rPr lang="sk-SK" dirty="0">
                <a:latin typeface="Arial Narrow" panose="020B0606020202030204" pitchFamily="34" charset="0"/>
              </a:rPr>
              <a:t>systémov </a:t>
            </a:r>
            <a:r>
              <a:rPr lang="sk-SK" dirty="0" smtClean="0">
                <a:latin typeface="Arial Narrow" panose="020B0606020202030204" pitchFamily="34" charset="0"/>
              </a:rPr>
              <a:t>riadenia,</a:t>
            </a:r>
          </a:p>
          <a:p>
            <a:r>
              <a:rPr lang="sk-SK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KEGA</a:t>
            </a:r>
            <a:r>
              <a:rPr lang="sk-SK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sk-SK" dirty="0">
                <a:latin typeface="Arial Narrow" panose="020B0606020202030204" pitchFamily="34" charset="0"/>
              </a:rPr>
              <a:t>Budovanie virtuálneho laboratória robotiky a manipulačnej </a:t>
            </a:r>
            <a:r>
              <a:rPr lang="sk-SK" dirty="0" smtClean="0">
                <a:latin typeface="Arial Narrow" panose="020B0606020202030204" pitchFamily="34" charset="0"/>
              </a:rPr>
              <a:t>techniky.</a:t>
            </a:r>
            <a:endParaRPr lang="sk-SK" dirty="0">
              <a:latin typeface="Arial Narrow" panose="020B0606020202030204" pitchFamily="34" charset="0"/>
            </a:endParaRPr>
          </a:p>
          <a:p>
            <a:endParaRPr lang="sk-SK" dirty="0" smtClean="0">
              <a:latin typeface="Arial Narrow" panose="020B0606020202030204" pitchFamily="34" charset="0"/>
            </a:endParaRPr>
          </a:p>
          <a:p>
            <a:endParaRPr lang="sk-SK" dirty="0">
              <a:latin typeface="Arial Narrow" panose="020B0606020202030204" pitchFamily="34" charset="0"/>
            </a:endParaRPr>
          </a:p>
          <a:p>
            <a:endParaRPr lang="sk-SK" dirty="0" smtClean="0">
              <a:latin typeface="Arial Narrow" panose="020B0606020202030204" pitchFamily="34" charset="0"/>
            </a:endParaRPr>
          </a:p>
          <a:p>
            <a:endParaRPr lang="sk-SK" sz="800" dirty="0" smtClean="0">
              <a:latin typeface="Arial Narrow" panose="020B0606020202030204" pitchFamily="34" charset="0"/>
            </a:endParaRPr>
          </a:p>
          <a:p>
            <a:endParaRPr lang="sk-SK" sz="800" dirty="0">
              <a:latin typeface="Arial Narrow" panose="020B0606020202030204" pitchFamily="34" charset="0"/>
            </a:endParaRPr>
          </a:p>
          <a:p>
            <a:endParaRPr lang="sk-SK" sz="800" dirty="0" smtClean="0">
              <a:latin typeface="Arial Narrow" panose="020B0606020202030204" pitchFamily="34" charset="0"/>
            </a:endParaRPr>
          </a:p>
          <a:p>
            <a:endParaRPr lang="sk-SK" sz="800" dirty="0">
              <a:latin typeface="Arial Narrow" panose="020B0606020202030204" pitchFamily="34" charset="0"/>
            </a:endParaRPr>
          </a:p>
          <a:p>
            <a:endParaRPr lang="sk-SK" sz="800" dirty="0">
              <a:latin typeface="Arial Narrow" panose="020B0606020202030204" pitchFamily="34" charset="0"/>
            </a:endParaRPr>
          </a:p>
          <a:p>
            <a:r>
              <a:rPr lang="sk-SK" sz="20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	Mladý výskumník:</a:t>
            </a:r>
          </a:p>
          <a:p>
            <a:pPr marL="1438275" lvl="1" indent="-342900">
              <a:buFont typeface="Arial" panose="020B0604020202020204" pitchFamily="34" charset="0"/>
              <a:buChar char="•"/>
            </a:pPr>
            <a:r>
              <a:rPr lang="sk-SK" dirty="0" smtClean="0">
                <a:latin typeface="Arial Narrow" panose="020B0606020202030204" pitchFamily="34" charset="0"/>
              </a:rPr>
              <a:t>Výskum možnosti  zvýšenia efektivity montáže v inteligentnej montážnej bunke</a:t>
            </a:r>
            <a:endParaRPr lang="sk-SK" dirty="0">
              <a:latin typeface="Arial Narrow" panose="020B060602020203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620" y="3887734"/>
            <a:ext cx="2579370" cy="136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ĺžnik 7"/>
          <p:cNvSpPr/>
          <p:nvPr/>
        </p:nvSpPr>
        <p:spPr bwMode="auto">
          <a:xfrm>
            <a:off x="181458" y="1522570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1197706" y="1920403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1197706" y="2749316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1197706" y="3030470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1197706" y="3583959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1197706" y="5345045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Obdĺžnik 14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6" name="Obdĺžnik 15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45720" rIns="91440" bIns="45720" rtlCol="0" anchor="ctr">
            <a:normAutofit/>
          </a:bodyPr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II. </a:t>
            </a:r>
            <a:r>
              <a:rPr lang="sk-SK" sz="320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Vedecko</a:t>
            </a: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 – výskumná činnosť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23528" y="1743295"/>
            <a:ext cx="8902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Riešenie </a:t>
            </a:r>
            <a:r>
              <a:rPr lang="sk-SK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domácich grantových projektov: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800" dirty="0" smtClean="0">
              <a:solidFill>
                <a:srgbClr val="000000"/>
              </a:solidFill>
            </a:endParaRPr>
          </a:p>
          <a:p>
            <a:r>
              <a:rPr lang="sk-SK" dirty="0" smtClean="0"/>
              <a:t>	</a:t>
            </a:r>
            <a:r>
              <a:rPr lang="sk-SK" sz="2000" dirty="0" smtClean="0">
                <a:latin typeface="Arial Narrow" panose="020B0606020202030204" pitchFamily="34" charset="0"/>
              </a:rPr>
              <a:t>Nadácia Volkswagen Slovakia: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	</a:t>
            </a:r>
            <a:r>
              <a:rPr lang="sk-SK" sz="2000" dirty="0" smtClean="0">
                <a:latin typeface="Arial Narrow" panose="020B0606020202030204" pitchFamily="34" charset="0"/>
              </a:rPr>
              <a:t>	Vzdelanie </a:t>
            </a:r>
            <a:r>
              <a:rPr lang="sk-SK" sz="2000" dirty="0">
                <a:latin typeface="Arial Narrow" panose="020B0606020202030204" pitchFamily="34" charset="0"/>
              </a:rPr>
              <a:t>do praxe: </a:t>
            </a:r>
            <a:r>
              <a:rPr lang="sk-SK" sz="2000" dirty="0" err="1">
                <a:latin typeface="Arial Narrow" panose="020B0606020202030204" pitchFamily="34" charset="0"/>
              </a:rPr>
              <a:t>Virtual</a:t>
            </a:r>
            <a:r>
              <a:rPr lang="sk-SK" sz="2000" dirty="0">
                <a:latin typeface="Arial Narrow" panose="020B0606020202030204" pitchFamily="34" charset="0"/>
              </a:rPr>
              <a:t> </a:t>
            </a:r>
            <a:r>
              <a:rPr lang="sk-SK" sz="2000" dirty="0" err="1">
                <a:latin typeface="Arial Narrow" panose="020B0606020202030204" pitchFamily="34" charset="0"/>
              </a:rPr>
              <a:t>Commissioning</a:t>
            </a:r>
            <a:r>
              <a:rPr lang="sk-SK" sz="2000" dirty="0">
                <a:latin typeface="Arial Narrow" panose="020B0606020202030204" pitchFamily="34" charset="0"/>
              </a:rPr>
              <a:t> ako technologický </a:t>
            </a:r>
            <a:r>
              <a:rPr lang="sk-SK" sz="2000" dirty="0" smtClean="0">
                <a:latin typeface="Arial Narrow" panose="020B0606020202030204" pitchFamily="34" charset="0"/>
              </a:rPr>
              <a:t>			nástroj budúcnosti </a:t>
            </a:r>
            <a:r>
              <a:rPr lang="sk-SK" sz="2000" dirty="0">
                <a:latin typeface="Arial Narrow" panose="020B0606020202030204" pitchFamily="34" charset="0"/>
              </a:rPr>
              <a:t>pre </a:t>
            </a:r>
            <a:r>
              <a:rPr lang="sk-SK" sz="2000" dirty="0" err="1">
                <a:latin typeface="Arial Narrow" panose="020B0606020202030204" pitchFamily="34" charset="0"/>
              </a:rPr>
              <a:t>vituálne</a:t>
            </a:r>
            <a:r>
              <a:rPr lang="sk-SK" sz="2000" dirty="0">
                <a:latin typeface="Arial Narrow" panose="020B0606020202030204" pitchFamily="34" charset="0"/>
              </a:rPr>
              <a:t> uvedenie výrobných systémov do </a:t>
            </a:r>
            <a:r>
              <a:rPr lang="sk-SK" sz="2000" dirty="0" smtClean="0">
                <a:latin typeface="Arial Narrow" panose="020B0606020202030204" pitchFamily="34" charset="0"/>
              </a:rPr>
              <a:t>			automobilovej prevádzky </a:t>
            </a:r>
            <a:r>
              <a:rPr lang="sk-SK" sz="2000" dirty="0">
                <a:latin typeface="Arial Narrow" panose="020B0606020202030204" pitchFamily="34" charset="0"/>
              </a:rPr>
              <a:t>v rámci koncepcie "Digitálny </a:t>
            </a:r>
            <a:r>
              <a:rPr lang="sk-SK" sz="2000" dirty="0" smtClean="0">
                <a:latin typeface="Arial Narrow" panose="020B0606020202030204" pitchFamily="34" charset="0"/>
              </a:rPr>
              <a:t>podnik„</a:t>
            </a:r>
            <a:endParaRPr lang="sk-SK" sz="2000" i="1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C:\Users\xruzarovsky\Desktop\maxresdefau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13" y="3909834"/>
            <a:ext cx="5032587" cy="283083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323528" y="1878921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1076734" y="2397474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5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45720" rIns="91440" bIns="45720" rtlCol="0" anchor="ctr">
            <a:normAutofit/>
          </a:bodyPr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II. </a:t>
            </a:r>
            <a:r>
              <a:rPr lang="sk-SK" sz="320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Vedecko</a:t>
            </a: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 – výskumná činnosť - pokračovanie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57200" y="1754407"/>
            <a:ext cx="89027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k-SK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    Riešenie </a:t>
            </a:r>
            <a:r>
              <a:rPr lang="sk-SK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grantových projektov z fondov EÚ:</a:t>
            </a:r>
          </a:p>
          <a:p>
            <a:endParaRPr lang="sk-SK" sz="2000" dirty="0" smtClean="0">
              <a:solidFill>
                <a:srgbClr val="000000"/>
              </a:solidFill>
            </a:endParaRPr>
          </a:p>
          <a:p>
            <a:r>
              <a:rPr lang="sk-SK" sz="2000" dirty="0" smtClean="0"/>
              <a:t>	</a:t>
            </a:r>
            <a:r>
              <a:rPr lang="sk-SK" sz="2000" dirty="0" smtClean="0">
                <a:latin typeface="Arial Narrow" panose="020B0606020202030204" pitchFamily="34" charset="0"/>
              </a:rPr>
              <a:t>OP </a:t>
            </a:r>
            <a:r>
              <a:rPr lang="sk-SK" sz="2000" dirty="0" err="1" smtClean="0">
                <a:latin typeface="Arial Narrow" panose="020B0606020202030204" pitchFamily="34" charset="0"/>
              </a:rPr>
              <a:t>VaV</a:t>
            </a:r>
            <a:r>
              <a:rPr lang="sk-SK" sz="2000" dirty="0" smtClean="0">
                <a:latin typeface="Arial Narrow" panose="020B0606020202030204" pitchFamily="34" charset="0"/>
              </a:rPr>
              <a:t>: Laboratórium </a:t>
            </a:r>
            <a:r>
              <a:rPr lang="sk-SK" sz="2000" dirty="0">
                <a:latin typeface="Arial Narrow" panose="020B0606020202030204" pitchFamily="34" charset="0"/>
              </a:rPr>
              <a:t>pružných výrobných systémov </a:t>
            </a:r>
            <a:r>
              <a:rPr lang="sk-SK" sz="2000" dirty="0" smtClean="0">
                <a:latin typeface="Arial Narrow" panose="020B0606020202030204" pitchFamily="34" charset="0"/>
              </a:rPr>
              <a:t>s</a:t>
            </a:r>
            <a:r>
              <a:rPr lang="sk-SK" sz="2000" dirty="0">
                <a:latin typeface="Arial Narrow" panose="020B0606020202030204" pitchFamily="34" charset="0"/>
              </a:rPr>
              <a:t> </a:t>
            </a:r>
            <a:r>
              <a:rPr lang="sk-SK" sz="2000" dirty="0" err="1">
                <a:latin typeface="Arial Narrow" panose="020B0606020202030204" pitchFamily="34" charset="0"/>
              </a:rPr>
              <a:t>robotizovanou</a:t>
            </a:r>
            <a:r>
              <a:rPr lang="sk-SK" sz="2000" dirty="0">
                <a:latin typeface="Arial Narrow" panose="020B0606020202030204" pitchFamily="34" charset="0"/>
              </a:rPr>
              <a:t> </a:t>
            </a:r>
            <a:r>
              <a:rPr lang="sk-SK" sz="2000" dirty="0" smtClean="0">
                <a:latin typeface="Arial Narrow" panose="020B0606020202030204" pitchFamily="34" charset="0"/>
              </a:rPr>
              <a:t>	obsluhou </a:t>
            </a:r>
            <a:r>
              <a:rPr lang="sk-SK" sz="2000" dirty="0">
                <a:latin typeface="Arial Narrow" panose="020B0606020202030204" pitchFamily="34" charset="0"/>
              </a:rPr>
              <a:t>pre prostredie </a:t>
            </a:r>
            <a:r>
              <a:rPr lang="sk-SK" sz="2000" dirty="0" err="1">
                <a:latin typeface="Arial Narrow" panose="020B0606020202030204" pitchFamily="34" charset="0"/>
              </a:rPr>
              <a:t>bezvýkresovej</a:t>
            </a:r>
            <a:r>
              <a:rPr lang="sk-SK" sz="2000" dirty="0">
                <a:latin typeface="Arial Narrow" panose="020B0606020202030204" pitchFamily="34" charset="0"/>
              </a:rPr>
              <a:t> </a:t>
            </a:r>
            <a:r>
              <a:rPr lang="sk-SK" sz="2000" dirty="0" smtClean="0">
                <a:latin typeface="Arial Narrow" panose="020B0606020202030204" pitchFamily="34" charset="0"/>
              </a:rPr>
              <a:t>výroby, </a:t>
            </a:r>
            <a:r>
              <a:rPr lang="sk-SK" sz="2000" b="1" dirty="0" smtClean="0">
                <a:latin typeface="Arial Narrow" panose="020B0606020202030204" pitchFamily="34" charset="0"/>
              </a:rPr>
              <a:t>ITMS: </a:t>
            </a:r>
            <a:r>
              <a:rPr lang="sk-SK" sz="2000" b="1" dirty="0">
                <a:latin typeface="Arial Narrow" panose="020B0606020202030204" pitchFamily="34" charset="0"/>
              </a:rPr>
              <a:t>26220220055 </a:t>
            </a:r>
            <a:endParaRPr lang="sk-SK" sz="2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0000"/>
              </a:solidFill>
            </a:endParaRPr>
          </a:p>
          <a:p>
            <a:endParaRPr lang="sk-SK" sz="20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10" y="3870651"/>
            <a:ext cx="4491990" cy="298734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ĺžnik 6"/>
          <p:cNvSpPr/>
          <p:nvPr/>
        </p:nvSpPr>
        <p:spPr bwMode="auto">
          <a:xfrm>
            <a:off x="568164" y="1890033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1202958" y="2562794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45720" rIns="91440" bIns="45720" rtlCol="0" anchor="ctr">
            <a:normAutofit/>
          </a:bodyPr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II. </a:t>
            </a:r>
            <a:r>
              <a:rPr lang="sk-SK" sz="3200" dirty="0" err="1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Vedecko</a:t>
            </a: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 – výskumná činnosť - pokračovanie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457200" y="1492145"/>
            <a:ext cx="84486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Riešenie zahraničných projektov</a:t>
            </a:r>
            <a:r>
              <a:rPr lang="sk-SK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</a:p>
          <a:p>
            <a:r>
              <a:rPr lang="sk-SK" sz="2400" dirty="0">
                <a:solidFill>
                  <a:srgbClr val="000000"/>
                </a:solidFill>
              </a:rPr>
              <a:t> </a:t>
            </a:r>
            <a:r>
              <a:rPr lang="sk-SK" sz="2400" dirty="0" smtClean="0">
                <a:solidFill>
                  <a:srgbClr val="000000"/>
                </a:solidFill>
              </a:rPr>
              <a:t>   </a:t>
            </a:r>
            <a:r>
              <a:rPr lang="sk-SK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Granty na mobility pedagógov, výskumníkov a študentov: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k-SK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sk-SK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/>
            <a:r>
              <a:rPr lang="sk-SK" sz="2000" dirty="0">
                <a:latin typeface="Arial Narrow" panose="020B0606020202030204" pitchFamily="34" charset="0"/>
              </a:rPr>
              <a:t>CEEPUS </a:t>
            </a:r>
            <a:r>
              <a:rPr lang="sk-SK" sz="2000" dirty="0" smtClean="0">
                <a:latin typeface="Arial Narrow" panose="020B0606020202030204" pitchFamily="34" charset="0"/>
              </a:rPr>
              <a:t>CIII-SI-0206-05-1112 - </a:t>
            </a:r>
            <a:r>
              <a:rPr lang="en-US" sz="2000" dirty="0">
                <a:latin typeface="Arial Narrow" panose="020B0606020202030204" pitchFamily="34" charset="0"/>
              </a:rPr>
              <a:t>Applications of Rapid Manufacturing in Biomedical </a:t>
            </a:r>
            <a:r>
              <a:rPr lang="en-US" sz="2000" dirty="0" smtClean="0">
                <a:latin typeface="Arial Narrow" panose="020B0606020202030204" pitchFamily="34" charset="0"/>
              </a:rPr>
              <a:t>Fields</a:t>
            </a:r>
            <a:r>
              <a:rPr lang="sk-SK" sz="2000" dirty="0" smtClean="0">
                <a:latin typeface="Arial Narrow" panose="020B0606020202030204" pitchFamily="34" charset="0"/>
              </a:rPr>
              <a:t>,</a:t>
            </a:r>
            <a:endParaRPr lang="sk-SK" sz="2000" dirty="0">
              <a:latin typeface="Arial Narrow" panose="020B0606020202030204" pitchFamily="34" charset="0"/>
            </a:endParaRPr>
          </a:p>
          <a:p>
            <a:pPr lvl="1"/>
            <a:r>
              <a:rPr lang="sk-SK" sz="2000" dirty="0" smtClean="0">
                <a:latin typeface="Arial Narrow" panose="020B0606020202030204" pitchFamily="34" charset="0"/>
              </a:rPr>
              <a:t>CEEPUS </a:t>
            </a:r>
            <a:r>
              <a:rPr lang="de-DE" sz="2000" dirty="0" smtClean="0">
                <a:latin typeface="Arial Narrow" panose="020B0606020202030204" pitchFamily="34" charset="0"/>
              </a:rPr>
              <a:t>CIII</a:t>
            </a:r>
            <a:r>
              <a:rPr lang="sk-SK" sz="2000" dirty="0" smtClean="0">
                <a:latin typeface="Arial Narrow" panose="020B0606020202030204" pitchFamily="34" charset="0"/>
              </a:rPr>
              <a:t> </a:t>
            </a:r>
            <a:r>
              <a:rPr lang="de-DE" sz="2000" dirty="0" smtClean="0">
                <a:latin typeface="Arial Narrow" panose="020B0606020202030204" pitchFamily="34" charset="0"/>
              </a:rPr>
              <a:t>CIII-BG-0614-01-1112</a:t>
            </a:r>
            <a:r>
              <a:rPr lang="sk-SK" sz="2000" dirty="0" smtClean="0">
                <a:latin typeface="Arial Narrow" panose="020B0606020202030204" pitchFamily="34" charset="0"/>
              </a:rPr>
              <a:t> - </a:t>
            </a:r>
            <a:r>
              <a:rPr lang="en-US" sz="2000" dirty="0" smtClean="0">
                <a:latin typeface="Arial Narrow" panose="020B0606020202030204" pitchFamily="34" charset="0"/>
              </a:rPr>
              <a:t>Development </a:t>
            </a:r>
            <a:r>
              <a:rPr lang="en-US" sz="2000" dirty="0">
                <a:latin typeface="Arial Narrow" panose="020B0606020202030204" pitchFamily="34" charset="0"/>
              </a:rPr>
              <a:t>of manufacturing </a:t>
            </a:r>
            <a:r>
              <a:rPr lang="en-US" sz="2000" dirty="0" smtClean="0">
                <a:latin typeface="Arial Narrow" panose="020B0606020202030204" pitchFamily="34" charset="0"/>
              </a:rPr>
              <a:t>technologies-new </a:t>
            </a:r>
            <a:r>
              <a:rPr lang="en-US" sz="2000" dirty="0">
                <a:latin typeface="Arial Narrow" panose="020B0606020202030204" pitchFamily="34" charset="0"/>
              </a:rPr>
              <a:t>strategies and </a:t>
            </a:r>
            <a:r>
              <a:rPr lang="en-US" sz="2000" dirty="0" smtClean="0">
                <a:latin typeface="Arial Narrow" panose="020B0606020202030204" pitchFamily="34" charset="0"/>
              </a:rPr>
              <a:t>new</a:t>
            </a:r>
            <a:r>
              <a:rPr lang="sk-SK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challenges </a:t>
            </a:r>
            <a:r>
              <a:rPr lang="en-US" sz="2000" dirty="0">
                <a:latin typeface="Arial Narrow" panose="020B0606020202030204" pitchFamily="34" charset="0"/>
              </a:rPr>
              <a:t>in education and </a:t>
            </a:r>
            <a:r>
              <a:rPr lang="en-US" sz="2000" dirty="0" smtClean="0">
                <a:latin typeface="Arial Narrow" panose="020B0606020202030204" pitchFamily="34" charset="0"/>
              </a:rPr>
              <a:t>research</a:t>
            </a:r>
            <a:r>
              <a:rPr lang="sk-SK" sz="2000" dirty="0" smtClean="0">
                <a:latin typeface="Arial Narrow" panose="020B0606020202030204" pitchFamily="34" charset="0"/>
              </a:rPr>
              <a:t>,</a:t>
            </a:r>
          </a:p>
          <a:p>
            <a:pPr lvl="1"/>
            <a:r>
              <a:rPr lang="sk-SK" sz="2000" dirty="0" smtClean="0">
                <a:latin typeface="Arial Narrow" panose="020B0606020202030204" pitchFamily="34" charset="0"/>
              </a:rPr>
              <a:t>CEEPUS CIII-RO-0013-07-112 - </a:t>
            </a:r>
            <a:r>
              <a:rPr lang="en-US" sz="2000" dirty="0">
                <a:latin typeface="Arial Narrow" panose="020B0606020202030204" pitchFamily="34" charset="0"/>
              </a:rPr>
              <a:t>Teaching and Research of </a:t>
            </a:r>
            <a:r>
              <a:rPr lang="en-US" sz="2000" dirty="0" smtClean="0">
                <a:latin typeface="Arial Narrow" panose="020B0606020202030204" pitchFamily="34" charset="0"/>
              </a:rPr>
              <a:t>Environment</a:t>
            </a:r>
            <a:r>
              <a:rPr lang="sk-SK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oriented </a:t>
            </a:r>
            <a:r>
              <a:rPr lang="en-US" sz="2000" dirty="0">
                <a:latin typeface="Arial Narrow" panose="020B0606020202030204" pitchFamily="34" charset="0"/>
              </a:rPr>
              <a:t>Technologies </a:t>
            </a:r>
            <a:r>
              <a:rPr lang="en-US" sz="2000" dirty="0" err="1" smtClean="0">
                <a:latin typeface="Arial Narrow" panose="020B0606020202030204" pitchFamily="34" charset="0"/>
              </a:rPr>
              <a:t>i</a:t>
            </a:r>
            <a:r>
              <a:rPr lang="sk-SK" sz="2000" dirty="0" smtClean="0">
                <a:latin typeface="Arial Narrow" panose="020B0606020202030204" pitchFamily="34" charset="0"/>
              </a:rPr>
              <a:t>n </a:t>
            </a:r>
            <a:r>
              <a:rPr lang="en-US" sz="2000" dirty="0" smtClean="0">
                <a:latin typeface="Arial Narrow" panose="020B0606020202030204" pitchFamily="34" charset="0"/>
              </a:rPr>
              <a:t>Manufacturing</a:t>
            </a:r>
            <a:r>
              <a:rPr lang="sk-SK" sz="2000" dirty="0" smtClean="0">
                <a:latin typeface="Arial Narrow" panose="020B0606020202030204" pitchFamily="34" charset="0"/>
              </a:rPr>
              <a:t>,</a:t>
            </a:r>
          </a:p>
          <a:p>
            <a:pPr lvl="1"/>
            <a:r>
              <a:rPr lang="sk-SK" sz="2000" dirty="0" smtClean="0">
                <a:latin typeface="Arial Narrow" panose="020B0606020202030204" pitchFamily="34" charset="0"/>
              </a:rPr>
              <a:t>CEEPUS CIII-RO-0202-05-1112 - </a:t>
            </a:r>
            <a:r>
              <a:rPr lang="en-US" sz="2000" dirty="0">
                <a:latin typeface="Arial Narrow" panose="020B0606020202030204" pitchFamily="34" charset="0"/>
              </a:rPr>
              <a:t>Implementation and utilization </a:t>
            </a:r>
            <a:r>
              <a:rPr lang="en-US" sz="2000" dirty="0" smtClean="0">
                <a:latin typeface="Arial Narrow" panose="020B0606020202030204" pitchFamily="34" charset="0"/>
              </a:rPr>
              <a:t>of e-learning</a:t>
            </a:r>
            <a:r>
              <a:rPr lang="sk-SK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systems </a:t>
            </a:r>
            <a:r>
              <a:rPr lang="en-US" sz="2000" dirty="0">
                <a:latin typeface="Arial Narrow" panose="020B0606020202030204" pitchFamily="34" charset="0"/>
              </a:rPr>
              <a:t>in study area of production </a:t>
            </a:r>
            <a:r>
              <a:rPr lang="en-US" sz="2000" dirty="0" smtClean="0">
                <a:latin typeface="Arial Narrow" panose="020B0606020202030204" pitchFamily="34" charset="0"/>
              </a:rPr>
              <a:t>engineering</a:t>
            </a:r>
            <a:r>
              <a:rPr lang="sk-SK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in </a:t>
            </a:r>
            <a:r>
              <a:rPr lang="en-US" sz="2000" dirty="0">
                <a:latin typeface="Arial Narrow" panose="020B0606020202030204" pitchFamily="34" charset="0"/>
              </a:rPr>
              <a:t>Central European </a:t>
            </a:r>
            <a:r>
              <a:rPr lang="en-US" sz="2000" dirty="0" smtClean="0">
                <a:latin typeface="Arial Narrow" panose="020B0606020202030204" pitchFamily="34" charset="0"/>
              </a:rPr>
              <a:t>Region</a:t>
            </a:r>
            <a:r>
              <a:rPr lang="sk-SK" sz="2000" dirty="0" smtClean="0">
                <a:latin typeface="Arial Narrow" panose="020B0606020202030204" pitchFamily="34" charset="0"/>
              </a:rPr>
              <a:t>.</a:t>
            </a:r>
          </a:p>
          <a:p>
            <a:pPr lvl="1"/>
            <a:endParaRPr lang="de-DE" dirty="0" smtClean="0"/>
          </a:p>
          <a:p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000" dirty="0">
              <a:solidFill>
                <a:srgbClr val="000000"/>
              </a:solidFill>
            </a:endParaRPr>
          </a:p>
          <a:p>
            <a:endParaRPr lang="sk-SK" sz="2000" dirty="0" smtClean="0">
              <a:solidFill>
                <a:srgbClr val="000000"/>
              </a:solidFill>
            </a:endParaRPr>
          </a:p>
        </p:txBody>
      </p:sp>
      <p:sp>
        <p:nvSpPr>
          <p:cNvPr id="4" name="Obdĺžnik 3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175269" y="1597077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Obdĺžnik 9"/>
          <p:cNvSpPr/>
          <p:nvPr/>
        </p:nvSpPr>
        <p:spPr bwMode="auto">
          <a:xfrm>
            <a:off x="663121" y="2075684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630917" y="3002919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630917" y="3557226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630917" y="4197186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Obdĺžnik 13"/>
          <p:cNvSpPr/>
          <p:nvPr/>
        </p:nvSpPr>
        <p:spPr bwMode="auto">
          <a:xfrm>
            <a:off x="630917" y="4844886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FOTKY\MTF ústavy, pavilóny\UVSM\zariadenia\DSC_00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771900"/>
            <a:ext cx="4584700" cy="304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45720" rIns="91440" bIns="45720" rtlCol="0" anchor="ctr">
            <a:normAutofit/>
          </a:bodyPr>
          <a:lstStyle/>
          <a:p>
            <a:pPr defTabSz="449263" fontAlgn="base"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3200" dirty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Arial Unicode MS" charset="0"/>
              </a:rPr>
              <a:t>III. Spolupráca s praxou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782321" y="1767840"/>
            <a:ext cx="7365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	</a:t>
            </a:r>
            <a:r>
              <a:rPr lang="sk-SK" sz="2000" dirty="0">
                <a:latin typeface="Arial Narrow" panose="020B0606020202030204" pitchFamily="34" charset="0"/>
              </a:rPr>
              <a:t>zabezpečovanie odborných školení v oblasti pneumatiky, </a:t>
            </a:r>
            <a:r>
              <a:rPr lang="sk-SK" sz="2000" dirty="0" smtClean="0">
                <a:latin typeface="Arial Narrow" panose="020B0606020202030204" pitchFamily="34" charset="0"/>
              </a:rPr>
              <a:t>	hydrauliky</a:t>
            </a:r>
            <a:r>
              <a:rPr lang="sk-SK" sz="2000" dirty="0">
                <a:latin typeface="Arial Narrow" panose="020B0606020202030204" pitchFamily="34" charset="0"/>
              </a:rPr>
              <a:t>, PLC, </a:t>
            </a:r>
            <a:r>
              <a:rPr lang="sk-SK" sz="2000" dirty="0" err="1">
                <a:latin typeface="Arial Narrow" panose="020B0606020202030204" pitchFamily="34" charset="0"/>
              </a:rPr>
              <a:t>senzoriky</a:t>
            </a:r>
            <a:r>
              <a:rPr lang="sk-SK" sz="2000" dirty="0">
                <a:latin typeface="Arial Narrow" panose="020B0606020202030204" pitchFamily="34" charset="0"/>
              </a:rPr>
              <a:t> pre firmu FESTO </a:t>
            </a:r>
            <a:r>
              <a:rPr lang="sk-SK" sz="2000" dirty="0" err="1">
                <a:latin typeface="Arial Narrow" panose="020B0606020202030204" pitchFamily="34" charset="0"/>
              </a:rPr>
              <a:t>Didactic</a:t>
            </a:r>
            <a:r>
              <a:rPr lang="sk-SK" sz="2000" dirty="0">
                <a:latin typeface="Arial Narrow" panose="020B0606020202030204" pitchFamily="34" charset="0"/>
              </a:rPr>
              <a:t>,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	spolupráca v oblasti pneumatiky s firmou FESTO,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	spolupráca v oblasti pneumatiky s firmou SMC </a:t>
            </a:r>
            <a:r>
              <a:rPr lang="sk-SK" sz="2000" dirty="0" err="1">
                <a:latin typeface="Arial Narrow" panose="020B0606020202030204" pitchFamily="34" charset="0"/>
              </a:rPr>
              <a:t>Pneumatics</a:t>
            </a:r>
            <a:r>
              <a:rPr lang="sk-SK" sz="2000" dirty="0">
                <a:latin typeface="Arial Narrow" panose="020B0606020202030204" pitchFamily="34" charset="0"/>
              </a:rPr>
              <a:t>,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	spolupráca v oblasti robotiky s firmou ABB,</a:t>
            </a:r>
          </a:p>
          <a:p>
            <a:r>
              <a:rPr lang="sk-SK" sz="2000" dirty="0">
                <a:latin typeface="Arial Narrow" panose="020B0606020202030204" pitchFamily="34" charset="0"/>
              </a:rPr>
              <a:t>	spolupráca prepojenia vedy a praxe s firmami  ZF </a:t>
            </a:r>
            <a:r>
              <a:rPr lang="sk-SK" sz="2000" dirty="0" err="1">
                <a:latin typeface="Arial Narrow" panose="020B0606020202030204" pitchFamily="34" charset="0"/>
              </a:rPr>
              <a:t>Sachs</a:t>
            </a:r>
            <a:r>
              <a:rPr lang="sk-SK" sz="2000" dirty="0">
                <a:latin typeface="Arial Narrow" panose="020B0606020202030204" pitchFamily="34" charset="0"/>
              </a:rPr>
              <a:t> </a:t>
            </a:r>
            <a:r>
              <a:rPr lang="sk-SK" sz="2000" dirty="0" smtClean="0">
                <a:latin typeface="Arial Narrow" panose="020B0606020202030204" pitchFamily="34" charset="0"/>
              </a:rPr>
              <a:t>	Slovakia</a:t>
            </a:r>
            <a:r>
              <a:rPr lang="sk-SK" sz="2000" dirty="0">
                <a:latin typeface="Arial Narrow" panose="020B0606020202030204" pitchFamily="34" charset="0"/>
              </a:rPr>
              <a:t>, a.s. Trnava, TOMA INDUSTRIES spol. s r.o. Trnava; </a:t>
            </a:r>
            <a:r>
              <a:rPr lang="sk-SK" sz="2000" dirty="0" smtClean="0">
                <a:latin typeface="Arial Narrow" panose="020B0606020202030204" pitchFamily="34" charset="0"/>
              </a:rPr>
              <a:t>	ŽOS</a:t>
            </a:r>
            <a:r>
              <a:rPr lang="sk-SK" sz="2000" dirty="0">
                <a:latin typeface="Arial Narrow" panose="020B0606020202030204" pitchFamily="34" charset="0"/>
              </a:rPr>
              <a:t>, a.s. Trnava; INA Skalica, spol. s r.o. Skalica, PSA </a:t>
            </a:r>
            <a:r>
              <a:rPr lang="sk-SK" sz="2000" dirty="0" err="1" smtClean="0">
                <a:latin typeface="Arial Narrow" panose="020B0606020202030204" pitchFamily="34" charset="0"/>
              </a:rPr>
              <a:t>Peugeot</a:t>
            </a:r>
            <a:r>
              <a:rPr lang="sk-SK" sz="2000" dirty="0" smtClean="0">
                <a:latin typeface="Arial Narrow" panose="020B0606020202030204" pitchFamily="34" charset="0"/>
              </a:rPr>
              <a:t> 	</a:t>
            </a:r>
            <a:r>
              <a:rPr lang="sk-SK" sz="2000" dirty="0" err="1" smtClean="0">
                <a:latin typeface="Arial Narrow" panose="020B0606020202030204" pitchFamily="34" charset="0"/>
              </a:rPr>
              <a:t>Citroen</a:t>
            </a:r>
            <a:r>
              <a:rPr lang="sk-SK" sz="2000" dirty="0" smtClean="0">
                <a:latin typeface="Arial Narrow" panose="020B0606020202030204" pitchFamily="34" charset="0"/>
              </a:rPr>
              <a:t> </a:t>
            </a:r>
            <a:r>
              <a:rPr lang="sk-SK" sz="2000" dirty="0">
                <a:latin typeface="Arial Narrow" panose="020B0606020202030204" pitchFamily="34" charset="0"/>
              </a:rPr>
              <a:t>Slovakia, </a:t>
            </a:r>
            <a:r>
              <a:rPr lang="sk-SK" sz="2000" dirty="0" smtClean="0">
                <a:latin typeface="Arial Narrow" panose="020B0606020202030204" pitchFamily="34" charset="0"/>
              </a:rPr>
              <a:t>Trnava, </a:t>
            </a:r>
            <a:r>
              <a:rPr lang="sk-SK" sz="2000" dirty="0" err="1" smtClean="0">
                <a:latin typeface="Arial Narrow" panose="020B0606020202030204" pitchFamily="34" charset="0"/>
              </a:rPr>
              <a:t>Skartek</a:t>
            </a:r>
            <a:endParaRPr lang="sk-SK" sz="2000" dirty="0">
              <a:latin typeface="Arial Narrow" panose="020B0606020202030204" pitchFamily="34" charset="0"/>
            </a:endParaRP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 bwMode="auto">
          <a:xfrm>
            <a:off x="1434646" y="1943888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Obdĺžnik 5"/>
          <p:cNvSpPr/>
          <p:nvPr/>
        </p:nvSpPr>
        <p:spPr bwMode="auto">
          <a:xfrm>
            <a:off x="1434646" y="2520694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Obdĺžnik 6"/>
          <p:cNvSpPr/>
          <p:nvPr/>
        </p:nvSpPr>
        <p:spPr bwMode="auto">
          <a:xfrm>
            <a:off x="1434646" y="2863733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Obdĺžnik 7"/>
          <p:cNvSpPr/>
          <p:nvPr/>
        </p:nvSpPr>
        <p:spPr bwMode="auto">
          <a:xfrm>
            <a:off x="1434646" y="3160654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Obdĺžnik 8"/>
          <p:cNvSpPr/>
          <p:nvPr/>
        </p:nvSpPr>
        <p:spPr bwMode="auto">
          <a:xfrm>
            <a:off x="1434646" y="3473333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Obdĺžnik 10"/>
          <p:cNvSpPr/>
          <p:nvPr/>
        </p:nvSpPr>
        <p:spPr bwMode="auto">
          <a:xfrm>
            <a:off x="8209231" y="6325185"/>
            <a:ext cx="221928" cy="20114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Obdĺžnik 11"/>
          <p:cNvSpPr/>
          <p:nvPr/>
        </p:nvSpPr>
        <p:spPr bwMode="auto">
          <a:xfrm>
            <a:off x="8575836" y="6375471"/>
            <a:ext cx="110964" cy="1005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Obdĺžnik 12"/>
          <p:cNvSpPr/>
          <p:nvPr/>
        </p:nvSpPr>
        <p:spPr bwMode="auto">
          <a:xfrm>
            <a:off x="7929562" y="6350327"/>
            <a:ext cx="149920" cy="15085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323528" y="548680"/>
            <a:ext cx="8496944" cy="103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Táto prezentácia je príspevkom projektu </a:t>
            </a:r>
          </a:p>
          <a:p>
            <a:pPr algn="ctr"/>
            <a:r>
              <a:rPr lang="sk-SK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Vedomostná fakulta pre hospodársku prax</a:t>
            </a:r>
            <a:endParaRPr lang="sk-SK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sk-SK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77040" y="4365104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Autor:</a:t>
            </a:r>
            <a:r>
              <a:rPr lang="sk-SK" sz="2200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k-SK" sz="2200" i="1" dirty="0">
                <a:latin typeface="Arial Narrow" panose="020B0606020202030204" pitchFamily="34" charset="0"/>
              </a:rPr>
              <a:t>Ing. Roman </a:t>
            </a:r>
            <a:r>
              <a:rPr lang="sk-SK" sz="2200" i="1" dirty="0" err="1">
                <a:latin typeface="Arial Narrow" panose="020B0606020202030204" pitchFamily="34" charset="0"/>
              </a:rPr>
              <a:t>Ružarovský</a:t>
            </a:r>
            <a:r>
              <a:rPr lang="sk-SK" sz="2200" i="1" dirty="0">
                <a:latin typeface="Arial Narrow" panose="020B0606020202030204" pitchFamily="34" charset="0"/>
              </a:rPr>
              <a:t>, PhD.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77040" y="1730065"/>
            <a:ext cx="7507328" cy="135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sz="2200" b="1" dirty="0"/>
              <a:t>ITMS 26110230113</a:t>
            </a:r>
          </a:p>
          <a:p>
            <a:r>
              <a:rPr lang="sk-SK" sz="2200" dirty="0" smtClean="0"/>
              <a:t>Projekt je realizovaný na základe podpory operačného programu Vzdelávanie, financovaný z európskeho sociálneho fondu</a:t>
            </a:r>
            <a:endParaRPr lang="sk-SK" sz="2200" dirty="0"/>
          </a:p>
          <a:p>
            <a:endParaRPr lang="sk-SK" sz="2200" dirty="0"/>
          </a:p>
        </p:txBody>
      </p:sp>
      <p:sp>
        <p:nvSpPr>
          <p:cNvPr id="9" name="BlokTextu 8"/>
          <p:cNvSpPr txBox="1"/>
          <p:nvPr/>
        </p:nvSpPr>
        <p:spPr>
          <a:xfrm>
            <a:off x="323528" y="3068959"/>
            <a:ext cx="6120680" cy="40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sk-SK" sz="2200" b="1" dirty="0" smtClean="0"/>
              <a:t>Doba riešenia projektu: </a:t>
            </a:r>
            <a:r>
              <a:rPr lang="sk-SK" sz="2200" b="1" dirty="0"/>
              <a:t>X/2013 – IX/2015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377040" y="5445224"/>
            <a:ext cx="8389920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Moderné vzdelávanie pre vedomostnú spoločnosť/Projekt je spolufinancovaný zo zdrojov EÚ</a:t>
            </a:r>
            <a:endParaRPr lang="sk-SK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965" y="6195897"/>
            <a:ext cx="680729" cy="669191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269889"/>
            <a:ext cx="2269240" cy="521209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42" y="6157855"/>
            <a:ext cx="772369" cy="69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F_STU_prezentacia">
  <a:themeElements>
    <a:clrScheme name="STU_1">
      <a:dk1>
        <a:srgbClr val="000000"/>
      </a:dk1>
      <a:lt1>
        <a:sysClr val="window" lastClr="FFFFFF"/>
      </a:lt1>
      <a:dk2>
        <a:srgbClr val="6E0000"/>
      </a:dk2>
      <a:lt2>
        <a:srgbClr val="E4E4E4"/>
      </a:lt2>
      <a:accent1>
        <a:srgbClr val="981E32"/>
      </a:accent1>
      <a:accent2>
        <a:srgbClr val="FF7900"/>
      </a:accent2>
      <a:accent3>
        <a:srgbClr val="ECC200"/>
      </a:accent3>
      <a:accent4>
        <a:srgbClr val="00A9E0"/>
      </a:accent4>
      <a:accent5>
        <a:srgbClr val="747678"/>
      </a:accent5>
      <a:accent6>
        <a:srgbClr val="009B3A"/>
      </a:accent6>
      <a:hlink>
        <a:srgbClr val="00399C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MTF_STU_prezentacia</Template>
  <TotalTime>2135</TotalTime>
  <Words>212</Words>
  <Application>Microsoft Office PowerPoint</Application>
  <PresentationFormat>Prezentácia na obrazovke (4:3)</PresentationFormat>
  <Paragraphs>83</Paragraphs>
  <Slides>9</Slides>
  <Notes>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MTF_STU_prezentacia</vt:lpstr>
      <vt:lpstr>Ústav výrobných technológií Katedra výrobných systémov, metrológie a montáže </vt:lpstr>
      <vt:lpstr>I. Pedagogická činnosť</vt:lpstr>
      <vt:lpstr>II. Vedecko – výskumná činnosť</vt:lpstr>
      <vt:lpstr>II. Vedecko – výskumná činnosť</vt:lpstr>
      <vt:lpstr>II. Vedecko – výskumná činnosť</vt:lpstr>
      <vt:lpstr>II. Vedecko – výskumná činnosť - pokračovanie</vt:lpstr>
      <vt:lpstr>II. Vedecko – výskumná činnosť - pokračovanie</vt:lpstr>
      <vt:lpstr>III. Spolupráca s praxou</vt:lpstr>
      <vt:lpstr>Prezentácia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Kopec</dc:creator>
  <cp:lastModifiedBy>Miroslava Daubnerová</cp:lastModifiedBy>
  <cp:revision>122</cp:revision>
  <dcterms:created xsi:type="dcterms:W3CDTF">2014-10-21T14:18:22Z</dcterms:created>
  <dcterms:modified xsi:type="dcterms:W3CDTF">2015-03-12T07:12:07Z</dcterms:modified>
</cp:coreProperties>
</file>