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3" r:id="rId4"/>
    <p:sldId id="264" r:id="rId5"/>
    <p:sldId id="260" r:id="rId6"/>
    <p:sldId id="265" r:id="rId7"/>
    <p:sldId id="266" r:id="rId8"/>
    <p:sldId id="262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0039A6"/>
    <a:srgbClr val="103A1D"/>
    <a:srgbClr val="FFFFFF"/>
    <a:srgbClr val="2A030B"/>
    <a:srgbClr val="8A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978" autoAdjust="0"/>
  </p:normalViewPr>
  <p:slideViewPr>
    <p:cSldViewPr snapToGrid="0" snapToObjects="1">
      <p:cViewPr>
        <p:scale>
          <a:sx n="100" d="100"/>
          <a:sy n="100" d="100"/>
        </p:scale>
        <p:origin x="-1860" y="-408"/>
      </p:cViewPr>
      <p:guideLst>
        <p:guide orient="horz" pos="20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-25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679CE0-6F3F-47AC-9995-82052736994D}" type="datetimeFigureOut">
              <a:rPr lang="en-US"/>
              <a:pPr>
                <a:defRPr/>
              </a:pPr>
              <a:t>3/12/2015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C7B7B0-99A4-4297-9791-D39C3C67B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05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7F7192-97B4-4EF2-B269-E07F691AE50C}" type="datetimeFigureOut">
              <a:rPr lang="en-US"/>
              <a:pPr>
                <a:defRPr/>
              </a:pPr>
              <a:t>3/12/2015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C91D4A-AAAC-4109-94EA-825FA8D663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41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6387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291815-2096-4D4A-861C-DF98ACB1D59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6387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291815-2096-4D4A-861C-DF98ACB1D59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6387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291815-2096-4D4A-861C-DF98ACB1D59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8435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458EB6-A51A-4F0D-A351-B3EC342AC23B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8435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458EB6-A51A-4F0D-A351-B3EC342AC23B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8435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458EB6-A51A-4F0D-A351-B3EC342AC23B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20483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181481-49AC-40C6-8BCC-3C323A214ED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20483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181481-49AC-40C6-8BCC-3C323A214ED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05513"/>
            <a:ext cx="29781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128" y="1666122"/>
            <a:ext cx="6997072" cy="737380"/>
          </a:xfrm>
        </p:spPr>
        <p:txBody>
          <a:bodyPr tIns="0" rIns="0" bIns="0" anchor="t">
            <a:norm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0" y="2403502"/>
            <a:ext cx="6997072" cy="723284"/>
          </a:xfrm>
        </p:spPr>
        <p:txBody>
          <a:bodyPr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61128" y="3918284"/>
            <a:ext cx="6997700" cy="790575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75" y="6005513"/>
            <a:ext cx="29781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128" y="2855670"/>
            <a:ext cx="7225672" cy="1143000"/>
          </a:xfrm>
        </p:spPr>
        <p:txBody>
          <a:bodyPr tIns="0" rIns="0" bIns="0">
            <a:normAutofit/>
          </a:bodyPr>
          <a:lstStyle>
            <a:lvl1pPr algn="l"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461129" y="1549400"/>
            <a:ext cx="7225672" cy="42005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Vložte názov prezentácie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44535-50E5-4A47-A479-91B3F40F25DA}" type="slidenum">
              <a:rPr lang="en-US"/>
              <a:pPr>
                <a:defRPr/>
              </a:pPr>
              <a:t>‹#›</a:t>
            </a:fld>
            <a:r>
              <a:rPr lang="sk-SK" dirty="0"/>
              <a:t> / 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6110-F444-42AF-8D58-258EF9A419A6}" type="slidenum">
              <a:rPr lang="en-US"/>
              <a:pPr>
                <a:defRPr/>
              </a:pPr>
              <a:t>‹#›</a:t>
            </a:fld>
            <a:r>
              <a:rPr lang="sk-SK" dirty="0"/>
              <a:t> / 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1447472" y="1543050"/>
            <a:ext cx="7239327" cy="4260850"/>
          </a:xfrm>
        </p:spPr>
        <p:txBody>
          <a:bodyPr rtlCol="0">
            <a:normAutofit/>
          </a:bodyPr>
          <a:lstStyle/>
          <a:p>
            <a:pPr lvl="0"/>
            <a:r>
              <a:rPr lang="sk-SK" noProof="0" smtClean="0"/>
              <a:t>Ak chcete pridať tabuľku, kliknite na ikonu</a:t>
            </a:r>
            <a:endParaRPr lang="en-US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Vložte názov prezentácie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12400-429B-4A8F-BA36-ED6BFA4B8EC8}" type="slidenum">
              <a:rPr lang="en-US"/>
              <a:pPr>
                <a:defRPr/>
              </a:pPr>
              <a:t>‹#›</a:t>
            </a:fld>
            <a:r>
              <a:rPr lang="sk-SK" dirty="0"/>
              <a:t> / 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54301" y="1509016"/>
            <a:ext cx="3632338" cy="452665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30020" y="1509016"/>
            <a:ext cx="3456780" cy="452665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Vložte názov prezentácie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7C1D-AA0B-46FE-96F8-1DF60E4D3FD9}" type="slidenum">
              <a:rPr lang="en-US"/>
              <a:pPr>
                <a:defRPr/>
              </a:pPr>
              <a:t>‹#›</a:t>
            </a:fld>
            <a:r>
              <a:rPr lang="sk-SK" dirty="0"/>
              <a:t> / 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54301" y="1557338"/>
            <a:ext cx="7232499" cy="4368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Vložte názov prezentácie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29E15-D4FA-4F9E-B81D-4D8FE125ABDF}" type="slidenum">
              <a:rPr lang="en-US"/>
              <a:pPr>
                <a:defRPr/>
              </a:pPr>
              <a:t>‹#›</a:t>
            </a:fld>
            <a:r>
              <a:rPr lang="sk-SK" dirty="0"/>
              <a:t> / 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61128" y="1563688"/>
            <a:ext cx="3523095" cy="44037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154915" y="1563688"/>
            <a:ext cx="3531885" cy="4403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Vložte názov prezentácie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9F594-3034-417B-B1AB-73364D15B1FA}" type="slidenum">
              <a:rPr lang="en-US"/>
              <a:pPr>
                <a:defRPr/>
              </a:pPr>
              <a:t>‹#›</a:t>
            </a:fld>
            <a:r>
              <a:rPr lang="sk-SK" dirty="0"/>
              <a:t> / 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ok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128" y="5050843"/>
            <a:ext cx="7225671" cy="500424"/>
          </a:xfrm>
        </p:spPr>
        <p:txBody>
          <a:bodyPr rIns="0"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61128" y="5551267"/>
            <a:ext cx="7225671" cy="391952"/>
          </a:xfrm>
        </p:spPr>
        <p:txBody>
          <a:bodyPr tIns="0" rIns="0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409688"/>
            <a:ext cx="8229600" cy="4260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Vložte názov prezentácie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9C024-F2C1-4CA8-93BB-169BA979AE9C}" type="slidenum">
              <a:rPr lang="en-US"/>
              <a:pPr>
                <a:defRPr/>
              </a:pPr>
              <a:t>‹#›</a:t>
            </a:fld>
            <a:r>
              <a:rPr lang="sk-SK" dirty="0"/>
              <a:t> / 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Vložte názov prezentácie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5379-A8C3-4BCC-B462-4D92A0276B48}" type="slidenum">
              <a:rPr lang="en-US"/>
              <a:pPr>
                <a:defRPr/>
              </a:pPr>
              <a:t>‹#›</a:t>
            </a:fld>
            <a:r>
              <a:rPr lang="sk-SK" dirty="0"/>
              <a:t> / 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4150" y="1600200"/>
            <a:ext cx="72326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pic>
        <p:nvPicPr>
          <p:cNvPr id="1028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6050" y="6005513"/>
            <a:ext cx="29781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462338" y="6167438"/>
            <a:ext cx="399415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k-SK"/>
              <a:t>Vložte názov prezentácie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551738" y="6162675"/>
            <a:ext cx="113506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25. 7. 2012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457200" rtl="0" fontAlgn="base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5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01663" y="1658938"/>
            <a:ext cx="7940675" cy="163988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Arial Unicode MS" charset="0"/>
              </a:rPr>
              <a:t>Ústav výrobných technológií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790574" y="1417638"/>
            <a:ext cx="7529621" cy="42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marL="0" indent="0" algn="just" defTabSz="449263" eaLnBrk="1" latinLnBrk="0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000000"/>
                </a:solidFill>
                <a:latin typeface="Arial Narrow" panose="020B0606020202030204" pitchFamily="34" charset="0"/>
                <a:cs typeface="Arial Unicode MS" charset="0"/>
              </a:defRPr>
            </a:lvl1pPr>
            <a:lvl2pPr marL="427038" lvl="1" indent="-215900" algn="just" defTabSz="449263" eaLnBrk="1" latinLnBrk="0" hangingPunct="1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 Narrow" panose="020B0606020202030204" pitchFamily="34" charset="0"/>
                <a:cs typeface="Arial Unicode MS" charset="0"/>
              </a:defRPr>
            </a:lvl2pPr>
            <a:lvl3pPr marL="1143000" indent="-228600" defTabSz="449263" eaLnBrk="1" latin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800">
                <a:solidFill>
                  <a:srgbClr val="000000"/>
                </a:solidFill>
                <a:cs typeface="Arial Unicode MS" charset="0"/>
              </a:defRPr>
            </a:lvl3pPr>
            <a:lvl4pPr marL="1600200" indent="-228600" defTabSz="449263" eaLnBrk="1" latin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800">
                <a:solidFill>
                  <a:srgbClr val="000000"/>
                </a:solidFill>
                <a:cs typeface="Arial Unicode MS" charset="0"/>
              </a:defRPr>
            </a:lvl4pPr>
            <a:lvl5pPr marL="2057400" indent="-228600" defTabSz="449263" eaLnBrk="1" latin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800">
                <a:solidFill>
                  <a:srgbClr val="000000"/>
                </a:solidFill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800">
                <a:solidFill>
                  <a:srgbClr val="000000"/>
                </a:solidFill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800">
                <a:solidFill>
                  <a:srgbClr val="000000"/>
                </a:solidFill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800">
                <a:solidFill>
                  <a:srgbClr val="000000"/>
                </a:solidFill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800">
                <a:solidFill>
                  <a:srgbClr val="000000"/>
                </a:solidFill>
                <a:cs typeface="Arial Unicode MS" charset="0"/>
              </a:defRPr>
            </a:lvl9pPr>
          </a:lstStyle>
          <a:p>
            <a:r>
              <a:rPr lang="sk-SK" dirty="0"/>
              <a:t>Zabezpečované študijné programy:</a:t>
            </a:r>
          </a:p>
          <a:p>
            <a:pPr>
              <a:tabLst>
                <a:tab pos="180975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sk-SK" dirty="0"/>
              <a:t> </a:t>
            </a:r>
            <a:r>
              <a:rPr lang="sk-SK" dirty="0" smtClean="0"/>
              <a:t>	</a:t>
            </a:r>
            <a:r>
              <a:rPr lang="sk-SK" sz="2200" b="0" dirty="0" smtClean="0"/>
              <a:t>Bc</a:t>
            </a:r>
            <a:r>
              <a:rPr lang="sk-SK" sz="2200" b="0" dirty="0"/>
              <a:t>.: 	- Počítačová podpora výrobných technológií </a:t>
            </a:r>
          </a:p>
          <a:p>
            <a:r>
              <a:rPr lang="sk-SK" sz="2200" b="0" dirty="0"/>
              <a:t>		- Výrobné technológie</a:t>
            </a:r>
          </a:p>
          <a:p>
            <a:r>
              <a:rPr lang="sk-SK" sz="2200" b="0" dirty="0"/>
              <a:t>		- Výrobné zariadenia a </a:t>
            </a:r>
            <a:r>
              <a:rPr lang="sk-SK" sz="2200" b="0" dirty="0" smtClean="0"/>
              <a:t>systémy</a:t>
            </a:r>
          </a:p>
          <a:p>
            <a:pPr marL="1588" lvl="1" indent="0">
              <a:buNone/>
              <a:tabLst>
                <a:tab pos="180975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sk-SK" sz="2200" dirty="0" smtClean="0"/>
              <a:t>	Ing.: 	- Obrábanie a montáž</a:t>
            </a:r>
          </a:p>
          <a:p>
            <a:pPr marL="809625" lvl="4" indent="0"/>
            <a:r>
              <a:rPr lang="sk-SK" sz="2200" dirty="0" smtClean="0">
                <a:latin typeface="Arial Narrow" panose="020B0606020202030204" pitchFamily="34" charset="0"/>
              </a:rPr>
              <a:t>- </a:t>
            </a:r>
            <a:r>
              <a:rPr lang="sk-SK" sz="2200" dirty="0">
                <a:latin typeface="Arial Narrow" panose="020B0606020202030204" pitchFamily="34" charset="0"/>
              </a:rPr>
              <a:t>Počítačová podpora návrhu a výroby</a:t>
            </a:r>
          </a:p>
          <a:p>
            <a:pPr marL="809625" lvl="4" indent="0"/>
            <a:r>
              <a:rPr lang="sk-SK" sz="2200" dirty="0">
                <a:latin typeface="Arial Narrow" panose="020B0606020202030204" pitchFamily="34" charset="0"/>
              </a:rPr>
              <a:t>- Zváranie</a:t>
            </a:r>
          </a:p>
          <a:p>
            <a:pPr marL="809625" lvl="4" indent="0"/>
            <a:r>
              <a:rPr lang="sk-SK" sz="2200" dirty="0">
                <a:latin typeface="Arial Narrow" panose="020B0606020202030204" pitchFamily="34" charset="0"/>
              </a:rPr>
              <a:t>- Priemyselné a umelecké zlievarenstvo</a:t>
            </a:r>
          </a:p>
          <a:p>
            <a:pPr marL="809625" lvl="4" indent="0"/>
            <a:r>
              <a:rPr lang="sk-SK" sz="2200" dirty="0">
                <a:latin typeface="Arial Narrow" panose="020B0606020202030204" pitchFamily="34" charset="0"/>
              </a:rPr>
              <a:t>- Výrobné zariadenia a systémy</a:t>
            </a:r>
          </a:p>
          <a:p>
            <a:pPr marL="1588" lvl="1" indent="0">
              <a:buNone/>
              <a:tabLst>
                <a:tab pos="180975" algn="l"/>
                <a:tab pos="80962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sk-SK" sz="2200" dirty="0" smtClean="0"/>
              <a:t>	PhD</a:t>
            </a:r>
            <a:r>
              <a:rPr lang="sk-SK" sz="2200" dirty="0"/>
              <a:t>.: </a:t>
            </a:r>
            <a:r>
              <a:rPr lang="sk-SK" sz="2200" dirty="0" smtClean="0"/>
              <a:t>- </a:t>
            </a:r>
            <a:r>
              <a:rPr lang="sk-SK" sz="2200" dirty="0"/>
              <a:t>Strojárske technológie a materiály</a:t>
            </a:r>
          </a:p>
          <a:p>
            <a:pPr marL="211138" lvl="1" indent="0">
              <a:buNone/>
              <a:tabLst>
                <a:tab pos="338138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sk-SK" sz="2200" dirty="0"/>
              <a:t>		</a:t>
            </a:r>
            <a:r>
              <a:rPr lang="sk-SK" sz="2200" dirty="0" smtClean="0"/>
              <a:t>- </a:t>
            </a:r>
            <a:r>
              <a:rPr lang="sk-SK" sz="2200" dirty="0"/>
              <a:t>Výrobné zariadenia a systémy</a:t>
            </a:r>
            <a:endParaRPr lang="en-US" sz="2200" dirty="0"/>
          </a:p>
          <a:p>
            <a:endParaRPr lang="sk-SK" dirty="0"/>
          </a:p>
          <a:p>
            <a:pPr lvl="1"/>
            <a:endParaRPr lang="sk-SK" dirty="0"/>
          </a:p>
        </p:txBody>
      </p:sp>
      <p:sp>
        <p:nvSpPr>
          <p:cNvPr id="15362" name="Nadpis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anchor="ctr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I. Pedagogická činnosť</a:t>
            </a:r>
          </a:p>
        </p:txBody>
      </p:sp>
      <p:sp>
        <p:nvSpPr>
          <p:cNvPr id="4" name="Obdĺžnik 3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Obdĺžnik 4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361306" y="1557595"/>
            <a:ext cx="221928" cy="20114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34047"/>
            <a:ext cx="4262776" cy="283429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36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3037255"/>
            <a:ext cx="2686050" cy="403981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BlokTextu 5"/>
          <p:cNvSpPr txBox="1"/>
          <p:nvPr/>
        </p:nvSpPr>
        <p:spPr>
          <a:xfrm>
            <a:off x="711201" y="1417638"/>
            <a:ext cx="810895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marL="0" indent="0" algn="just" defTabSz="449263" eaLnBrk="1" latinLnBrk="0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000000"/>
                </a:solidFill>
                <a:latin typeface="Arial Narrow" panose="020B0606020202030204" pitchFamily="34" charset="0"/>
                <a:cs typeface="Arial Unicode MS" charset="0"/>
              </a:defRPr>
            </a:lvl1pPr>
            <a:lvl2pPr marL="1588" lvl="1" indent="0" algn="just" defTabSz="449263" eaLnBrk="1" latinLnBrk="0" hangingPunct="1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180975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200">
                <a:solidFill>
                  <a:srgbClr val="000000"/>
                </a:solidFill>
                <a:latin typeface="Arial Narrow" panose="020B0606020202030204" pitchFamily="34" charset="0"/>
                <a:cs typeface="Arial Unicode MS" charset="0"/>
              </a:defRPr>
            </a:lvl2pPr>
            <a:lvl3pPr marL="1143000" indent="-228600" defTabSz="449263" eaLnBrk="1" latin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800">
                <a:solidFill>
                  <a:srgbClr val="000000"/>
                </a:solidFill>
                <a:cs typeface="Arial Unicode MS" charset="0"/>
              </a:defRPr>
            </a:lvl3pPr>
            <a:lvl4pPr marL="1600200" indent="-228600" defTabSz="449263" eaLnBrk="1" latin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800">
                <a:solidFill>
                  <a:srgbClr val="000000"/>
                </a:solidFill>
                <a:cs typeface="Arial Unicode MS" charset="0"/>
              </a:defRPr>
            </a:lvl4pPr>
            <a:lvl5pPr marL="809625" lvl="4" indent="0" defTabSz="449263" eaLnBrk="1" latin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200">
                <a:solidFill>
                  <a:srgbClr val="000000"/>
                </a:solidFill>
                <a:latin typeface="Arial Narrow" panose="020B060602020203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800">
                <a:solidFill>
                  <a:srgbClr val="000000"/>
                </a:solidFill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800">
                <a:solidFill>
                  <a:srgbClr val="000000"/>
                </a:solidFill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800">
                <a:solidFill>
                  <a:srgbClr val="000000"/>
                </a:solidFill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800">
                <a:solidFill>
                  <a:srgbClr val="000000"/>
                </a:solidFill>
                <a:cs typeface="Arial Unicode MS" charset="0"/>
              </a:defRPr>
            </a:lvl9pPr>
          </a:lstStyle>
          <a:p>
            <a:r>
              <a:rPr lang="sk-SK" dirty="0" smtClean="0"/>
              <a:t>Uplatnenie </a:t>
            </a:r>
            <a:r>
              <a:rPr lang="sk-SK" dirty="0"/>
              <a:t>absolventa:</a:t>
            </a:r>
          </a:p>
          <a:p>
            <a:pPr marL="427038" lvl="1" indent="-215900">
              <a:buFont typeface="StarSymbol" charset="0"/>
              <a:buChar char="●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sk-SK" dirty="0"/>
              <a:t>technológ výroby, technológ nástrojár, technológ CNC techniky, technológ na úsekoch montáže,</a:t>
            </a:r>
          </a:p>
          <a:p>
            <a:pPr marL="427038" lvl="1" indent="-215900">
              <a:buFont typeface="StarSymbol" charset="0"/>
              <a:buChar char="●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sk-SK" dirty="0"/>
              <a:t>v súkromnom sektore, vo výskume, na konštrukčných a projektových pracoviskách,</a:t>
            </a:r>
          </a:p>
          <a:p>
            <a:pPr marL="427038" lvl="1" indent="-215900">
              <a:buFont typeface="StarSymbol" charset="0"/>
              <a:buChar char="●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sk-SK" dirty="0"/>
              <a:t>špecialista vo výrobných, projekčných a vývojových organizáciách pri riešení koncepčných technických a organizačných úloh komplexnej automatizácie výrobných procesov</a:t>
            </a:r>
          </a:p>
          <a:p>
            <a:pPr lvl="1"/>
            <a:endParaRPr lang="sk-SK" dirty="0"/>
          </a:p>
        </p:txBody>
      </p:sp>
      <p:sp>
        <p:nvSpPr>
          <p:cNvPr id="15362" name="Nadpis 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I. Pedagogická činnosť</a:t>
            </a:r>
          </a:p>
        </p:txBody>
      </p:sp>
      <p:sp>
        <p:nvSpPr>
          <p:cNvPr id="4" name="Obdĺžnik 3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Obdĺžnik 4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361306" y="1557594"/>
            <a:ext cx="221928" cy="20114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1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36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02" y="0"/>
            <a:ext cx="3294889" cy="21907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BlokTextu 5"/>
          <p:cNvSpPr txBox="1"/>
          <p:nvPr/>
        </p:nvSpPr>
        <p:spPr>
          <a:xfrm>
            <a:off x="583234" y="1289477"/>
            <a:ext cx="844646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800" dirty="0">
              <a:solidFill>
                <a:srgbClr val="000000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Profil absolventa</a:t>
            </a:r>
            <a:r>
              <a:rPr lang="sk-SK" sz="2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:</a:t>
            </a:r>
          </a:p>
          <a:p>
            <a:pPr marL="342900" indent="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200" dirty="0" smtClean="0">
                <a:latin typeface="Arial Narrow" panose="020B0606020202030204" pitchFamily="34" charset="0"/>
              </a:rPr>
              <a:t>teoretické </a:t>
            </a:r>
            <a:r>
              <a:rPr lang="sk-SK" sz="2200" dirty="0">
                <a:latin typeface="Arial Narrow" panose="020B0606020202030204" pitchFamily="34" charset="0"/>
              </a:rPr>
              <a:t>znalosti v oblasti výrobných technológií (obrábanie, zváranie, tvárnenie, zlievanie, montáž), materiálov, nástrojov a prípravkov, dostatočné znalosti o uplatnení výrobných strojov a zariadení, podporené o vedomosti z oblasti </a:t>
            </a:r>
            <a:r>
              <a:rPr lang="sk-SK" sz="2200" dirty="0" smtClean="0">
                <a:latin typeface="Arial Narrow" panose="020B0606020202030204" pitchFamily="34" charset="0"/>
              </a:rPr>
              <a:t>počítačom podporovaných technológií.</a:t>
            </a:r>
          </a:p>
          <a:p>
            <a:pPr marL="342900" indent="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200" dirty="0" smtClean="0">
                <a:latin typeface="Arial Narrow" panose="020B0606020202030204" pitchFamily="34" charset="0"/>
              </a:rPr>
              <a:t>schopnosť vykonávať </a:t>
            </a:r>
            <a:r>
              <a:rPr lang="sk-SK" sz="2200" dirty="0">
                <a:latin typeface="Arial Narrow" panose="020B0606020202030204" pitchFamily="34" charset="0"/>
              </a:rPr>
              <a:t>a viesť tímy realizujúce inžinierske počítačové analýzy, simulácie výrobných procesov, projektovať výrobné celky s využitím počítačovej </a:t>
            </a:r>
            <a:r>
              <a:rPr lang="sk-SK" sz="2200" dirty="0" smtClean="0">
                <a:latin typeface="Arial Narrow" panose="020B0606020202030204" pitchFamily="34" charset="0"/>
              </a:rPr>
              <a:t>podpory,</a:t>
            </a:r>
          </a:p>
          <a:p>
            <a:pPr marL="342900" indent="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200" dirty="0">
                <a:latin typeface="Arial Narrow" panose="020B0606020202030204" pitchFamily="34" charset="0"/>
              </a:rPr>
              <a:t>teoretické znalosti z oblasti metalurgie zlievarenských materiálov, procesov, navrhovania tvaru odliatkov, procesov výroby foriem, odlievania a apretúry odliatkov. </a:t>
            </a:r>
            <a:endParaRPr lang="sk-SK" sz="2200" dirty="0" smtClean="0">
              <a:latin typeface="Arial Narrow" panose="020B0606020202030204" pitchFamily="34" charset="0"/>
            </a:endParaRPr>
          </a:p>
          <a:p>
            <a:pPr marL="342900" indent="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200" dirty="0" smtClean="0">
                <a:latin typeface="Arial Narrow" panose="020B0606020202030204" pitchFamily="34" charset="0"/>
              </a:rPr>
              <a:t>Je </a:t>
            </a:r>
            <a:r>
              <a:rPr lang="sk-SK" sz="2200" dirty="0">
                <a:latin typeface="Arial Narrow" panose="020B0606020202030204" pitchFamily="34" charset="0"/>
              </a:rPr>
              <a:t>schopný riešiť problémy, týkajúce sa mechaniky strojov, mechanizácie a automatizácie. </a:t>
            </a:r>
            <a:endParaRPr lang="sk-SK" sz="2200" dirty="0">
              <a:solidFill>
                <a:srgbClr val="000000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800" dirty="0">
              <a:solidFill>
                <a:srgbClr val="000000"/>
              </a:solidFill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000" dirty="0">
              <a:solidFill>
                <a:srgbClr val="000000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5362" name="Nadpis 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I. Pedagogická činnosť</a:t>
            </a:r>
          </a:p>
        </p:txBody>
      </p:sp>
      <p:sp>
        <p:nvSpPr>
          <p:cNvPr id="4" name="Obdĺžnik 3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Obdĺžnik 4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278273" y="1558406"/>
            <a:ext cx="221928" cy="20114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99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36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85" y="0"/>
            <a:ext cx="3424416" cy="227687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7409" name="Nadpis 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II. </a:t>
            </a:r>
            <a:r>
              <a:rPr lang="sk-SK" sz="320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Vedecko</a:t>
            </a: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 – výskumná činnosť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01600" y="1417638"/>
            <a:ext cx="8902700" cy="4431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       Riešenie </a:t>
            </a:r>
            <a:r>
              <a:rPr lang="sk-SK" sz="2400" b="1" dirty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domácich grantových projektov: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solidFill>
                <a:srgbClr val="000000"/>
              </a:solidFill>
              <a:latin typeface="Arial Narrow" panose="020B0606020202030204" pitchFamily="34" charset="0"/>
              <a:cs typeface="+mn-cs"/>
            </a:endParaRPr>
          </a:p>
          <a:p>
            <a:pPr algn="just"/>
            <a:r>
              <a:rPr lang="sk-SK" altLang="sk-SK" b="1" dirty="0" smtClean="0">
                <a:latin typeface="Arial Narrow" panose="020B0606020202030204" pitchFamily="34" charset="0"/>
              </a:rPr>
              <a:t>	</a:t>
            </a:r>
            <a:r>
              <a:rPr lang="sk-SK" altLang="sk-SK" sz="2000" b="1" dirty="0" smtClean="0">
                <a:latin typeface="Arial Narrow" panose="020B0606020202030204" pitchFamily="34" charset="0"/>
              </a:rPr>
              <a:t>KEGA </a:t>
            </a:r>
            <a:r>
              <a:rPr lang="sk-SK" altLang="sk-SK" sz="2000" b="1" dirty="0">
                <a:latin typeface="Arial Narrow" panose="020B0606020202030204" pitchFamily="34" charset="0"/>
              </a:rPr>
              <a:t>032 STU - </a:t>
            </a:r>
            <a:r>
              <a:rPr lang="sk-SK" altLang="sk-SK" sz="2000" b="1" dirty="0" smtClean="0">
                <a:latin typeface="Arial Narrow" panose="020B0606020202030204" pitchFamily="34" charset="0"/>
              </a:rPr>
              <a:t>	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Implementácia </a:t>
            </a:r>
            <a:r>
              <a:rPr lang="sk-SK" altLang="sk-SK" sz="2000" dirty="0">
                <a:latin typeface="Arial Narrow" panose="020B0606020202030204" pitchFamily="34" charset="0"/>
              </a:rPr>
              <a:t>princípov </a:t>
            </a:r>
            <a:r>
              <a:rPr lang="sk-SK" altLang="sk-SK" sz="2000" dirty="0" err="1">
                <a:latin typeface="Arial Narrow" panose="020B0606020202030204" pitchFamily="34" charset="0"/>
              </a:rPr>
              <a:t>blended</a:t>
            </a:r>
            <a:r>
              <a:rPr lang="sk-SK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 err="1">
                <a:latin typeface="Arial Narrow" panose="020B0606020202030204" pitchFamily="34" charset="0"/>
              </a:rPr>
              <a:t>learningu</a:t>
            </a:r>
            <a:r>
              <a:rPr lang="sk-SK" altLang="sk-SK" sz="2000" dirty="0">
                <a:latin typeface="Arial Narrow" panose="020B0606020202030204" pitchFamily="34" charset="0"/>
              </a:rPr>
              <a:t> do výučby 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		</a:t>
            </a:r>
            <a:r>
              <a:rPr lang="sk-SK" altLang="sk-SK" sz="2000" b="1" dirty="0" smtClean="0">
                <a:latin typeface="Arial Narrow" panose="020B0606020202030204" pitchFamily="34" charset="0"/>
              </a:rPr>
              <a:t>4/2014 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		programovania </a:t>
            </a:r>
            <a:r>
              <a:rPr lang="sk-SK" altLang="sk-SK" sz="2000" dirty="0">
                <a:latin typeface="Arial Narrow" panose="020B0606020202030204" pitchFamily="34" charset="0"/>
              </a:rPr>
              <a:t>CNC výrobných strojov, zariadení s 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				pokrokovou </a:t>
            </a:r>
            <a:r>
              <a:rPr lang="sk-SK" altLang="sk-SK" sz="2000" dirty="0">
                <a:latin typeface="Arial Narrow" panose="020B0606020202030204" pitchFamily="34" charset="0"/>
              </a:rPr>
              <a:t>kinematickou štruktúrou </a:t>
            </a:r>
            <a:endParaRPr lang="sk-SK" altLang="sk-SK" sz="2000" dirty="0" smtClean="0">
              <a:latin typeface="Arial Narrow" panose="020B0606020202030204" pitchFamily="34" charset="0"/>
            </a:endParaRPr>
          </a:p>
          <a:p>
            <a:pPr algn="just"/>
            <a:r>
              <a:rPr lang="sk-SK" altLang="sk-SK" sz="2000" b="1" dirty="0" smtClean="0">
                <a:latin typeface="Arial Narrow" panose="020B0606020202030204" pitchFamily="34" charset="0"/>
              </a:rPr>
              <a:t>	</a:t>
            </a:r>
          </a:p>
          <a:p>
            <a:pPr algn="just"/>
            <a:r>
              <a:rPr lang="sk-SK" altLang="sk-SK" sz="2000" b="1" dirty="0" smtClean="0">
                <a:latin typeface="Arial Narrow" panose="020B0606020202030204" pitchFamily="34" charset="0"/>
              </a:rPr>
              <a:t>	VEGA 1/0254/11 - 	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Technologická </a:t>
            </a:r>
            <a:r>
              <a:rPr lang="sk-SK" altLang="sk-SK" sz="2000" dirty="0">
                <a:latin typeface="Arial Narrow" panose="020B0606020202030204" pitchFamily="34" charset="0"/>
              </a:rPr>
              <a:t>dedičnosť procesu </a:t>
            </a:r>
            <a:r>
              <a:rPr lang="sk-SK" altLang="sk-SK" sz="2000" dirty="0" err="1">
                <a:latin typeface="Arial Narrow" panose="020B0606020202030204" pitchFamily="34" charset="0"/>
              </a:rPr>
              <a:t>mikroobrábania</a:t>
            </a:r>
            <a:r>
              <a:rPr lang="sk-SK" altLang="sk-SK" sz="2000" dirty="0">
                <a:latin typeface="Arial Narrow" panose="020B0606020202030204" pitchFamily="34" charset="0"/>
              </a:rPr>
              <a:t> laserom a jej 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			vplyv na </a:t>
            </a:r>
            <a:r>
              <a:rPr lang="sk-SK" altLang="sk-SK" sz="2000" dirty="0">
                <a:latin typeface="Arial Narrow" panose="020B0606020202030204" pitchFamily="34" charset="0"/>
              </a:rPr>
              <a:t>technologické a úžitkové vlastností materiálu  </a:t>
            </a:r>
            <a:endParaRPr lang="sk-SK" altLang="sk-SK" sz="2000" dirty="0" smtClean="0">
              <a:latin typeface="Arial Narrow" panose="020B0606020202030204" pitchFamily="34" charset="0"/>
            </a:endParaRPr>
          </a:p>
          <a:p>
            <a:pPr algn="just"/>
            <a:r>
              <a:rPr lang="sk-SK" altLang="sk-SK" sz="2000" b="1" dirty="0" smtClean="0">
                <a:latin typeface="Arial Narrow" panose="020B0606020202030204" pitchFamily="34" charset="0"/>
              </a:rPr>
              <a:t>	</a:t>
            </a:r>
          </a:p>
          <a:p>
            <a:pPr algn="just"/>
            <a:r>
              <a:rPr lang="sk-SK" altLang="sk-SK" sz="2000" b="1" dirty="0" smtClean="0">
                <a:latin typeface="Arial Narrow" panose="020B0606020202030204" pitchFamily="34" charset="0"/>
              </a:rPr>
              <a:t>	VEGA 1/0481/14 - 	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Výskum </a:t>
            </a:r>
            <a:r>
              <a:rPr lang="sk-SK" altLang="sk-SK" sz="2000" dirty="0">
                <a:latin typeface="Arial Narrow" panose="020B0606020202030204" pitchFamily="34" charset="0"/>
              </a:rPr>
              <a:t>diagnostiky chýb zvarových spojov pomocou 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				moderných NDT metód </a:t>
            </a:r>
            <a:endParaRPr lang="sk-SK" altLang="sk-SK" sz="2000" dirty="0">
              <a:latin typeface="Arial Narrow" panose="020B0606020202030204" pitchFamily="34" charset="0"/>
            </a:endParaRPr>
          </a:p>
          <a:p>
            <a:pPr algn="just"/>
            <a:r>
              <a:rPr lang="sk-SK" altLang="sk-SK" sz="2000" dirty="0">
                <a:latin typeface="Arial Narrow" panose="020B0606020202030204" pitchFamily="34" charset="0"/>
              </a:rPr>
              <a:t> </a:t>
            </a:r>
            <a:r>
              <a:rPr lang="sk-SK" altLang="sk-SK" sz="2000" b="1" dirty="0" smtClean="0">
                <a:latin typeface="Arial Narrow" panose="020B0606020202030204" pitchFamily="34" charset="0"/>
              </a:rPr>
              <a:t>	</a:t>
            </a:r>
          </a:p>
          <a:p>
            <a:pPr algn="just"/>
            <a:r>
              <a:rPr lang="sk-SK" altLang="sk-SK" sz="2000" b="1" dirty="0" smtClean="0">
                <a:latin typeface="Arial Narrow" panose="020B0606020202030204" pitchFamily="34" charset="0"/>
              </a:rPr>
              <a:t>	VEGA 1/0455/14 - 	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Výskum </a:t>
            </a:r>
            <a:r>
              <a:rPr lang="sk-SK" altLang="sk-SK" sz="2000" dirty="0">
                <a:latin typeface="Arial Narrow" panose="020B0606020202030204" pitchFamily="34" charset="0"/>
              </a:rPr>
              <a:t>modifikovaných spájkovacích zliatin pre </a:t>
            </a:r>
            <a:r>
              <a:rPr lang="sk-SK" altLang="sk-SK" sz="2000" dirty="0" err="1">
                <a:latin typeface="Arial Narrow" panose="020B0606020202030204" pitchFamily="34" charset="0"/>
              </a:rPr>
              <a:t>beztavivové</a:t>
            </a:r>
            <a:r>
              <a:rPr lang="sk-SK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			spájkovanie </a:t>
            </a:r>
            <a:r>
              <a:rPr lang="sk-SK" altLang="sk-SK" sz="2000" dirty="0">
                <a:latin typeface="Arial Narrow" panose="020B0606020202030204" pitchFamily="34" charset="0"/>
              </a:rPr>
              <a:t>kovových a keramických materiálov  </a:t>
            </a:r>
          </a:p>
        </p:txBody>
      </p:sp>
      <p:sp>
        <p:nvSpPr>
          <p:cNvPr id="4" name="Obdĺžnik 3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Obdĺžnik 4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278273" y="1558406"/>
            <a:ext cx="221928" cy="20114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811058" y="2226586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11058" y="3396742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811058" y="4348076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11058" y="5252951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6" grpId="0"/>
      <p:bldP spid="8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24" y="-14373"/>
            <a:ext cx="3495673" cy="23242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7409" name="Nadpis 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II. </a:t>
            </a:r>
            <a:r>
              <a:rPr lang="sk-SK" sz="320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Vedecko</a:t>
            </a: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 – výskumná činnosť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01600" y="1417638"/>
            <a:ext cx="89027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sk-SK" sz="2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      Riešenie </a:t>
            </a:r>
            <a:r>
              <a:rPr lang="sk-SK" sz="2400" b="1" dirty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domácich grantových projektov: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solidFill>
                <a:srgbClr val="000000"/>
              </a:solidFill>
              <a:latin typeface="Arial Narrow" panose="020B0606020202030204" pitchFamily="34" charset="0"/>
              <a:cs typeface="+mn-cs"/>
            </a:endParaRPr>
          </a:p>
          <a:p>
            <a:pPr algn="just"/>
            <a:r>
              <a:rPr lang="sk-SK" altLang="sk-SK" sz="2000" b="1" dirty="0" smtClean="0">
                <a:latin typeface="Arial Narrow" panose="020B0606020202030204" pitchFamily="34" charset="0"/>
              </a:rPr>
              <a:t>	VEGA 1/0477/14 - 	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Skúmanie </a:t>
            </a:r>
            <a:r>
              <a:rPr lang="sk-SK" altLang="sk-SK" sz="2000" dirty="0">
                <a:latin typeface="Arial Narrow" panose="020B0606020202030204" pitchFamily="34" charset="0"/>
              </a:rPr>
              <a:t>vplyvu vybraných charakteristík procesu obrábania s 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			využitím </a:t>
            </a:r>
            <a:r>
              <a:rPr lang="sk-SK" altLang="sk-SK" sz="2000" dirty="0" err="1">
                <a:latin typeface="Arial Narrow" panose="020B0606020202030204" pitchFamily="34" charset="0"/>
              </a:rPr>
              <a:t>Hi-technológií</a:t>
            </a:r>
            <a:r>
              <a:rPr lang="sk-SK" altLang="sk-SK" sz="2000" dirty="0">
                <a:latin typeface="Arial Narrow" panose="020B0606020202030204" pitchFamily="34" charset="0"/>
              </a:rPr>
              <a:t> obrábania na výslednú kvalitu 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				obrábaných </a:t>
            </a:r>
            <a:r>
              <a:rPr lang="sk-SK" altLang="sk-SK" sz="2000" dirty="0">
                <a:latin typeface="Arial Narrow" panose="020B0606020202030204" pitchFamily="34" charset="0"/>
              </a:rPr>
              <a:t>plôch a bezproblémovú montáž </a:t>
            </a:r>
            <a:endParaRPr lang="sk-SK" altLang="sk-SK" sz="2000" dirty="0" smtClean="0">
              <a:latin typeface="Arial Narrow" panose="020B0606020202030204" pitchFamily="34" charset="0"/>
            </a:endParaRPr>
          </a:p>
          <a:p>
            <a:pPr algn="just"/>
            <a:r>
              <a:rPr lang="sk-SK" altLang="sk-SK" sz="2000" b="1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sk-SK" altLang="sk-SK" sz="2000" b="1" dirty="0" smtClean="0">
                <a:latin typeface="Arial Narrow" panose="020B0606020202030204" pitchFamily="34" charset="0"/>
              </a:rPr>
              <a:t>	VEGA 1/0470/14 - 	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Využitie </a:t>
            </a:r>
            <a:r>
              <a:rPr lang="sk-SK" altLang="sk-SK" sz="2000" dirty="0">
                <a:latin typeface="Arial Narrow" panose="020B0606020202030204" pitchFamily="34" charset="0"/>
              </a:rPr>
              <a:t>moderných metód optického 3D skenovania na analýzu 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			deformácií </a:t>
            </a:r>
            <a:r>
              <a:rPr lang="sk-SK" altLang="sk-SK" sz="2000" dirty="0" err="1" smtClean="0">
                <a:latin typeface="Arial Narrow" panose="020B0606020202030204" pitchFamily="34" charset="0"/>
              </a:rPr>
              <a:t>zvarkov</a:t>
            </a:r>
            <a:endParaRPr lang="sk-SK" altLang="sk-SK" sz="2000" dirty="0" smtClean="0">
              <a:latin typeface="Arial Narrow" panose="020B0606020202030204" pitchFamily="34" charset="0"/>
            </a:endParaRPr>
          </a:p>
          <a:p>
            <a:pPr algn="just"/>
            <a:endParaRPr lang="sk-SK" altLang="sk-SK" sz="2000" i="1" dirty="0">
              <a:latin typeface="Arial Narrow" panose="020B0606020202030204" pitchFamily="34" charset="0"/>
            </a:endParaRPr>
          </a:p>
          <a:p>
            <a:pPr algn="just"/>
            <a:r>
              <a:rPr lang="sk-SK" altLang="sk-SK" sz="2000" b="1" dirty="0" smtClean="0">
                <a:latin typeface="Arial Narrow" panose="020B0606020202030204" pitchFamily="34" charset="0"/>
              </a:rPr>
              <a:t>	VEGA  1/0615/12 - 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Vplyv </a:t>
            </a:r>
            <a:r>
              <a:rPr lang="sk-SK" altLang="sk-SK" sz="2000" dirty="0">
                <a:latin typeface="Arial Narrow" panose="020B0606020202030204" pitchFamily="34" charset="0"/>
              </a:rPr>
              <a:t>parametrov 5-osového brúsenia na geometrickú presnosť 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			stopkových </a:t>
            </a:r>
            <a:r>
              <a:rPr lang="sk-SK" altLang="sk-SK" sz="2000" dirty="0">
                <a:latin typeface="Arial Narrow" panose="020B0606020202030204" pitchFamily="34" charset="0"/>
              </a:rPr>
              <a:t>rezných nástrojov </a:t>
            </a:r>
            <a:endParaRPr lang="sk-SK" altLang="sk-SK" sz="2000" dirty="0" smtClean="0">
              <a:latin typeface="Arial Narrow" panose="020B0606020202030204" pitchFamily="34" charset="0"/>
            </a:endParaRPr>
          </a:p>
          <a:p>
            <a:pPr algn="just"/>
            <a:r>
              <a:rPr lang="sk-SK" altLang="sk-SK" sz="2000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sk-SK" altLang="sk-SK" sz="2000" b="1" dirty="0" smtClean="0">
                <a:latin typeface="Arial Narrow" panose="020B0606020202030204" pitchFamily="34" charset="0"/>
              </a:rPr>
              <a:t>	VEGA  1/2594/12 -	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Výskum </a:t>
            </a:r>
            <a:r>
              <a:rPr lang="sk-SK" altLang="sk-SK" sz="2000" dirty="0">
                <a:latin typeface="Arial Narrow" panose="020B0606020202030204" pitchFamily="34" charset="0"/>
              </a:rPr>
              <a:t>metalurgického spájania a ďalších technologických 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			procesov </a:t>
            </a:r>
            <a:r>
              <a:rPr lang="sk-SK" altLang="sk-SK" sz="2000" dirty="0">
                <a:latin typeface="Arial Narrow" panose="020B0606020202030204" pitchFamily="34" charset="0"/>
              </a:rPr>
              <a:t>spracovania horčíkových a iných ľahkých zliatin 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				progresívnymi </a:t>
            </a:r>
            <a:r>
              <a:rPr lang="sk-SK" altLang="sk-SK" sz="2000" dirty="0">
                <a:latin typeface="Arial Narrow" panose="020B0606020202030204" pitchFamily="34" charset="0"/>
              </a:rPr>
              <a:t>a ekologicky vhodnými technológiami	</a:t>
            </a:r>
            <a:endParaRPr lang="sk-SK" altLang="sk-SK" sz="2000" dirty="0" smtClean="0">
              <a:latin typeface="Arial Narrow" panose="020B0606020202030204" pitchFamily="34" charset="0"/>
            </a:endParaRPr>
          </a:p>
          <a:p>
            <a:pPr algn="just"/>
            <a:r>
              <a:rPr lang="sk-SK" altLang="sk-SK" dirty="0">
                <a:latin typeface="Arial Narrow" panose="020B0606020202030204" pitchFamily="34" charset="0"/>
              </a:rPr>
              <a:t> </a:t>
            </a:r>
          </a:p>
        </p:txBody>
      </p:sp>
      <p:sp>
        <p:nvSpPr>
          <p:cNvPr id="4" name="Obdĺžnik 3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Obdĺžnik 4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257935" y="1558405"/>
            <a:ext cx="221928" cy="20114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866305" y="2226586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66305" y="3417431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66305" y="4348076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66305" y="5252951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30" y="0"/>
            <a:ext cx="3839261" cy="25527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7409" name="Nadpis 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II. </a:t>
            </a:r>
            <a:r>
              <a:rPr lang="sk-SK" sz="320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Vedecko</a:t>
            </a: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 – výskumná činnosť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01600" y="1417638"/>
            <a:ext cx="8902700" cy="41857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       Riešenie </a:t>
            </a:r>
            <a:r>
              <a:rPr lang="sk-SK" sz="2400" b="1" dirty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domácich grantových projektov:</a:t>
            </a:r>
          </a:p>
          <a:p>
            <a:r>
              <a:rPr lang="sk-SK" altLang="sk-SK" sz="2200" dirty="0">
                <a:latin typeface="Arial Narrow" panose="020B0606020202030204" pitchFamily="34" charset="0"/>
              </a:rPr>
              <a:t> </a:t>
            </a:r>
          </a:p>
          <a:p>
            <a:pPr>
              <a:tabLst>
                <a:tab pos="990600" algn="l"/>
                <a:tab pos="2962275" algn="l"/>
              </a:tabLst>
            </a:pPr>
            <a:r>
              <a:rPr lang="sk-SK" altLang="sk-SK" sz="2200" b="1" dirty="0">
                <a:latin typeface="Arial Narrow" panose="020B0606020202030204" pitchFamily="34" charset="0"/>
              </a:rPr>
              <a:t>	</a:t>
            </a:r>
            <a:r>
              <a:rPr lang="sk-SK" altLang="sk-SK" sz="2200" b="1" dirty="0" smtClean="0">
                <a:latin typeface="Arial Narrow" panose="020B0606020202030204" pitchFamily="34" charset="0"/>
              </a:rPr>
              <a:t>VEGA 1/0137/14 -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Výskum</a:t>
            </a:r>
            <a:r>
              <a:rPr lang="sk-SK" altLang="sk-SK" sz="2200" dirty="0">
                <a:latin typeface="Arial Narrow" panose="020B0606020202030204" pitchFamily="34" charset="0"/>
              </a:rPr>
              <a:t>, vývoj a aplikácia metód kvantitatívnej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		</a:t>
            </a:r>
            <a:r>
              <a:rPr lang="sk-SK" altLang="sk-SK" sz="2200" dirty="0" err="1" smtClean="0">
                <a:latin typeface="Arial Narrow" panose="020B0606020202030204" pitchFamily="34" charset="0"/>
              </a:rPr>
              <a:t>metalografie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na stanovenia lokálnej plastickej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		deformácie </a:t>
            </a:r>
            <a:r>
              <a:rPr lang="sk-SK" altLang="sk-SK" sz="2200" dirty="0">
                <a:latin typeface="Arial Narrow" panose="020B0606020202030204" pitchFamily="34" charset="0"/>
              </a:rPr>
              <a:t>v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tvárnení </a:t>
            </a:r>
            <a:r>
              <a:rPr lang="sk-SK" altLang="sk-SK" sz="2200" dirty="0">
                <a:latin typeface="Arial Narrow" panose="020B0606020202030204" pitchFamily="34" charset="0"/>
              </a:rPr>
              <a:t> </a:t>
            </a:r>
            <a:endParaRPr lang="sk-SK" altLang="sk-SK" sz="2200" dirty="0" smtClean="0">
              <a:latin typeface="Arial Narrow" panose="020B0606020202030204" pitchFamily="34" charset="0"/>
            </a:endParaRPr>
          </a:p>
          <a:p>
            <a:endParaRPr lang="sk-SK" altLang="sk-SK" sz="2200" dirty="0">
              <a:latin typeface="Arial Narrow" panose="020B0606020202030204" pitchFamily="34" charset="0"/>
            </a:endParaRPr>
          </a:p>
          <a:p>
            <a:pPr>
              <a:tabLst>
                <a:tab pos="990600" algn="l"/>
                <a:tab pos="2962275" algn="l"/>
              </a:tabLst>
            </a:pPr>
            <a:r>
              <a:rPr lang="sk-SK" altLang="sk-SK" sz="2200" b="1" dirty="0" smtClean="0">
                <a:latin typeface="Arial Narrow" panose="020B0606020202030204" pitchFamily="34" charset="0"/>
              </a:rPr>
              <a:t>	VEGA 1/0509/14 -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Skúmanie </a:t>
            </a:r>
            <a:r>
              <a:rPr lang="sk-SK" altLang="sk-SK" sz="2200" dirty="0">
                <a:latin typeface="Arial Narrow" panose="020B0606020202030204" pitchFamily="34" charset="0"/>
              </a:rPr>
              <a:t>možností zvyšovania koróznej odolnosti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		odliatkov </a:t>
            </a:r>
            <a:r>
              <a:rPr lang="sk-SK" altLang="sk-SK" sz="2200" dirty="0">
                <a:latin typeface="Arial Narrow" panose="020B0606020202030204" pitchFamily="34" charset="0"/>
              </a:rPr>
              <a:t>z nehrdzavejúcich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ocelí</a:t>
            </a:r>
            <a:endParaRPr lang="sk-SK" altLang="sk-SK" sz="2200" dirty="0">
              <a:latin typeface="Arial Narrow" panose="020B0606020202030204" pitchFamily="34" charset="0"/>
            </a:endParaRPr>
          </a:p>
          <a:p>
            <a:r>
              <a:rPr lang="sk-SK" altLang="sk-SK" sz="2200" dirty="0">
                <a:latin typeface="Arial Narrow" panose="020B0606020202030204" pitchFamily="34" charset="0"/>
              </a:rPr>
              <a:t> </a:t>
            </a:r>
          </a:p>
          <a:p>
            <a:pPr>
              <a:tabLst>
                <a:tab pos="990600" algn="l"/>
                <a:tab pos="2867025" algn="l"/>
              </a:tabLst>
            </a:pPr>
            <a:r>
              <a:rPr lang="sk-SK" altLang="sk-SK" sz="2200" b="1" dirty="0" smtClean="0">
                <a:latin typeface="Arial Narrow" panose="020B0606020202030204" pitchFamily="34" charset="0"/>
              </a:rPr>
              <a:t>	KEGA  047STU - 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Vybudovanie </a:t>
            </a:r>
            <a:r>
              <a:rPr lang="sk-SK" altLang="sk-SK" sz="2200" dirty="0">
                <a:latin typeface="Arial Narrow" panose="020B0606020202030204" pitchFamily="34" charset="0"/>
              </a:rPr>
              <a:t>On-line učebne pre dynamické vzdelávanie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</a:t>
            </a:r>
            <a:r>
              <a:rPr lang="sk-SK" altLang="sk-SK" sz="2200" b="1" dirty="0">
                <a:latin typeface="Arial Narrow" panose="020B0606020202030204" pitchFamily="34" charset="0"/>
              </a:rPr>
              <a:t>-4/2012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študentov </a:t>
            </a:r>
            <a:r>
              <a:rPr lang="sk-SK" altLang="sk-SK" sz="2200" dirty="0">
                <a:latin typeface="Arial Narrow" panose="020B0606020202030204" pitchFamily="34" charset="0"/>
              </a:rPr>
              <a:t>stredných a vysokých škôl z oblasti návrhu a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	výroby </a:t>
            </a:r>
            <a:r>
              <a:rPr lang="sk-SK" altLang="sk-SK" sz="2200" dirty="0">
                <a:latin typeface="Arial Narrow" panose="020B0606020202030204" pitchFamily="34" charset="0"/>
              </a:rPr>
              <a:t>tvarovo zložitých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súčiastok</a:t>
            </a:r>
            <a:endParaRPr lang="sk-SK" altLang="sk-SK" sz="2200" i="1" dirty="0">
              <a:latin typeface="Arial Narrow" panose="020B0606020202030204" pitchFamily="34" charset="0"/>
            </a:endParaRPr>
          </a:p>
        </p:txBody>
      </p:sp>
      <p:sp>
        <p:nvSpPr>
          <p:cNvPr id="4" name="Obdĺžnik 3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Obdĺžnik 4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257935" y="1558405"/>
            <a:ext cx="221928" cy="20114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887268" y="2276872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87043" y="3626981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87043" y="4633826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4715636"/>
            <a:ext cx="3222116" cy="214236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9457" name="Nadpis 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II. </a:t>
            </a:r>
            <a:r>
              <a:rPr lang="sk-SK" sz="320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Vedecko</a:t>
            </a: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 – výskumná činnosť - pokračovanie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57200" y="1417638"/>
            <a:ext cx="854710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Riešenie grantových projektov z fondov EÚ</a:t>
            </a:r>
            <a:r>
              <a:rPr lang="sk-SK" sz="2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200" dirty="0">
              <a:solidFill>
                <a:srgbClr val="000000"/>
              </a:solidFill>
              <a:latin typeface="Arial Narrow" panose="020B0606020202030204" pitchFamily="34" charset="0"/>
              <a:cs typeface="+mn-cs"/>
            </a:endParaRPr>
          </a:p>
          <a:p>
            <a:r>
              <a:rPr lang="sk-SK" altLang="sk-SK" sz="2200" b="1" dirty="0" smtClean="0">
                <a:latin typeface="Arial Narrow" panose="020B0606020202030204" pitchFamily="34" charset="0"/>
              </a:rPr>
              <a:t>	SF </a:t>
            </a:r>
            <a:r>
              <a:rPr lang="sk-SK" altLang="sk-SK" sz="2200" b="1" dirty="0">
                <a:latin typeface="Arial Narrow" panose="020B0606020202030204" pitchFamily="34" charset="0"/>
              </a:rPr>
              <a:t>- 707513  MIKON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Priemyselný </a:t>
            </a:r>
            <a:r>
              <a:rPr lang="sk-SK" altLang="sk-SK" sz="2200" dirty="0">
                <a:latin typeface="Arial Narrow" panose="020B0606020202030204" pitchFamily="34" charset="0"/>
              </a:rPr>
              <a:t>výskum </a:t>
            </a:r>
            <a:r>
              <a:rPr lang="sk-SK" altLang="sk-SK" sz="2200" dirty="0" err="1">
                <a:latin typeface="Arial Narrow" panose="020B0606020202030204" pitchFamily="34" charset="0"/>
              </a:rPr>
              <a:t>silenblokov</a:t>
            </a:r>
            <a:r>
              <a:rPr lang="sk-SK" altLang="sk-SK" sz="2200" dirty="0">
                <a:latin typeface="Arial Narrow" panose="020B0606020202030204" pitchFamily="34" charset="0"/>
              </a:rPr>
              <a:t> pre nadmerné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</a:t>
            </a:r>
            <a:r>
              <a:rPr lang="sk-SK" altLang="sk-SK" sz="2200" dirty="0" err="1" smtClean="0">
                <a:latin typeface="Arial Narrow" panose="020B0606020202030204" pitchFamily="34" charset="0"/>
              </a:rPr>
              <a:t>zataženie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pri extrémnych teplotách v oblasti priemyselného využitia -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</a:t>
            </a:r>
            <a:r>
              <a:rPr lang="sk-SK" altLang="sk-SK" sz="2200" i="1" dirty="0" smtClean="0">
                <a:latin typeface="Arial Narrow" panose="020B0606020202030204" pitchFamily="34" charset="0"/>
              </a:rPr>
              <a:t>MIKON </a:t>
            </a:r>
            <a:r>
              <a:rPr lang="sk-SK" altLang="sk-SK" sz="2200" i="1" dirty="0">
                <a:latin typeface="Arial Narrow" panose="020B0606020202030204" pitchFamily="34" charset="0"/>
              </a:rPr>
              <a:t>spol. s r. o. Púchov</a:t>
            </a:r>
          </a:p>
          <a:p>
            <a:r>
              <a:rPr lang="sk-SK" altLang="sk-SK" sz="2200" dirty="0">
                <a:latin typeface="Arial Narrow" panose="020B0606020202030204" pitchFamily="34" charset="0"/>
              </a:rPr>
              <a:t> </a:t>
            </a:r>
          </a:p>
          <a:p>
            <a:r>
              <a:rPr lang="sk-SK" altLang="sk-SK" sz="2200" b="1" dirty="0" smtClean="0">
                <a:latin typeface="Arial Narrow" panose="020B0606020202030204" pitchFamily="34" charset="0"/>
              </a:rPr>
              <a:t>	SF </a:t>
            </a:r>
            <a:r>
              <a:rPr lang="sk-SK" altLang="sk-SK" sz="2200" b="1" dirty="0">
                <a:latin typeface="Arial Narrow" panose="020B0606020202030204" pitchFamily="34" charset="0"/>
              </a:rPr>
              <a:t>- </a:t>
            </a:r>
            <a:r>
              <a:rPr lang="sk-SK" altLang="sk-SK" sz="2200" b="1" dirty="0" err="1">
                <a:latin typeface="Arial Narrow" panose="020B0606020202030204" pitchFamily="34" charset="0"/>
              </a:rPr>
              <a:t>WeldCenter</a:t>
            </a:r>
            <a:r>
              <a:rPr lang="sk-SK" altLang="sk-SK" sz="2200" b="1" dirty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 Centrum pre výskum a vývoj v oblasti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</a:t>
            </a:r>
            <a:r>
              <a:rPr lang="sk-SK" altLang="sk-SK" sz="2200" dirty="0" err="1" smtClean="0">
                <a:latin typeface="Arial Narrow" panose="020B0606020202030204" pitchFamily="34" charset="0"/>
              </a:rPr>
              <a:t>elektrónovolúčových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a progresívnych oblúkových technológií zvárania,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navárania </a:t>
            </a:r>
            <a:r>
              <a:rPr lang="sk-SK" altLang="sk-SK" sz="2200" dirty="0">
                <a:latin typeface="Arial Narrow" panose="020B0606020202030204" pitchFamily="34" charset="0"/>
              </a:rPr>
              <a:t>a povrchového spracovania </a:t>
            </a:r>
            <a:endParaRPr lang="sk-SK" altLang="sk-SK" sz="2200" dirty="0" smtClean="0">
              <a:latin typeface="Arial Narrow" panose="020B0606020202030204" pitchFamily="34" charset="0"/>
            </a:endParaRPr>
          </a:p>
          <a:p>
            <a:r>
              <a:rPr lang="sk-SK" altLang="sk-SK" sz="2200" dirty="0">
                <a:latin typeface="Arial Narrow" panose="020B0606020202030204" pitchFamily="34" charset="0"/>
              </a:rPr>
              <a:t> </a:t>
            </a:r>
          </a:p>
          <a:p>
            <a:r>
              <a:rPr lang="sk-SK" altLang="sk-SK" sz="2200" b="1" dirty="0" smtClean="0">
                <a:latin typeface="Arial Narrow" panose="020B0606020202030204" pitchFamily="34" charset="0"/>
              </a:rPr>
              <a:t>	SF </a:t>
            </a:r>
            <a:r>
              <a:rPr lang="sk-SK" altLang="sk-SK" sz="2200" b="1" dirty="0">
                <a:latin typeface="Arial Narrow" panose="020B0606020202030204" pitchFamily="34" charset="0"/>
              </a:rPr>
              <a:t>- Metrológia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Technická </a:t>
            </a:r>
            <a:r>
              <a:rPr lang="sk-SK" altLang="sk-SK" sz="2200" dirty="0">
                <a:latin typeface="Arial Narrow" panose="020B0606020202030204" pitchFamily="34" charset="0"/>
              </a:rPr>
              <a:t>infraštruktúra výskumu a vývoja pre oblasť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kontaktných </a:t>
            </a:r>
            <a:r>
              <a:rPr lang="sk-SK" altLang="sk-SK" sz="2200" dirty="0">
                <a:latin typeface="Arial Narrow" panose="020B0606020202030204" pitchFamily="34" charset="0"/>
              </a:rPr>
              <a:t>a bezkontaktných metód merania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Obdĺžnik 3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Obdĺžnik 4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153920" y="1558404"/>
            <a:ext cx="221928" cy="20114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1134918" y="2276872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1134918" y="3618073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1134918" y="4976726"/>
            <a:ext cx="110964" cy="1005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548680"/>
            <a:ext cx="8496944" cy="103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Táto prezentácia je príspevkom projektu </a:t>
            </a:r>
          </a:p>
          <a:p>
            <a:pPr algn="ctr"/>
            <a:r>
              <a:rPr lang="sk-SK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Vedomostná fakulta pre hospodársku prax</a:t>
            </a:r>
            <a:endParaRPr lang="sk-SK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sk-SK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77040" y="4365104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Autor:</a:t>
            </a:r>
            <a:r>
              <a:rPr lang="sk-SK" sz="2200" i="1" dirty="0">
                <a:latin typeface="Arial Narrow" panose="020B0606020202030204" pitchFamily="34" charset="0"/>
              </a:rPr>
              <a:t> Doc. Ing. Ladislav </a:t>
            </a:r>
            <a:r>
              <a:rPr lang="sk-SK" sz="2200" i="1" dirty="0" err="1">
                <a:latin typeface="Arial Narrow" panose="020B0606020202030204" pitchFamily="34" charset="0"/>
              </a:rPr>
              <a:t>Morovič</a:t>
            </a:r>
            <a:r>
              <a:rPr lang="sk-SK" sz="2200" i="1" dirty="0">
                <a:latin typeface="Arial Narrow" panose="020B0606020202030204" pitchFamily="34" charset="0"/>
              </a:rPr>
              <a:t>, PhD.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77040" y="1730065"/>
            <a:ext cx="7507328" cy="135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k-SK" sz="2200" b="1" dirty="0"/>
              <a:t>ITMS 26110230113</a:t>
            </a:r>
          </a:p>
          <a:p>
            <a:r>
              <a:rPr lang="sk-SK" sz="2200" dirty="0" smtClean="0"/>
              <a:t>Projekt je realizovaný na základe podpory operačného programu Vzdelávanie, financovaný z európskeho sociálneho fondu</a:t>
            </a:r>
            <a:endParaRPr lang="sk-SK" sz="2200" dirty="0"/>
          </a:p>
          <a:p>
            <a:endParaRPr lang="sk-SK" sz="2200" dirty="0"/>
          </a:p>
        </p:txBody>
      </p:sp>
      <p:sp>
        <p:nvSpPr>
          <p:cNvPr id="9" name="BlokTextu 8"/>
          <p:cNvSpPr txBox="1"/>
          <p:nvPr/>
        </p:nvSpPr>
        <p:spPr>
          <a:xfrm>
            <a:off x="323528" y="3068959"/>
            <a:ext cx="6120680" cy="40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k-SK" sz="2200" b="1" dirty="0" smtClean="0"/>
              <a:t>Doba riešenia projektu: </a:t>
            </a:r>
            <a:r>
              <a:rPr lang="sk-SK" sz="2200" b="1" dirty="0"/>
              <a:t>X/2013 – IX/2015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377040" y="5445224"/>
            <a:ext cx="8389920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Moderné vzdelávanie pre vedomostnú spoločnosť/Projekt je spolufinancovaný zo zdrojov EÚ</a:t>
            </a:r>
            <a:endParaRPr lang="sk-SK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65" y="6195897"/>
            <a:ext cx="680729" cy="66919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69889"/>
            <a:ext cx="2269240" cy="521209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42" y="6157855"/>
            <a:ext cx="772369" cy="69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F_STU_prezentacia">
  <a:themeElements>
    <a:clrScheme name="STU_1">
      <a:dk1>
        <a:srgbClr val="000000"/>
      </a:dk1>
      <a:lt1>
        <a:sysClr val="window" lastClr="FFFFFF"/>
      </a:lt1>
      <a:dk2>
        <a:srgbClr val="6E0000"/>
      </a:dk2>
      <a:lt2>
        <a:srgbClr val="E4E4E4"/>
      </a:lt2>
      <a:accent1>
        <a:srgbClr val="981E32"/>
      </a:accent1>
      <a:accent2>
        <a:srgbClr val="FF7900"/>
      </a:accent2>
      <a:accent3>
        <a:srgbClr val="ECC200"/>
      </a:accent3>
      <a:accent4>
        <a:srgbClr val="00A9E0"/>
      </a:accent4>
      <a:accent5>
        <a:srgbClr val="747678"/>
      </a:accent5>
      <a:accent6>
        <a:srgbClr val="009B3A"/>
      </a:accent6>
      <a:hlink>
        <a:srgbClr val="00399C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TU_1">
    <a:dk1>
      <a:srgbClr val="000000"/>
    </a:dk1>
    <a:lt1>
      <a:sysClr val="window" lastClr="FFFFFF"/>
    </a:lt1>
    <a:dk2>
      <a:srgbClr val="6E0000"/>
    </a:dk2>
    <a:lt2>
      <a:srgbClr val="E4E4E4"/>
    </a:lt2>
    <a:accent1>
      <a:srgbClr val="981E32"/>
    </a:accent1>
    <a:accent2>
      <a:srgbClr val="FF7900"/>
    </a:accent2>
    <a:accent3>
      <a:srgbClr val="ECC200"/>
    </a:accent3>
    <a:accent4>
      <a:srgbClr val="00A9E0"/>
    </a:accent4>
    <a:accent5>
      <a:srgbClr val="747678"/>
    </a:accent5>
    <a:accent6>
      <a:srgbClr val="009B3A"/>
    </a:accent6>
    <a:hlink>
      <a:srgbClr val="00399C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MTF_STU_prezentacia</Template>
  <TotalTime>1919</TotalTime>
  <Words>287</Words>
  <Application>Microsoft Office PowerPoint</Application>
  <PresentationFormat>Prezentácia na obrazovke (4:3)</PresentationFormat>
  <Paragraphs>77</Paragraphs>
  <Slides>9</Slides>
  <Notes>8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MTF_STU_prezentacia</vt:lpstr>
      <vt:lpstr>Ústav výrobných technológií</vt:lpstr>
      <vt:lpstr>I. Pedagogická činnosť</vt:lpstr>
      <vt:lpstr>I. Pedagogická činnosť</vt:lpstr>
      <vt:lpstr>I. Pedagogická činnosť</vt:lpstr>
      <vt:lpstr>II. Vedecko – výskumná činnosť</vt:lpstr>
      <vt:lpstr>II. Vedecko – výskumná činnosť</vt:lpstr>
      <vt:lpstr>II. Vedecko – výskumná činnosť</vt:lpstr>
      <vt:lpstr>II. Vedecko – výskumná činnosť - pokračovanie</vt:lpstr>
      <vt:lpstr>Prezentácia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Kopec</dc:creator>
  <cp:lastModifiedBy>Miroslava Daubnerová</cp:lastModifiedBy>
  <cp:revision>122</cp:revision>
  <dcterms:created xsi:type="dcterms:W3CDTF">2014-10-21T14:18:22Z</dcterms:created>
  <dcterms:modified xsi:type="dcterms:W3CDTF">2015-03-12T07:12:16Z</dcterms:modified>
</cp:coreProperties>
</file>