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  <p:sldId id="386" r:id="rId131"/>
    <p:sldId id="387" r:id="rId132"/>
    <p:sldId id="388" r:id="rId133"/>
    <p:sldId id="389" r:id="rId134"/>
    <p:sldId id="390" r:id="rId135"/>
    <p:sldId id="391" r:id="rId136"/>
    <p:sldId id="392" r:id="rId137"/>
    <p:sldId id="393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15" r:id="rId160"/>
    <p:sldId id="416" r:id="rId161"/>
    <p:sldId id="417" r:id="rId162"/>
    <p:sldId id="418" r:id="rId163"/>
    <p:sldId id="419" r:id="rId164"/>
    <p:sldId id="420" r:id="rId165"/>
    <p:sldId id="421" r:id="rId166"/>
    <p:sldId id="422" r:id="rId167"/>
    <p:sldId id="423" r:id="rId168"/>
    <p:sldId id="424" r:id="rId169"/>
    <p:sldId id="425" r:id="rId170"/>
    <p:sldId id="426" r:id="rId171"/>
    <p:sldId id="427" r:id="rId172"/>
    <p:sldId id="428" r:id="rId173"/>
    <p:sldId id="429" r:id="rId174"/>
    <p:sldId id="430" r:id="rId175"/>
    <p:sldId id="431" r:id="rId176"/>
    <p:sldId id="432" r:id="rId177"/>
    <p:sldId id="433" r:id="rId178"/>
    <p:sldId id="434" r:id="rId179"/>
    <p:sldId id="435" r:id="rId180"/>
    <p:sldId id="436" r:id="rId181"/>
    <p:sldId id="437" r:id="rId182"/>
    <p:sldId id="438" r:id="rId183"/>
    <p:sldId id="439" r:id="rId184"/>
    <p:sldId id="440" r:id="rId185"/>
    <p:sldId id="441" r:id="rId186"/>
    <p:sldId id="442" r:id="rId187"/>
    <p:sldId id="443" r:id="rId188"/>
    <p:sldId id="444" r:id="rId189"/>
    <p:sldId id="445" r:id="rId190"/>
    <p:sldId id="446" r:id="rId191"/>
    <p:sldId id="447" r:id="rId192"/>
    <p:sldId id="448" r:id="rId193"/>
    <p:sldId id="449" r:id="rId194"/>
    <p:sldId id="450" r:id="rId195"/>
    <p:sldId id="451" r:id="rId196"/>
    <p:sldId id="452" r:id="rId197"/>
    <p:sldId id="453" r:id="rId198"/>
    <p:sldId id="454" r:id="rId199"/>
    <p:sldId id="455" r:id="rId200"/>
    <p:sldId id="456" r:id="rId201"/>
    <p:sldId id="457" r:id="rId202"/>
    <p:sldId id="617" r:id="rId203"/>
    <p:sldId id="618" r:id="rId204"/>
    <p:sldId id="619" r:id="rId205"/>
    <p:sldId id="620" r:id="rId206"/>
    <p:sldId id="621" r:id="rId207"/>
    <p:sldId id="622" r:id="rId208"/>
    <p:sldId id="623" r:id="rId209"/>
    <p:sldId id="624" r:id="rId210"/>
    <p:sldId id="625" r:id="rId211"/>
    <p:sldId id="626" r:id="rId212"/>
    <p:sldId id="627" r:id="rId213"/>
    <p:sldId id="628" r:id="rId214"/>
    <p:sldId id="629" r:id="rId215"/>
    <p:sldId id="630" r:id="rId216"/>
    <p:sldId id="631" r:id="rId217"/>
    <p:sldId id="632" r:id="rId218"/>
    <p:sldId id="633" r:id="rId219"/>
    <p:sldId id="634" r:id="rId220"/>
    <p:sldId id="635" r:id="rId221"/>
    <p:sldId id="636" r:id="rId222"/>
    <p:sldId id="637" r:id="rId223"/>
    <p:sldId id="638" r:id="rId224"/>
    <p:sldId id="639" r:id="rId225"/>
    <p:sldId id="640" r:id="rId226"/>
    <p:sldId id="641" r:id="rId227"/>
    <p:sldId id="642" r:id="rId228"/>
    <p:sldId id="643" r:id="rId229"/>
    <p:sldId id="644" r:id="rId230"/>
    <p:sldId id="645" r:id="rId231"/>
    <p:sldId id="646" r:id="rId232"/>
    <p:sldId id="647" r:id="rId233"/>
    <p:sldId id="648" r:id="rId234"/>
    <p:sldId id="649" r:id="rId235"/>
    <p:sldId id="650" r:id="rId236"/>
    <p:sldId id="651" r:id="rId237"/>
    <p:sldId id="652" r:id="rId238"/>
    <p:sldId id="653" r:id="rId239"/>
    <p:sldId id="654" r:id="rId240"/>
    <p:sldId id="655" r:id="rId241"/>
    <p:sldId id="656" r:id="rId242"/>
    <p:sldId id="657" r:id="rId243"/>
    <p:sldId id="658" r:id="rId244"/>
    <p:sldId id="659" r:id="rId245"/>
    <p:sldId id="660" r:id="rId246"/>
    <p:sldId id="661" r:id="rId247"/>
    <p:sldId id="662" r:id="rId248"/>
    <p:sldId id="663" r:id="rId249"/>
    <p:sldId id="664" r:id="rId250"/>
    <p:sldId id="665" r:id="rId251"/>
    <p:sldId id="666" r:id="rId252"/>
    <p:sldId id="667" r:id="rId253"/>
    <p:sldId id="668" r:id="rId254"/>
    <p:sldId id="669" r:id="rId255"/>
    <p:sldId id="670" r:id="rId256"/>
    <p:sldId id="671" r:id="rId257"/>
    <p:sldId id="672" r:id="rId258"/>
    <p:sldId id="673" r:id="rId259"/>
    <p:sldId id="674" r:id="rId260"/>
    <p:sldId id="675" r:id="rId261"/>
    <p:sldId id="676" r:id="rId262"/>
    <p:sldId id="677" r:id="rId263"/>
    <p:sldId id="678" r:id="rId264"/>
    <p:sldId id="679" r:id="rId265"/>
    <p:sldId id="680" r:id="rId266"/>
    <p:sldId id="681" r:id="rId267"/>
    <p:sldId id="682" r:id="rId268"/>
    <p:sldId id="683" r:id="rId269"/>
    <p:sldId id="684" r:id="rId270"/>
    <p:sldId id="685" r:id="rId271"/>
    <p:sldId id="686" r:id="rId272"/>
    <p:sldId id="687" r:id="rId273"/>
    <p:sldId id="688" r:id="rId274"/>
    <p:sldId id="689" r:id="rId275"/>
    <p:sldId id="690" r:id="rId276"/>
    <p:sldId id="691" r:id="rId277"/>
    <p:sldId id="692" r:id="rId278"/>
    <p:sldId id="693" r:id="rId279"/>
    <p:sldId id="694" r:id="rId280"/>
    <p:sldId id="695" r:id="rId281"/>
    <p:sldId id="696" r:id="rId282"/>
    <p:sldId id="697" r:id="rId283"/>
    <p:sldId id="698" r:id="rId284"/>
    <p:sldId id="699" r:id="rId285"/>
    <p:sldId id="700" r:id="rId286"/>
    <p:sldId id="701" r:id="rId287"/>
    <p:sldId id="702" r:id="rId288"/>
    <p:sldId id="703" r:id="rId289"/>
    <p:sldId id="704" r:id="rId290"/>
    <p:sldId id="705" r:id="rId291"/>
    <p:sldId id="706" r:id="rId292"/>
    <p:sldId id="707" r:id="rId293"/>
    <p:sldId id="708" r:id="rId294"/>
    <p:sldId id="709" r:id="rId295"/>
    <p:sldId id="710" r:id="rId296"/>
    <p:sldId id="711" r:id="rId297"/>
    <p:sldId id="712" r:id="rId298"/>
    <p:sldId id="713" r:id="rId299"/>
    <p:sldId id="714" r:id="rId300"/>
    <p:sldId id="715" r:id="rId301"/>
    <p:sldId id="716" r:id="rId302"/>
    <p:sldId id="717" r:id="rId303"/>
    <p:sldId id="718" r:id="rId304"/>
    <p:sldId id="719" r:id="rId305"/>
    <p:sldId id="720" r:id="rId306"/>
    <p:sldId id="721" r:id="rId307"/>
    <p:sldId id="722" r:id="rId308"/>
    <p:sldId id="723" r:id="rId309"/>
    <p:sldId id="724" r:id="rId310"/>
    <p:sldId id="725" r:id="rId311"/>
    <p:sldId id="726" r:id="rId312"/>
    <p:sldId id="727" r:id="rId313"/>
    <p:sldId id="728" r:id="rId314"/>
    <p:sldId id="729" r:id="rId315"/>
    <p:sldId id="730" r:id="rId316"/>
    <p:sldId id="731" r:id="rId317"/>
    <p:sldId id="732" r:id="rId318"/>
    <p:sldId id="733" r:id="rId319"/>
    <p:sldId id="734" r:id="rId320"/>
    <p:sldId id="735" r:id="rId321"/>
    <p:sldId id="736" r:id="rId322"/>
    <p:sldId id="737" r:id="rId323"/>
    <p:sldId id="738" r:id="rId324"/>
    <p:sldId id="739" r:id="rId325"/>
    <p:sldId id="740" r:id="rId326"/>
    <p:sldId id="741" r:id="rId327"/>
    <p:sldId id="742" r:id="rId328"/>
    <p:sldId id="743" r:id="rId329"/>
    <p:sldId id="744" r:id="rId330"/>
    <p:sldId id="745" r:id="rId331"/>
    <p:sldId id="746" r:id="rId332"/>
    <p:sldId id="747" r:id="rId333"/>
    <p:sldId id="748" r:id="rId334"/>
    <p:sldId id="749" r:id="rId335"/>
    <p:sldId id="750" r:id="rId336"/>
    <p:sldId id="751" r:id="rId337"/>
    <p:sldId id="752" r:id="rId338"/>
    <p:sldId id="753" r:id="rId339"/>
    <p:sldId id="754" r:id="rId340"/>
    <p:sldId id="755" r:id="rId341"/>
    <p:sldId id="756" r:id="rId342"/>
    <p:sldId id="757" r:id="rId343"/>
    <p:sldId id="758" r:id="rId344"/>
    <p:sldId id="759" r:id="rId345"/>
    <p:sldId id="760" r:id="rId346"/>
    <p:sldId id="761" r:id="rId347"/>
    <p:sldId id="762" r:id="rId348"/>
    <p:sldId id="763" r:id="rId349"/>
    <p:sldId id="764" r:id="rId350"/>
    <p:sldId id="765" r:id="rId351"/>
    <p:sldId id="766" r:id="rId352"/>
    <p:sldId id="767" r:id="rId353"/>
    <p:sldId id="768" r:id="rId354"/>
    <p:sldId id="769" r:id="rId355"/>
    <p:sldId id="770" r:id="rId356"/>
    <p:sldId id="771" r:id="rId357"/>
    <p:sldId id="772" r:id="rId358"/>
    <p:sldId id="773" r:id="rId359"/>
    <p:sldId id="774" r:id="rId360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 Václavová" initials="AV" lastIdx="1" clrIdx="0">
    <p:extLst>
      <p:ext uri="{19B8F6BF-5375-455C-9EA6-DF929625EA0E}">
        <p15:presenceInfo xmlns:p15="http://schemas.microsoft.com/office/powerpoint/2012/main" userId="Alena Václavová" providerId="None"/>
      </p:ext>
    </p:extLst>
  </p:cmAuthor>
  <p:cmAuthor id="2" name="Katarína Borončová" initials="KB" lastIdx="1" clrIdx="1">
    <p:extLst>
      <p:ext uri="{19B8F6BF-5375-455C-9EA6-DF929625EA0E}">
        <p15:presenceInfo xmlns:p15="http://schemas.microsoft.com/office/powerpoint/2012/main" userId="Katarína Boronč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E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366" Type="http://schemas.openxmlformats.org/officeDocument/2006/relationships/tableStyles" Target="tableStyles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268" Type="http://schemas.openxmlformats.org/officeDocument/2006/relationships/slide" Target="slides/slide267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335" Type="http://schemas.openxmlformats.org/officeDocument/2006/relationships/slide" Target="slides/slide334.xml"/><Relationship Id="rId5" Type="http://schemas.openxmlformats.org/officeDocument/2006/relationships/slide" Target="slides/slide4.xml"/><Relationship Id="rId181" Type="http://schemas.openxmlformats.org/officeDocument/2006/relationships/slide" Target="slides/slide180.xml"/><Relationship Id="rId237" Type="http://schemas.openxmlformats.org/officeDocument/2006/relationships/slide" Target="slides/slide236.xml"/><Relationship Id="rId279" Type="http://schemas.openxmlformats.org/officeDocument/2006/relationships/slide" Target="slides/slide278.xml"/><Relationship Id="rId43" Type="http://schemas.openxmlformats.org/officeDocument/2006/relationships/slide" Target="slides/slide42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46" Type="http://schemas.openxmlformats.org/officeDocument/2006/relationships/slide" Target="slides/slide345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48" Type="http://schemas.openxmlformats.org/officeDocument/2006/relationships/slide" Target="slides/slide247.xml"/><Relationship Id="rId12" Type="http://schemas.openxmlformats.org/officeDocument/2006/relationships/slide" Target="slides/slide11.xml"/><Relationship Id="rId108" Type="http://schemas.openxmlformats.org/officeDocument/2006/relationships/slide" Target="slides/slide107.xml"/><Relationship Id="rId315" Type="http://schemas.openxmlformats.org/officeDocument/2006/relationships/slide" Target="slides/slide314.xml"/><Relationship Id="rId357" Type="http://schemas.openxmlformats.org/officeDocument/2006/relationships/slide" Target="slides/slide356.xml"/><Relationship Id="rId54" Type="http://schemas.openxmlformats.org/officeDocument/2006/relationships/slide" Target="slides/slide53.xml"/><Relationship Id="rId96" Type="http://schemas.openxmlformats.org/officeDocument/2006/relationships/slide" Target="slides/slide95.xml"/><Relationship Id="rId161" Type="http://schemas.openxmlformats.org/officeDocument/2006/relationships/slide" Target="slides/slide160.xml"/><Relationship Id="rId217" Type="http://schemas.openxmlformats.org/officeDocument/2006/relationships/slide" Target="slides/slide216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326" Type="http://schemas.openxmlformats.org/officeDocument/2006/relationships/slide" Target="slides/slide325.xml"/><Relationship Id="rId65" Type="http://schemas.openxmlformats.org/officeDocument/2006/relationships/slide" Target="slides/slide64.xml"/><Relationship Id="rId130" Type="http://schemas.openxmlformats.org/officeDocument/2006/relationships/slide" Target="slides/slide129.xml"/><Relationship Id="rId172" Type="http://schemas.openxmlformats.org/officeDocument/2006/relationships/slide" Target="slides/slide171.xml"/><Relationship Id="rId228" Type="http://schemas.openxmlformats.org/officeDocument/2006/relationships/slide" Target="slides/slide227.xml"/><Relationship Id="rId281" Type="http://schemas.openxmlformats.org/officeDocument/2006/relationships/slide" Target="slides/slide280.xml"/><Relationship Id="rId337" Type="http://schemas.openxmlformats.org/officeDocument/2006/relationships/slide" Target="slides/slide336.xml"/><Relationship Id="rId34" Type="http://schemas.openxmlformats.org/officeDocument/2006/relationships/slide" Target="slides/slide33.xml"/><Relationship Id="rId76" Type="http://schemas.openxmlformats.org/officeDocument/2006/relationships/slide" Target="slides/slide75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83" Type="http://schemas.openxmlformats.org/officeDocument/2006/relationships/slide" Target="slides/slide182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45" Type="http://schemas.openxmlformats.org/officeDocument/2006/relationships/slide" Target="slides/slide44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348" Type="http://schemas.openxmlformats.org/officeDocument/2006/relationships/slide" Target="slides/slide347.xml"/><Relationship Id="rId152" Type="http://schemas.openxmlformats.org/officeDocument/2006/relationships/slide" Target="slides/slide151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56" Type="http://schemas.openxmlformats.org/officeDocument/2006/relationships/slide" Target="slides/slide55.xml"/><Relationship Id="rId317" Type="http://schemas.openxmlformats.org/officeDocument/2006/relationships/slide" Target="slides/slide316.xml"/><Relationship Id="rId359" Type="http://schemas.openxmlformats.org/officeDocument/2006/relationships/slide" Target="slides/slide358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63" Type="http://schemas.openxmlformats.org/officeDocument/2006/relationships/slide" Target="slides/slide162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" Type="http://schemas.openxmlformats.org/officeDocument/2006/relationships/slide" Target="slides/slide24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328" Type="http://schemas.openxmlformats.org/officeDocument/2006/relationships/slide" Target="slides/slide327.xml"/><Relationship Id="rId132" Type="http://schemas.openxmlformats.org/officeDocument/2006/relationships/slide" Target="slides/slide131.xml"/><Relationship Id="rId174" Type="http://schemas.openxmlformats.org/officeDocument/2006/relationships/slide" Target="slides/slide173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318" Type="http://schemas.openxmlformats.org/officeDocument/2006/relationships/slide" Target="slides/slide317.xml"/><Relationship Id="rId339" Type="http://schemas.openxmlformats.org/officeDocument/2006/relationships/slide" Target="slides/slide338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350" Type="http://schemas.openxmlformats.org/officeDocument/2006/relationships/slide" Target="slides/slide349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329" Type="http://schemas.openxmlformats.org/officeDocument/2006/relationships/slide" Target="slides/slide328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340" Type="http://schemas.openxmlformats.org/officeDocument/2006/relationships/slide" Target="slides/slide339.xml"/><Relationship Id="rId361" Type="http://schemas.openxmlformats.org/officeDocument/2006/relationships/notesMaster" Target="notesMasters/notesMaster1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19" Type="http://schemas.openxmlformats.org/officeDocument/2006/relationships/slide" Target="slides/slide318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330" Type="http://schemas.openxmlformats.org/officeDocument/2006/relationships/slide" Target="slides/slide329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351" Type="http://schemas.openxmlformats.org/officeDocument/2006/relationships/slide" Target="slides/slide350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slide" Target="slides/slide319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341" Type="http://schemas.openxmlformats.org/officeDocument/2006/relationships/slide" Target="slides/slide340.xml"/><Relationship Id="rId362" Type="http://schemas.openxmlformats.org/officeDocument/2006/relationships/commentAuthors" Target="commentAuthors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352" Type="http://schemas.openxmlformats.org/officeDocument/2006/relationships/slide" Target="slides/slide351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slide" Target="slides/slide341.xml"/><Relationship Id="rId363" Type="http://schemas.openxmlformats.org/officeDocument/2006/relationships/presProps" Target="presProps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353" Type="http://schemas.openxmlformats.org/officeDocument/2006/relationships/slide" Target="slides/slide352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slide" Target="slides/slide342.xml"/><Relationship Id="rId364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354" Type="http://schemas.openxmlformats.org/officeDocument/2006/relationships/slide" Target="slides/slide353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02" Type="http://schemas.openxmlformats.org/officeDocument/2006/relationships/slide" Target="slides/slide301.xml"/><Relationship Id="rId323" Type="http://schemas.openxmlformats.org/officeDocument/2006/relationships/slide" Target="slides/slide322.xml"/><Relationship Id="rId344" Type="http://schemas.openxmlformats.org/officeDocument/2006/relationships/slide" Target="slides/slide34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365" Type="http://schemas.openxmlformats.org/officeDocument/2006/relationships/theme" Target="theme/theme1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313" Type="http://schemas.openxmlformats.org/officeDocument/2006/relationships/slide" Target="slides/slide31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334" Type="http://schemas.openxmlformats.org/officeDocument/2006/relationships/slide" Target="slides/slide333.xml"/><Relationship Id="rId355" Type="http://schemas.openxmlformats.org/officeDocument/2006/relationships/slide" Target="slides/slide354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303" Type="http://schemas.openxmlformats.org/officeDocument/2006/relationships/slide" Target="slides/slide302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345" Type="http://schemas.openxmlformats.org/officeDocument/2006/relationships/slide" Target="slides/slide344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89" Type="http://schemas.openxmlformats.org/officeDocument/2006/relationships/slide" Target="slides/slide288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56" Type="http://schemas.openxmlformats.org/officeDocument/2006/relationships/slide" Target="slides/slide355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16" Type="http://schemas.openxmlformats.org/officeDocument/2006/relationships/slide" Target="slides/slide215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325" Type="http://schemas.openxmlformats.org/officeDocument/2006/relationships/slide" Target="slides/slide324.xml"/><Relationship Id="rId171" Type="http://schemas.openxmlformats.org/officeDocument/2006/relationships/slide" Target="slides/slide170.xml"/><Relationship Id="rId227" Type="http://schemas.openxmlformats.org/officeDocument/2006/relationships/slide" Target="slides/slide226.xml"/><Relationship Id="rId269" Type="http://schemas.openxmlformats.org/officeDocument/2006/relationships/slide" Target="slides/slide268.xml"/><Relationship Id="rId33" Type="http://schemas.openxmlformats.org/officeDocument/2006/relationships/slide" Target="slides/slide32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36" Type="http://schemas.openxmlformats.org/officeDocument/2006/relationships/slide" Target="slides/slide335.xml"/><Relationship Id="rId75" Type="http://schemas.openxmlformats.org/officeDocument/2006/relationships/slide" Target="slides/slide74.xml"/><Relationship Id="rId140" Type="http://schemas.openxmlformats.org/officeDocument/2006/relationships/slide" Target="slides/slide139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47" Type="http://schemas.openxmlformats.org/officeDocument/2006/relationships/slide" Target="slides/slide346.xml"/><Relationship Id="rId44" Type="http://schemas.openxmlformats.org/officeDocument/2006/relationships/slide" Target="slides/slide43.xml"/><Relationship Id="rId86" Type="http://schemas.openxmlformats.org/officeDocument/2006/relationships/slide" Target="slides/slide85.xml"/><Relationship Id="rId151" Type="http://schemas.openxmlformats.org/officeDocument/2006/relationships/slide" Target="slides/slide150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16" Type="http://schemas.openxmlformats.org/officeDocument/2006/relationships/slide" Target="slides/slide315.xml"/><Relationship Id="rId55" Type="http://schemas.openxmlformats.org/officeDocument/2006/relationships/slide" Target="slides/slide54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358" Type="http://schemas.openxmlformats.org/officeDocument/2006/relationships/slide" Target="slides/slide357.xml"/><Relationship Id="rId162" Type="http://schemas.openxmlformats.org/officeDocument/2006/relationships/slide" Target="slides/slide161.xml"/><Relationship Id="rId218" Type="http://schemas.openxmlformats.org/officeDocument/2006/relationships/slide" Target="slides/slide217.xml"/><Relationship Id="rId271" Type="http://schemas.openxmlformats.org/officeDocument/2006/relationships/slide" Target="slides/slide270.xml"/><Relationship Id="rId24" Type="http://schemas.openxmlformats.org/officeDocument/2006/relationships/slide" Target="slides/slide23.xml"/><Relationship Id="rId66" Type="http://schemas.openxmlformats.org/officeDocument/2006/relationships/slide" Target="slides/slide65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173" Type="http://schemas.openxmlformats.org/officeDocument/2006/relationships/slide" Target="slides/slide172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35" Type="http://schemas.openxmlformats.org/officeDocument/2006/relationships/slide" Target="slides/slide34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38" Type="http://schemas.openxmlformats.org/officeDocument/2006/relationships/slide" Target="slides/slide337.xml"/><Relationship Id="rId8" Type="http://schemas.openxmlformats.org/officeDocument/2006/relationships/slide" Target="slides/slide7.xml"/><Relationship Id="rId142" Type="http://schemas.openxmlformats.org/officeDocument/2006/relationships/slide" Target="slides/slide141.xml"/><Relationship Id="rId184" Type="http://schemas.openxmlformats.org/officeDocument/2006/relationships/slide" Target="slides/slide183.xml"/><Relationship Id="rId251" Type="http://schemas.openxmlformats.org/officeDocument/2006/relationships/slide" Target="slides/slide250.xml"/><Relationship Id="rId46" Type="http://schemas.openxmlformats.org/officeDocument/2006/relationships/slide" Target="slides/slide45.xml"/><Relationship Id="rId293" Type="http://schemas.openxmlformats.org/officeDocument/2006/relationships/slide" Target="slides/slide292.xml"/><Relationship Id="rId307" Type="http://schemas.openxmlformats.org/officeDocument/2006/relationships/slide" Target="slides/slide306.xml"/><Relationship Id="rId349" Type="http://schemas.openxmlformats.org/officeDocument/2006/relationships/slide" Target="slides/slide348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3" Type="http://schemas.openxmlformats.org/officeDocument/2006/relationships/slide" Target="slides/slide152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360" Type="http://schemas.openxmlformats.org/officeDocument/2006/relationships/slide" Target="slides/slide35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9590F-88B8-4F8F-B18E-AD2EF6174C8C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56EFC-A295-4AE6-AAD1-10ABA839E1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8855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080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809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306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384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14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051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767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8823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555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568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601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7A22E-8870-4D6F-9F8C-6AE70CDAD596}" type="datetimeFigureOut">
              <a:rPr lang="sk-SK" smtClean="0"/>
              <a:t>12. 9. 2025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13B04-6BC7-4DDD-B5A7-6E7F0B5C89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493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3.xml"/><Relationship Id="rId13" Type="http://schemas.openxmlformats.org/officeDocument/2006/relationships/slide" Target="slide115.xml"/><Relationship Id="rId18" Type="http://schemas.openxmlformats.org/officeDocument/2006/relationships/slide" Target="slide243.xml"/><Relationship Id="rId26" Type="http://schemas.openxmlformats.org/officeDocument/2006/relationships/image" Target="../media/image1.png"/><Relationship Id="rId3" Type="http://schemas.openxmlformats.org/officeDocument/2006/relationships/slide" Target="slide19.xml"/><Relationship Id="rId21" Type="http://schemas.openxmlformats.org/officeDocument/2006/relationships/slide" Target="slide312.xml"/><Relationship Id="rId7" Type="http://schemas.openxmlformats.org/officeDocument/2006/relationships/slide" Target="slide66.xml"/><Relationship Id="rId12" Type="http://schemas.openxmlformats.org/officeDocument/2006/relationships/slide" Target="slide101.xml"/><Relationship Id="rId17" Type="http://schemas.openxmlformats.org/officeDocument/2006/relationships/slide" Target="slide195.xml"/><Relationship Id="rId25" Type="http://schemas.openxmlformats.org/officeDocument/2006/relationships/hyperlink" Target="https://kis.cvt.stuba.sk/arl-stu/sk/index/" TargetMode="External"/><Relationship Id="rId2" Type="http://schemas.openxmlformats.org/officeDocument/2006/relationships/slide" Target="slide2.xml"/><Relationship Id="rId16" Type="http://schemas.openxmlformats.org/officeDocument/2006/relationships/slide" Target="slide185.xml"/><Relationship Id="rId20" Type="http://schemas.openxmlformats.org/officeDocument/2006/relationships/slide" Target="slide26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1.xml"/><Relationship Id="rId11" Type="http://schemas.openxmlformats.org/officeDocument/2006/relationships/slide" Target="slide83.xml"/><Relationship Id="rId24" Type="http://schemas.openxmlformats.org/officeDocument/2006/relationships/hyperlink" Target="https://www.mtf.stuba.sk/sk/odbory/odbor-poznatkoveho-manazmentu/akademicka-kniznica-1.html?page_id=17421" TargetMode="External"/><Relationship Id="rId5" Type="http://schemas.openxmlformats.org/officeDocument/2006/relationships/slide" Target="slide35.xml"/><Relationship Id="rId15" Type="http://schemas.openxmlformats.org/officeDocument/2006/relationships/slide" Target="slide174.xml"/><Relationship Id="rId23" Type="http://schemas.openxmlformats.org/officeDocument/2006/relationships/slide" Target="slide334.xml"/><Relationship Id="rId10" Type="http://schemas.openxmlformats.org/officeDocument/2006/relationships/slide" Target="slide81.xml"/><Relationship Id="rId19" Type="http://schemas.openxmlformats.org/officeDocument/2006/relationships/slide" Target="slide255.xml"/><Relationship Id="rId4" Type="http://schemas.openxmlformats.org/officeDocument/2006/relationships/slide" Target="slide26.xml"/><Relationship Id="rId9" Type="http://schemas.openxmlformats.org/officeDocument/2006/relationships/slide" Target="slide76.xml"/><Relationship Id="rId14" Type="http://schemas.openxmlformats.org/officeDocument/2006/relationships/slide" Target="slide119.xml"/><Relationship Id="rId22" Type="http://schemas.openxmlformats.org/officeDocument/2006/relationships/slide" Target="slide3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8" Type="http://schemas.openxmlformats.org/officeDocument/2006/relationships/slide" Target="slide107.xml"/><Relationship Id="rId13" Type="http://schemas.openxmlformats.org/officeDocument/2006/relationships/slide" Target="slide114.xml"/><Relationship Id="rId3" Type="http://schemas.openxmlformats.org/officeDocument/2006/relationships/slide" Target="slide102.xml"/><Relationship Id="rId7" Type="http://schemas.openxmlformats.org/officeDocument/2006/relationships/slide" Target="slide106.xml"/><Relationship Id="rId12" Type="http://schemas.openxmlformats.org/officeDocument/2006/relationships/slide" Target="slide1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5.xml"/><Relationship Id="rId11" Type="http://schemas.openxmlformats.org/officeDocument/2006/relationships/slide" Target="slide110.xml"/><Relationship Id="rId5" Type="http://schemas.openxmlformats.org/officeDocument/2006/relationships/slide" Target="slide104.xml"/><Relationship Id="rId10" Type="http://schemas.openxmlformats.org/officeDocument/2006/relationships/slide" Target="slide109.xml"/><Relationship Id="rId4" Type="http://schemas.openxmlformats.org/officeDocument/2006/relationships/slide" Target="slide103.xml"/><Relationship Id="rId9" Type="http://schemas.openxmlformats.org/officeDocument/2006/relationships/slide" Target="slide108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hyperlink" Target="http://www/" TargetMode="External"/><Relationship Id="rId2" Type="http://schemas.openxmlformats.org/officeDocument/2006/relationships/hyperlink" Target="http://www.kovmat.sav.sk/" TargetMode="Externa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://app.knovel.com/hotlink/toc/id:kpBCTSEE05/basic-corrosion-technology" TargetMode="Externa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slide" Target="slide1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18.xml"/><Relationship Id="rId4" Type="http://schemas.openxmlformats.org/officeDocument/2006/relationships/slide" Target="slide11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sevier.com/books/industrial-process-automation-systems/mehta/978-0-12-800939-0" TargetMode="Externa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3" Type="http://schemas.openxmlformats.org/officeDocument/2006/relationships/slide" Target="slide130.xml"/><Relationship Id="rId18" Type="http://schemas.openxmlformats.org/officeDocument/2006/relationships/slide" Target="slide136.xml"/><Relationship Id="rId26" Type="http://schemas.openxmlformats.org/officeDocument/2006/relationships/slide" Target="slide144.xml"/><Relationship Id="rId39" Type="http://schemas.openxmlformats.org/officeDocument/2006/relationships/slide" Target="slide157.xml"/><Relationship Id="rId21" Type="http://schemas.openxmlformats.org/officeDocument/2006/relationships/slide" Target="slide139.xml"/><Relationship Id="rId34" Type="http://schemas.openxmlformats.org/officeDocument/2006/relationships/slide" Target="slide152.xml"/><Relationship Id="rId42" Type="http://schemas.openxmlformats.org/officeDocument/2006/relationships/slide" Target="slide161.xml"/><Relationship Id="rId47" Type="http://schemas.openxmlformats.org/officeDocument/2006/relationships/slide" Target="slide167.xml"/><Relationship Id="rId50" Type="http://schemas.openxmlformats.org/officeDocument/2006/relationships/slide" Target="slide170.xml"/><Relationship Id="rId7" Type="http://schemas.openxmlformats.org/officeDocument/2006/relationships/slide" Target="slide124.xml"/><Relationship Id="rId2" Type="http://schemas.openxmlformats.org/officeDocument/2006/relationships/slide" Target="slide1.xml"/><Relationship Id="rId16" Type="http://schemas.openxmlformats.org/officeDocument/2006/relationships/slide" Target="slide134.xml"/><Relationship Id="rId29" Type="http://schemas.openxmlformats.org/officeDocument/2006/relationships/slide" Target="slide147.xml"/><Relationship Id="rId11" Type="http://schemas.openxmlformats.org/officeDocument/2006/relationships/slide" Target="slide128.xml"/><Relationship Id="rId24" Type="http://schemas.openxmlformats.org/officeDocument/2006/relationships/slide" Target="slide142.xml"/><Relationship Id="rId32" Type="http://schemas.openxmlformats.org/officeDocument/2006/relationships/slide" Target="slide150.xml"/><Relationship Id="rId37" Type="http://schemas.openxmlformats.org/officeDocument/2006/relationships/slide" Target="slide155.xml"/><Relationship Id="rId40" Type="http://schemas.openxmlformats.org/officeDocument/2006/relationships/slide" Target="slide159.xml"/><Relationship Id="rId45" Type="http://schemas.openxmlformats.org/officeDocument/2006/relationships/slide" Target="slide165.xml"/><Relationship Id="rId53" Type="http://schemas.openxmlformats.org/officeDocument/2006/relationships/slide" Target="slide173.xml"/><Relationship Id="rId5" Type="http://schemas.openxmlformats.org/officeDocument/2006/relationships/slide" Target="slide122.xml"/><Relationship Id="rId10" Type="http://schemas.openxmlformats.org/officeDocument/2006/relationships/slide" Target="slide127.xml"/><Relationship Id="rId19" Type="http://schemas.openxmlformats.org/officeDocument/2006/relationships/slide" Target="slide137.xml"/><Relationship Id="rId31" Type="http://schemas.openxmlformats.org/officeDocument/2006/relationships/slide" Target="slide149.xml"/><Relationship Id="rId44" Type="http://schemas.openxmlformats.org/officeDocument/2006/relationships/slide" Target="slide164.xml"/><Relationship Id="rId52" Type="http://schemas.openxmlformats.org/officeDocument/2006/relationships/slide" Target="slide172.xml"/><Relationship Id="rId4" Type="http://schemas.openxmlformats.org/officeDocument/2006/relationships/slide" Target="slide121.xml"/><Relationship Id="rId9" Type="http://schemas.openxmlformats.org/officeDocument/2006/relationships/slide" Target="slide126.xml"/><Relationship Id="rId14" Type="http://schemas.openxmlformats.org/officeDocument/2006/relationships/slide" Target="slide131.xml"/><Relationship Id="rId22" Type="http://schemas.openxmlformats.org/officeDocument/2006/relationships/slide" Target="slide140.xml"/><Relationship Id="rId27" Type="http://schemas.openxmlformats.org/officeDocument/2006/relationships/slide" Target="slide145.xml"/><Relationship Id="rId30" Type="http://schemas.openxmlformats.org/officeDocument/2006/relationships/slide" Target="slide148.xml"/><Relationship Id="rId35" Type="http://schemas.openxmlformats.org/officeDocument/2006/relationships/slide" Target="slide153.xml"/><Relationship Id="rId43" Type="http://schemas.openxmlformats.org/officeDocument/2006/relationships/slide" Target="slide162.xml"/><Relationship Id="rId48" Type="http://schemas.openxmlformats.org/officeDocument/2006/relationships/slide" Target="slide168.xml"/><Relationship Id="rId8" Type="http://schemas.openxmlformats.org/officeDocument/2006/relationships/slide" Target="slide125.xml"/><Relationship Id="rId51" Type="http://schemas.openxmlformats.org/officeDocument/2006/relationships/slide" Target="slide171.xml"/><Relationship Id="rId3" Type="http://schemas.openxmlformats.org/officeDocument/2006/relationships/slide" Target="slide120.xml"/><Relationship Id="rId12" Type="http://schemas.openxmlformats.org/officeDocument/2006/relationships/slide" Target="slide129.xml"/><Relationship Id="rId17" Type="http://schemas.openxmlformats.org/officeDocument/2006/relationships/slide" Target="slide135.xml"/><Relationship Id="rId25" Type="http://schemas.openxmlformats.org/officeDocument/2006/relationships/slide" Target="slide143.xml"/><Relationship Id="rId33" Type="http://schemas.openxmlformats.org/officeDocument/2006/relationships/slide" Target="slide151.xml"/><Relationship Id="rId38" Type="http://schemas.openxmlformats.org/officeDocument/2006/relationships/slide" Target="slide156.xml"/><Relationship Id="rId46" Type="http://schemas.openxmlformats.org/officeDocument/2006/relationships/slide" Target="slide166.xml"/><Relationship Id="rId20" Type="http://schemas.openxmlformats.org/officeDocument/2006/relationships/slide" Target="slide138.xml"/><Relationship Id="rId41" Type="http://schemas.openxmlformats.org/officeDocument/2006/relationships/slide" Target="slide16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3.xml"/><Relationship Id="rId15" Type="http://schemas.openxmlformats.org/officeDocument/2006/relationships/slide" Target="slide133.xml"/><Relationship Id="rId23" Type="http://schemas.openxmlformats.org/officeDocument/2006/relationships/slide" Target="slide141.xml"/><Relationship Id="rId28" Type="http://schemas.openxmlformats.org/officeDocument/2006/relationships/slide" Target="slide146.xml"/><Relationship Id="rId36" Type="http://schemas.openxmlformats.org/officeDocument/2006/relationships/slide" Target="slide154.xml"/><Relationship Id="rId49" Type="http://schemas.openxmlformats.org/officeDocument/2006/relationships/slide" Target="slide16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8" Type="http://schemas.openxmlformats.org/officeDocument/2006/relationships/slide" Target="slide182.xml"/><Relationship Id="rId3" Type="http://schemas.openxmlformats.org/officeDocument/2006/relationships/slide" Target="slide175.xml"/><Relationship Id="rId7" Type="http://schemas.openxmlformats.org/officeDocument/2006/relationships/slide" Target="slide18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0.xml"/><Relationship Id="rId5" Type="http://schemas.openxmlformats.org/officeDocument/2006/relationships/slide" Target="slide178.xml"/><Relationship Id="rId10" Type="http://schemas.openxmlformats.org/officeDocument/2006/relationships/slide" Target="slide184.xml"/><Relationship Id="rId4" Type="http://schemas.openxmlformats.org/officeDocument/2006/relationships/slide" Target="slide176.xml"/><Relationship Id="rId9" Type="http://schemas.openxmlformats.org/officeDocument/2006/relationships/slide" Target="slide18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5.xml.rels><?xml version="1.0" encoding="UTF-8" standalone="yes"?>
<Relationships xmlns="http://schemas.openxmlformats.org/package/2006/relationships"><Relationship Id="rId8" Type="http://schemas.openxmlformats.org/officeDocument/2006/relationships/slide" Target="slide191.xml"/><Relationship Id="rId3" Type="http://schemas.openxmlformats.org/officeDocument/2006/relationships/slide" Target="slide186.xml"/><Relationship Id="rId7" Type="http://schemas.openxmlformats.org/officeDocument/2006/relationships/slide" Target="slide19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9.xml"/><Relationship Id="rId5" Type="http://schemas.openxmlformats.org/officeDocument/2006/relationships/slide" Target="slide188.xml"/><Relationship Id="rId10" Type="http://schemas.openxmlformats.org/officeDocument/2006/relationships/slide" Target="slide193.xml"/><Relationship Id="rId4" Type="http://schemas.openxmlformats.org/officeDocument/2006/relationships/slide" Target="slide187.xml"/><Relationship Id="rId9" Type="http://schemas.openxmlformats.org/officeDocument/2006/relationships/slide" Target="slide19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slide" Target="slide20.xml"/><Relationship Id="rId7" Type="http://schemas.openxmlformats.org/officeDocument/2006/relationships/slide" Target="slide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novfree.net/~stybla/skola/czu/tretak/sam/c/mat/ostatni/Operacni_vyzkum_skripta.pdf" TargetMode="External"/><Relationship Id="rId1" Type="http://schemas.openxmlformats.org/officeDocument/2006/relationships/slideLayout" Target="../slideLayouts/slideLayout7.xml"/></Relationships>
</file>

<file path=ppt/slides/_rels/slide195.xml.rels><?xml version="1.0" encoding="UTF-8" standalone="yes"?>
<Relationships xmlns="http://schemas.openxmlformats.org/package/2006/relationships"><Relationship Id="rId13" Type="http://schemas.openxmlformats.org/officeDocument/2006/relationships/slide" Target="slide207.xml"/><Relationship Id="rId18" Type="http://schemas.openxmlformats.org/officeDocument/2006/relationships/slide" Target="slide212.xml"/><Relationship Id="rId26" Type="http://schemas.openxmlformats.org/officeDocument/2006/relationships/slide" Target="slide220.xml"/><Relationship Id="rId39" Type="http://schemas.openxmlformats.org/officeDocument/2006/relationships/slide" Target="slide234.xml"/><Relationship Id="rId21" Type="http://schemas.openxmlformats.org/officeDocument/2006/relationships/slide" Target="slide215.xml"/><Relationship Id="rId34" Type="http://schemas.openxmlformats.org/officeDocument/2006/relationships/slide" Target="slide229.xml"/><Relationship Id="rId42" Type="http://schemas.openxmlformats.org/officeDocument/2006/relationships/slide" Target="slide237.xml"/><Relationship Id="rId47" Type="http://schemas.openxmlformats.org/officeDocument/2006/relationships/slide" Target="slide242.xml"/><Relationship Id="rId7" Type="http://schemas.openxmlformats.org/officeDocument/2006/relationships/slide" Target="slide201.xml"/><Relationship Id="rId2" Type="http://schemas.openxmlformats.org/officeDocument/2006/relationships/slide" Target="slide1.xml"/><Relationship Id="rId16" Type="http://schemas.openxmlformats.org/officeDocument/2006/relationships/slide" Target="slide210.xml"/><Relationship Id="rId29" Type="http://schemas.openxmlformats.org/officeDocument/2006/relationships/slide" Target="slide22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9.xml"/><Relationship Id="rId11" Type="http://schemas.openxmlformats.org/officeDocument/2006/relationships/slide" Target="slide205.xml"/><Relationship Id="rId24" Type="http://schemas.openxmlformats.org/officeDocument/2006/relationships/slide" Target="slide218.xml"/><Relationship Id="rId32" Type="http://schemas.openxmlformats.org/officeDocument/2006/relationships/slide" Target="slide227.xml"/><Relationship Id="rId37" Type="http://schemas.openxmlformats.org/officeDocument/2006/relationships/slide" Target="slide232.xml"/><Relationship Id="rId40" Type="http://schemas.openxmlformats.org/officeDocument/2006/relationships/slide" Target="slide235.xml"/><Relationship Id="rId45" Type="http://schemas.openxmlformats.org/officeDocument/2006/relationships/slide" Target="slide240.xml"/><Relationship Id="rId5" Type="http://schemas.openxmlformats.org/officeDocument/2006/relationships/slide" Target="slide198.xml"/><Relationship Id="rId15" Type="http://schemas.openxmlformats.org/officeDocument/2006/relationships/slide" Target="slide209.xml"/><Relationship Id="rId23" Type="http://schemas.openxmlformats.org/officeDocument/2006/relationships/slide" Target="slide217.xml"/><Relationship Id="rId28" Type="http://schemas.openxmlformats.org/officeDocument/2006/relationships/slide" Target="slide222.xml"/><Relationship Id="rId36" Type="http://schemas.openxmlformats.org/officeDocument/2006/relationships/slide" Target="slide231.xml"/><Relationship Id="rId10" Type="http://schemas.openxmlformats.org/officeDocument/2006/relationships/slide" Target="slide204.xml"/><Relationship Id="rId19" Type="http://schemas.openxmlformats.org/officeDocument/2006/relationships/slide" Target="slide213.xml"/><Relationship Id="rId31" Type="http://schemas.openxmlformats.org/officeDocument/2006/relationships/slide" Target="slide226.xml"/><Relationship Id="rId44" Type="http://schemas.openxmlformats.org/officeDocument/2006/relationships/slide" Target="slide239.xml"/><Relationship Id="rId4" Type="http://schemas.openxmlformats.org/officeDocument/2006/relationships/slide" Target="slide197.xml"/><Relationship Id="rId9" Type="http://schemas.openxmlformats.org/officeDocument/2006/relationships/slide" Target="slide203.xml"/><Relationship Id="rId14" Type="http://schemas.openxmlformats.org/officeDocument/2006/relationships/slide" Target="slide208.xml"/><Relationship Id="rId22" Type="http://schemas.openxmlformats.org/officeDocument/2006/relationships/slide" Target="slide216.xml"/><Relationship Id="rId27" Type="http://schemas.openxmlformats.org/officeDocument/2006/relationships/slide" Target="slide221.xml"/><Relationship Id="rId30" Type="http://schemas.openxmlformats.org/officeDocument/2006/relationships/slide" Target="slide225.xml"/><Relationship Id="rId35" Type="http://schemas.openxmlformats.org/officeDocument/2006/relationships/slide" Target="slide230.xml"/><Relationship Id="rId43" Type="http://schemas.openxmlformats.org/officeDocument/2006/relationships/slide" Target="slide238.xml"/><Relationship Id="rId8" Type="http://schemas.openxmlformats.org/officeDocument/2006/relationships/slide" Target="slide202.xml"/><Relationship Id="rId3" Type="http://schemas.openxmlformats.org/officeDocument/2006/relationships/slide" Target="slide196.xml"/><Relationship Id="rId12" Type="http://schemas.openxmlformats.org/officeDocument/2006/relationships/slide" Target="slide206.xml"/><Relationship Id="rId17" Type="http://schemas.openxmlformats.org/officeDocument/2006/relationships/slide" Target="slide211.xml"/><Relationship Id="rId25" Type="http://schemas.openxmlformats.org/officeDocument/2006/relationships/slide" Target="slide219.xml"/><Relationship Id="rId33" Type="http://schemas.openxmlformats.org/officeDocument/2006/relationships/slide" Target="slide228.xml"/><Relationship Id="rId38" Type="http://schemas.openxmlformats.org/officeDocument/2006/relationships/slide" Target="slide233.xml"/><Relationship Id="rId46" Type="http://schemas.openxmlformats.org/officeDocument/2006/relationships/slide" Target="slide241.xml"/><Relationship Id="rId20" Type="http://schemas.openxmlformats.org/officeDocument/2006/relationships/slide" Target="slide214.xml"/><Relationship Id="rId41" Type="http://schemas.openxmlformats.org/officeDocument/2006/relationships/slide" Target="slide236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omation.siemens.com/" TargetMode="External"/><Relationship Id="rId1" Type="http://schemas.openxmlformats.org/officeDocument/2006/relationships/slideLayout" Target="../slideLayouts/slideLayout7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4.xml.rels><?xml version="1.0" encoding="UTF-8" standalone="yes"?>
<Relationships xmlns="http://schemas.openxmlformats.org/package/2006/relationships"><Relationship Id="rId2" Type="http://schemas.openxmlformats.org/officeDocument/2006/relationships/hyperlink" Target="https://link.springer.com/content/pdf/10.1007/978-3-030-18715-6.pdf" TargetMode="External"/><Relationship Id="rId1" Type="http://schemas.openxmlformats.org/officeDocument/2006/relationships/slideLayout" Target="../slideLayouts/slideLayout7.xml"/></Relationships>
</file>

<file path=ppt/slides/_rels/slide225.xml.rels><?xml version="1.0" encoding="UTF-8" standalone="yes"?>
<Relationships xmlns="http://schemas.openxmlformats.org/package/2006/relationships"><Relationship Id="rId2" Type="http://schemas.openxmlformats.org/officeDocument/2006/relationships/hyperlink" Target="https://new.abb.com/products/robotics/robotstudio/tutorials" TargetMode="External"/><Relationship Id="rId1" Type="http://schemas.openxmlformats.org/officeDocument/2006/relationships/slideLayout" Target="../slideLayouts/slideLayout7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3.xml.rels><?xml version="1.0" encoding="UTF-8" standalone="yes"?>
<Relationships xmlns="http://schemas.openxmlformats.org/package/2006/relationships"><Relationship Id="rId8" Type="http://schemas.openxmlformats.org/officeDocument/2006/relationships/slide" Target="slide250.xml"/><Relationship Id="rId3" Type="http://schemas.openxmlformats.org/officeDocument/2006/relationships/slide" Target="slide244.xml"/><Relationship Id="rId7" Type="http://schemas.openxmlformats.org/officeDocument/2006/relationships/slide" Target="slide248.xml"/><Relationship Id="rId12" Type="http://schemas.openxmlformats.org/officeDocument/2006/relationships/slide" Target="slide25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7.xml"/><Relationship Id="rId11" Type="http://schemas.openxmlformats.org/officeDocument/2006/relationships/slide" Target="slide253.xml"/><Relationship Id="rId5" Type="http://schemas.openxmlformats.org/officeDocument/2006/relationships/slide" Target="slide246.xml"/><Relationship Id="rId10" Type="http://schemas.openxmlformats.org/officeDocument/2006/relationships/slide" Target="slide252.xml"/><Relationship Id="rId4" Type="http://schemas.openxmlformats.org/officeDocument/2006/relationships/slide" Target="slide245.xml"/><Relationship Id="rId9" Type="http://schemas.openxmlformats.org/officeDocument/2006/relationships/slide" Target="slide251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6.xml.rels><?xml version="1.0" encoding="UTF-8" standalone="yes"?>
<Relationships xmlns="http://schemas.openxmlformats.org/package/2006/relationships"><Relationship Id="rId2" Type="http://schemas.openxmlformats.org/officeDocument/2006/relationships/hyperlink" Target="https://envirozataze.enviroportal.sk/Atlas-sanacnych-metod" TargetMode="External"/><Relationship Id="rId1" Type="http://schemas.openxmlformats.org/officeDocument/2006/relationships/slideLayout" Target="../slideLayouts/slideLayout7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8.xml.rels><?xml version="1.0" encoding="UTF-8" standalone="yes"?>
<Relationships xmlns="http://schemas.openxmlformats.org/package/2006/relationships"><Relationship Id="rId2" Type="http://schemas.openxmlformats.org/officeDocument/2006/relationships/hyperlink" Target="http://eprints.sztaki.hu/9722/1/Viharos_1_30789982_ny.pdf" TargetMode="External"/><Relationship Id="rId1" Type="http://schemas.openxmlformats.org/officeDocument/2006/relationships/slideLayout" Target="../slideLayouts/slideLayout7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osha.europa.eu/sk/publications/" TargetMode="External"/><Relationship Id="rId1" Type="http://schemas.openxmlformats.org/officeDocument/2006/relationships/slideLayout" Target="../slideLayouts/slideLayout7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5.xml.rels><?xml version="1.0" encoding="UTF-8" standalone="yes"?>
<Relationships xmlns="http://schemas.openxmlformats.org/package/2006/relationships"><Relationship Id="rId8" Type="http://schemas.openxmlformats.org/officeDocument/2006/relationships/slide" Target="slide261.xml"/><Relationship Id="rId3" Type="http://schemas.openxmlformats.org/officeDocument/2006/relationships/slide" Target="slide256.xml"/><Relationship Id="rId7" Type="http://schemas.openxmlformats.org/officeDocument/2006/relationships/slide" Target="slide260.xml"/><Relationship Id="rId12" Type="http://schemas.openxmlformats.org/officeDocument/2006/relationships/slide" Target="slide26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9.xml"/><Relationship Id="rId11" Type="http://schemas.openxmlformats.org/officeDocument/2006/relationships/slide" Target="slide265.xml"/><Relationship Id="rId5" Type="http://schemas.openxmlformats.org/officeDocument/2006/relationships/slide" Target="slide258.xml"/><Relationship Id="rId10" Type="http://schemas.openxmlformats.org/officeDocument/2006/relationships/slide" Target="slide264.xml"/><Relationship Id="rId4" Type="http://schemas.openxmlformats.org/officeDocument/2006/relationships/slide" Target="slide257.xml"/><Relationship Id="rId9" Type="http://schemas.openxmlformats.org/officeDocument/2006/relationships/slide" Target="slide263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8.xml"/><Relationship Id="rId9" Type="http://schemas.openxmlformats.org/officeDocument/2006/relationships/slide" Target="slide33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roparl.europa.eu/doceo/document/A-7-2013-0017_SK.html" TargetMode="External"/><Relationship Id="rId1" Type="http://schemas.openxmlformats.org/officeDocument/2006/relationships/slideLayout" Target="../slideLayouts/slideLayout7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7.xml.rels><?xml version="1.0" encoding="UTF-8" standalone="yes"?>
<Relationships xmlns="http://schemas.openxmlformats.org/package/2006/relationships"><Relationship Id="rId13" Type="http://schemas.openxmlformats.org/officeDocument/2006/relationships/slide" Target="slide278.xml"/><Relationship Id="rId18" Type="http://schemas.openxmlformats.org/officeDocument/2006/relationships/slide" Target="slide283.xml"/><Relationship Id="rId26" Type="http://schemas.openxmlformats.org/officeDocument/2006/relationships/slide" Target="slide291.xml"/><Relationship Id="rId39" Type="http://schemas.openxmlformats.org/officeDocument/2006/relationships/slide" Target="slide304.xml"/><Relationship Id="rId21" Type="http://schemas.openxmlformats.org/officeDocument/2006/relationships/slide" Target="slide286.xml"/><Relationship Id="rId34" Type="http://schemas.openxmlformats.org/officeDocument/2006/relationships/slide" Target="slide299.xml"/><Relationship Id="rId42" Type="http://schemas.openxmlformats.org/officeDocument/2006/relationships/slide" Target="slide307.xml"/><Relationship Id="rId7" Type="http://schemas.openxmlformats.org/officeDocument/2006/relationships/slide" Target="slide272.xml"/><Relationship Id="rId2" Type="http://schemas.openxmlformats.org/officeDocument/2006/relationships/slide" Target="slide1.xml"/><Relationship Id="rId16" Type="http://schemas.openxmlformats.org/officeDocument/2006/relationships/slide" Target="slide281.xml"/><Relationship Id="rId29" Type="http://schemas.openxmlformats.org/officeDocument/2006/relationships/slide" Target="slide29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1.xml"/><Relationship Id="rId11" Type="http://schemas.openxmlformats.org/officeDocument/2006/relationships/slide" Target="slide276.xml"/><Relationship Id="rId24" Type="http://schemas.openxmlformats.org/officeDocument/2006/relationships/slide" Target="slide289.xml"/><Relationship Id="rId32" Type="http://schemas.openxmlformats.org/officeDocument/2006/relationships/slide" Target="slide297.xml"/><Relationship Id="rId37" Type="http://schemas.openxmlformats.org/officeDocument/2006/relationships/slide" Target="slide302.xml"/><Relationship Id="rId40" Type="http://schemas.openxmlformats.org/officeDocument/2006/relationships/slide" Target="slide305.xml"/><Relationship Id="rId45" Type="http://schemas.openxmlformats.org/officeDocument/2006/relationships/slide" Target="slide310.xml"/><Relationship Id="rId5" Type="http://schemas.openxmlformats.org/officeDocument/2006/relationships/slide" Target="slide270.xml"/><Relationship Id="rId15" Type="http://schemas.openxmlformats.org/officeDocument/2006/relationships/slide" Target="slide280.xml"/><Relationship Id="rId23" Type="http://schemas.openxmlformats.org/officeDocument/2006/relationships/slide" Target="slide288.xml"/><Relationship Id="rId28" Type="http://schemas.openxmlformats.org/officeDocument/2006/relationships/slide" Target="slide293.xml"/><Relationship Id="rId36" Type="http://schemas.openxmlformats.org/officeDocument/2006/relationships/slide" Target="slide301.xml"/><Relationship Id="rId10" Type="http://schemas.openxmlformats.org/officeDocument/2006/relationships/slide" Target="slide275.xml"/><Relationship Id="rId19" Type="http://schemas.openxmlformats.org/officeDocument/2006/relationships/slide" Target="slide284.xml"/><Relationship Id="rId31" Type="http://schemas.openxmlformats.org/officeDocument/2006/relationships/slide" Target="slide296.xml"/><Relationship Id="rId44" Type="http://schemas.openxmlformats.org/officeDocument/2006/relationships/slide" Target="slide309.xml"/><Relationship Id="rId4" Type="http://schemas.openxmlformats.org/officeDocument/2006/relationships/slide" Target="slide269.xml"/><Relationship Id="rId9" Type="http://schemas.openxmlformats.org/officeDocument/2006/relationships/slide" Target="slide274.xml"/><Relationship Id="rId14" Type="http://schemas.openxmlformats.org/officeDocument/2006/relationships/slide" Target="slide279.xml"/><Relationship Id="rId22" Type="http://schemas.openxmlformats.org/officeDocument/2006/relationships/slide" Target="slide287.xml"/><Relationship Id="rId27" Type="http://schemas.openxmlformats.org/officeDocument/2006/relationships/slide" Target="slide292.xml"/><Relationship Id="rId30" Type="http://schemas.openxmlformats.org/officeDocument/2006/relationships/slide" Target="slide295.xml"/><Relationship Id="rId35" Type="http://schemas.openxmlformats.org/officeDocument/2006/relationships/slide" Target="slide300.xml"/><Relationship Id="rId43" Type="http://schemas.openxmlformats.org/officeDocument/2006/relationships/slide" Target="slide308.xml"/><Relationship Id="rId8" Type="http://schemas.openxmlformats.org/officeDocument/2006/relationships/slide" Target="slide273.xml"/><Relationship Id="rId3" Type="http://schemas.openxmlformats.org/officeDocument/2006/relationships/slide" Target="slide268.xml"/><Relationship Id="rId12" Type="http://schemas.openxmlformats.org/officeDocument/2006/relationships/slide" Target="slide277.xml"/><Relationship Id="rId17" Type="http://schemas.openxmlformats.org/officeDocument/2006/relationships/slide" Target="slide282.xml"/><Relationship Id="rId25" Type="http://schemas.openxmlformats.org/officeDocument/2006/relationships/slide" Target="slide290.xml"/><Relationship Id="rId33" Type="http://schemas.openxmlformats.org/officeDocument/2006/relationships/slide" Target="slide298.xml"/><Relationship Id="rId38" Type="http://schemas.openxmlformats.org/officeDocument/2006/relationships/slide" Target="slide303.xml"/><Relationship Id="rId46" Type="http://schemas.openxmlformats.org/officeDocument/2006/relationships/slide" Target="slide311.xml"/><Relationship Id="rId20" Type="http://schemas.openxmlformats.org/officeDocument/2006/relationships/slide" Target="slide285.xml"/><Relationship Id="rId41" Type="http://schemas.openxmlformats.org/officeDocument/2006/relationships/slide" Target="slide306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2.xml.rels><?xml version="1.0" encoding="UTF-8" standalone="yes"?>
<Relationships xmlns="http://schemas.openxmlformats.org/package/2006/relationships"><Relationship Id="rId8" Type="http://schemas.openxmlformats.org/officeDocument/2006/relationships/slide" Target="slide318.xml"/><Relationship Id="rId3" Type="http://schemas.openxmlformats.org/officeDocument/2006/relationships/slide" Target="slide313.xml"/><Relationship Id="rId7" Type="http://schemas.openxmlformats.org/officeDocument/2006/relationships/slide" Target="slide3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16.xml"/><Relationship Id="rId5" Type="http://schemas.openxmlformats.org/officeDocument/2006/relationships/slide" Target="slide315.xml"/><Relationship Id="rId4" Type="http://schemas.openxmlformats.org/officeDocument/2006/relationships/slide" Target="slide314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9.xml.rels><?xml version="1.0" encoding="UTF-8" standalone="yes"?>
<Relationships xmlns="http://schemas.openxmlformats.org/package/2006/relationships"><Relationship Id="rId8" Type="http://schemas.openxmlformats.org/officeDocument/2006/relationships/slide" Target="slide325.xml"/><Relationship Id="rId13" Type="http://schemas.openxmlformats.org/officeDocument/2006/relationships/slide" Target="slide330.xml"/><Relationship Id="rId3" Type="http://schemas.openxmlformats.org/officeDocument/2006/relationships/slide" Target="slide320.xml"/><Relationship Id="rId7" Type="http://schemas.openxmlformats.org/officeDocument/2006/relationships/slide" Target="slide324.xml"/><Relationship Id="rId12" Type="http://schemas.openxmlformats.org/officeDocument/2006/relationships/slide" Target="slide329.xml"/><Relationship Id="rId2" Type="http://schemas.openxmlformats.org/officeDocument/2006/relationships/slide" Target="slide1.xml"/><Relationship Id="rId16" Type="http://schemas.openxmlformats.org/officeDocument/2006/relationships/slide" Target="slide33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23.xml"/><Relationship Id="rId11" Type="http://schemas.openxmlformats.org/officeDocument/2006/relationships/slide" Target="slide328.xml"/><Relationship Id="rId5" Type="http://schemas.openxmlformats.org/officeDocument/2006/relationships/slide" Target="slide322.xml"/><Relationship Id="rId15" Type="http://schemas.openxmlformats.org/officeDocument/2006/relationships/slide" Target="slide332.xml"/><Relationship Id="rId10" Type="http://schemas.openxmlformats.org/officeDocument/2006/relationships/slide" Target="slide327.xml"/><Relationship Id="rId4" Type="http://schemas.openxmlformats.org/officeDocument/2006/relationships/slide" Target="slide321.xml"/><Relationship Id="rId9" Type="http://schemas.openxmlformats.org/officeDocument/2006/relationships/slide" Target="slide326.xml"/><Relationship Id="rId14" Type="http://schemas.openxmlformats.org/officeDocument/2006/relationships/slide" Target="slide3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4.xml.rels><?xml version="1.0" encoding="UTF-8" standalone="yes"?>
<Relationships xmlns="http://schemas.openxmlformats.org/package/2006/relationships"><Relationship Id="rId8" Type="http://schemas.openxmlformats.org/officeDocument/2006/relationships/slide" Target="slide341.xml"/><Relationship Id="rId13" Type="http://schemas.openxmlformats.org/officeDocument/2006/relationships/slide" Target="slide346.xml"/><Relationship Id="rId18" Type="http://schemas.openxmlformats.org/officeDocument/2006/relationships/slide" Target="slide352.xml"/><Relationship Id="rId3" Type="http://schemas.openxmlformats.org/officeDocument/2006/relationships/slide" Target="slide335.xml"/><Relationship Id="rId21" Type="http://schemas.openxmlformats.org/officeDocument/2006/relationships/slide" Target="slide355.xml"/><Relationship Id="rId7" Type="http://schemas.openxmlformats.org/officeDocument/2006/relationships/slide" Target="slide339.xml"/><Relationship Id="rId12" Type="http://schemas.openxmlformats.org/officeDocument/2006/relationships/slide" Target="slide345.xml"/><Relationship Id="rId17" Type="http://schemas.openxmlformats.org/officeDocument/2006/relationships/slide" Target="slide351.xml"/><Relationship Id="rId25" Type="http://schemas.openxmlformats.org/officeDocument/2006/relationships/slide" Target="slide359.xml"/><Relationship Id="rId2" Type="http://schemas.openxmlformats.org/officeDocument/2006/relationships/slide" Target="slide1.xml"/><Relationship Id="rId16" Type="http://schemas.openxmlformats.org/officeDocument/2006/relationships/slide" Target="slide350.xml"/><Relationship Id="rId20" Type="http://schemas.openxmlformats.org/officeDocument/2006/relationships/slide" Target="slide3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38.xml"/><Relationship Id="rId11" Type="http://schemas.openxmlformats.org/officeDocument/2006/relationships/slide" Target="slide344.xml"/><Relationship Id="rId24" Type="http://schemas.openxmlformats.org/officeDocument/2006/relationships/slide" Target="slide358.xml"/><Relationship Id="rId5" Type="http://schemas.openxmlformats.org/officeDocument/2006/relationships/slide" Target="slide337.xml"/><Relationship Id="rId15" Type="http://schemas.openxmlformats.org/officeDocument/2006/relationships/slide" Target="slide349.xml"/><Relationship Id="rId23" Type="http://schemas.openxmlformats.org/officeDocument/2006/relationships/slide" Target="slide357.xml"/><Relationship Id="rId10" Type="http://schemas.openxmlformats.org/officeDocument/2006/relationships/slide" Target="slide343.xml"/><Relationship Id="rId19" Type="http://schemas.openxmlformats.org/officeDocument/2006/relationships/slide" Target="slide353.xml"/><Relationship Id="rId4" Type="http://schemas.openxmlformats.org/officeDocument/2006/relationships/slide" Target="slide336.xml"/><Relationship Id="rId9" Type="http://schemas.openxmlformats.org/officeDocument/2006/relationships/slide" Target="slide342.xml"/><Relationship Id="rId14" Type="http://schemas.openxmlformats.org/officeDocument/2006/relationships/slide" Target="slide348.xml"/><Relationship Id="rId22" Type="http://schemas.openxmlformats.org/officeDocument/2006/relationships/slide" Target="slide356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45.xml"/><Relationship Id="rId3" Type="http://schemas.openxmlformats.org/officeDocument/2006/relationships/slide" Target="slide36.xml"/><Relationship Id="rId7" Type="http://schemas.openxmlformats.org/officeDocument/2006/relationships/slide" Target="slide44.xml"/><Relationship Id="rId12" Type="http://schemas.openxmlformats.org/officeDocument/2006/relationships/slide" Target="slide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3.xml"/><Relationship Id="rId11" Type="http://schemas.openxmlformats.org/officeDocument/2006/relationships/slide" Target="slide49.xml"/><Relationship Id="rId5" Type="http://schemas.openxmlformats.org/officeDocument/2006/relationships/slide" Target="slide38.xml"/><Relationship Id="rId10" Type="http://schemas.openxmlformats.org/officeDocument/2006/relationships/slide" Target="slide48.xml"/><Relationship Id="rId4" Type="http://schemas.openxmlformats.org/officeDocument/2006/relationships/slide" Target="slide37.xml"/><Relationship Id="rId9" Type="http://schemas.openxmlformats.org/officeDocument/2006/relationships/slide" Target="slide46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7.xml"/><Relationship Id="rId13" Type="http://schemas.openxmlformats.org/officeDocument/2006/relationships/slide" Target="slide62.xml"/><Relationship Id="rId3" Type="http://schemas.openxmlformats.org/officeDocument/2006/relationships/slide" Target="slide52.xml"/><Relationship Id="rId7" Type="http://schemas.openxmlformats.org/officeDocument/2006/relationships/slide" Target="slide56.xml"/><Relationship Id="rId12" Type="http://schemas.openxmlformats.org/officeDocument/2006/relationships/slide" Target="slide61.xml"/><Relationship Id="rId2" Type="http://schemas.openxmlformats.org/officeDocument/2006/relationships/slide" Target="slide1.xml"/><Relationship Id="rId16" Type="http://schemas.openxmlformats.org/officeDocument/2006/relationships/slide" Target="slide6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5.xml"/><Relationship Id="rId11" Type="http://schemas.openxmlformats.org/officeDocument/2006/relationships/slide" Target="slide60.xml"/><Relationship Id="rId5" Type="http://schemas.openxmlformats.org/officeDocument/2006/relationships/slide" Target="slide54.xml"/><Relationship Id="rId15" Type="http://schemas.openxmlformats.org/officeDocument/2006/relationships/slide" Target="slide64.xml"/><Relationship Id="rId10" Type="http://schemas.openxmlformats.org/officeDocument/2006/relationships/slide" Target="slide59.xml"/><Relationship Id="rId4" Type="http://schemas.openxmlformats.org/officeDocument/2006/relationships/slide" Target="slide53.xml"/><Relationship Id="rId9" Type="http://schemas.openxmlformats.org/officeDocument/2006/relationships/slide" Target="slide58.xml"/><Relationship Id="rId14" Type="http://schemas.openxmlformats.org/officeDocument/2006/relationships/slide" Target="slide6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69.xml"/><Relationship Id="rId3" Type="http://schemas.openxmlformats.org/officeDocument/2006/relationships/slide" Target="slide70.xml"/><Relationship Id="rId7" Type="http://schemas.openxmlformats.org/officeDocument/2006/relationships/slide" Target="slide6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7.xml"/><Relationship Id="rId5" Type="http://schemas.openxmlformats.org/officeDocument/2006/relationships/slide" Target="slide72.xml"/><Relationship Id="rId4" Type="http://schemas.openxmlformats.org/officeDocument/2006/relationships/slide" Target="slide7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0.xml"/><Relationship Id="rId5" Type="http://schemas.openxmlformats.org/officeDocument/2006/relationships/slide" Target="slide79.xml"/><Relationship Id="rId4" Type="http://schemas.openxmlformats.org/officeDocument/2006/relationships/slide" Target="slide7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slide" Target="slide89.xml"/><Relationship Id="rId13" Type="http://schemas.openxmlformats.org/officeDocument/2006/relationships/slide" Target="slide97.xml"/><Relationship Id="rId3" Type="http://schemas.openxmlformats.org/officeDocument/2006/relationships/slide" Target="slide84.xml"/><Relationship Id="rId7" Type="http://schemas.openxmlformats.org/officeDocument/2006/relationships/slide" Target="slide88.xml"/><Relationship Id="rId12" Type="http://schemas.openxmlformats.org/officeDocument/2006/relationships/slide" Target="slide96.xml"/><Relationship Id="rId2" Type="http://schemas.openxmlformats.org/officeDocument/2006/relationships/slide" Target="slide1.xml"/><Relationship Id="rId16" Type="http://schemas.openxmlformats.org/officeDocument/2006/relationships/slide" Target="slide10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7.xml"/><Relationship Id="rId11" Type="http://schemas.openxmlformats.org/officeDocument/2006/relationships/slide" Target="slide95.xml"/><Relationship Id="rId5" Type="http://schemas.openxmlformats.org/officeDocument/2006/relationships/slide" Target="slide86.xml"/><Relationship Id="rId15" Type="http://schemas.openxmlformats.org/officeDocument/2006/relationships/slide" Target="slide99.xml"/><Relationship Id="rId10" Type="http://schemas.openxmlformats.org/officeDocument/2006/relationships/slide" Target="slide94.xml"/><Relationship Id="rId4" Type="http://schemas.openxmlformats.org/officeDocument/2006/relationships/slide" Target="slide85.xml"/><Relationship Id="rId9" Type="http://schemas.openxmlformats.org/officeDocument/2006/relationships/slide" Target="slide93.xml"/><Relationship Id="rId14" Type="http://schemas.openxmlformats.org/officeDocument/2006/relationships/slide" Target="slide9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>
            <a:extLst>
              <a:ext uri="{FF2B5EF4-FFF2-40B4-BE49-F238E27FC236}">
                <a16:creationId xmlns:a16="http://schemas.microsoft.com/office/drawing/2014/main" id="{8749D0E4-EBCA-6B39-032F-7A3B2D642589}"/>
              </a:ext>
            </a:extLst>
          </p:cNvPr>
          <p:cNvSpPr/>
          <p:nvPr/>
        </p:nvSpPr>
        <p:spPr>
          <a:xfrm>
            <a:off x="752691" y="3429000"/>
            <a:ext cx="10686618" cy="26004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671557" y="1970142"/>
            <a:ext cx="1084388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600" dirty="0">
                <a:hlinkClick r:id="rId2" action="ppaction://hlinksldjump"/>
              </a:rPr>
              <a:t>A</a:t>
            </a:r>
            <a:r>
              <a:rPr lang="sk-SK" sz="4600" dirty="0"/>
              <a:t> </a:t>
            </a:r>
            <a:r>
              <a:rPr lang="sk-SK" sz="4600" dirty="0">
                <a:hlinkClick r:id="rId3" action="ppaction://hlinksldjump"/>
              </a:rPr>
              <a:t>B</a:t>
            </a:r>
            <a:r>
              <a:rPr lang="sk-SK" sz="4600" dirty="0"/>
              <a:t> </a:t>
            </a:r>
            <a:r>
              <a:rPr lang="sk-SK" sz="4600" dirty="0">
                <a:hlinkClick r:id="rId4" action="ppaction://hlinksldjump"/>
              </a:rPr>
              <a:t>C</a:t>
            </a:r>
            <a:r>
              <a:rPr lang="sk-SK" sz="4600" dirty="0"/>
              <a:t> </a:t>
            </a:r>
            <a:r>
              <a:rPr lang="sk-SK" sz="4600" dirty="0">
                <a:hlinkClick r:id="rId5" action="ppaction://hlinksldjump"/>
              </a:rPr>
              <a:t>D</a:t>
            </a:r>
            <a:r>
              <a:rPr lang="sk-SK" sz="4600" dirty="0"/>
              <a:t> </a:t>
            </a:r>
            <a:r>
              <a:rPr lang="sk-SK" sz="4600" dirty="0">
                <a:hlinkClick r:id="rId6" action="ppaction://hlinksldjump"/>
              </a:rPr>
              <a:t>E</a:t>
            </a:r>
            <a:r>
              <a:rPr lang="sk-SK" sz="4600" dirty="0"/>
              <a:t> </a:t>
            </a:r>
            <a:r>
              <a:rPr lang="sk-SK" sz="4600" dirty="0">
                <a:hlinkClick r:id="rId7" action="ppaction://hlinksldjump"/>
              </a:rPr>
              <a:t>F</a:t>
            </a:r>
            <a:r>
              <a:rPr lang="sk-SK" sz="4600" dirty="0"/>
              <a:t> </a:t>
            </a:r>
            <a:r>
              <a:rPr lang="sk-SK" sz="4600" dirty="0">
                <a:hlinkClick r:id="rId8" action="ppaction://hlinksldjump"/>
              </a:rPr>
              <a:t>G</a:t>
            </a:r>
            <a:r>
              <a:rPr lang="sk-SK" sz="4600" dirty="0"/>
              <a:t> </a:t>
            </a:r>
            <a:r>
              <a:rPr lang="sk-SK" sz="4600" dirty="0">
                <a:hlinkClick r:id="rId9" action="ppaction://hlinksldjump"/>
              </a:rPr>
              <a:t>H</a:t>
            </a:r>
            <a:r>
              <a:rPr lang="sk-SK" sz="4600" dirty="0"/>
              <a:t> </a:t>
            </a:r>
            <a:r>
              <a:rPr lang="sk-SK" sz="4600" dirty="0">
                <a:hlinkClick r:id="rId10" action="ppaction://hlinksldjump"/>
              </a:rPr>
              <a:t>CH</a:t>
            </a:r>
            <a:r>
              <a:rPr lang="sk-SK" sz="4600" dirty="0"/>
              <a:t> </a:t>
            </a:r>
            <a:r>
              <a:rPr lang="sk-SK" sz="4600" dirty="0">
                <a:hlinkClick r:id="rId11" action="ppaction://hlinksldjump"/>
              </a:rPr>
              <a:t>I</a:t>
            </a:r>
            <a:r>
              <a:rPr lang="sk-SK" sz="4600" dirty="0"/>
              <a:t> </a:t>
            </a:r>
            <a:r>
              <a:rPr lang="sk-SK" sz="4600" dirty="0">
                <a:hlinkClick r:id="rId12" action="ppaction://hlinksldjump"/>
              </a:rPr>
              <a:t>J</a:t>
            </a:r>
            <a:r>
              <a:rPr lang="sk-SK" sz="4600" dirty="0"/>
              <a:t> </a:t>
            </a:r>
            <a:r>
              <a:rPr lang="sk-SK" sz="4600" dirty="0">
                <a:hlinkClick r:id="rId12" action="ppaction://hlinksldjump"/>
              </a:rPr>
              <a:t>K</a:t>
            </a:r>
            <a:r>
              <a:rPr lang="sk-SK" sz="4600" dirty="0"/>
              <a:t> </a:t>
            </a:r>
            <a:r>
              <a:rPr lang="sk-SK" sz="4600" dirty="0">
                <a:hlinkClick r:id="rId13" action="ppaction://hlinksldjump"/>
              </a:rPr>
              <a:t>L</a:t>
            </a:r>
            <a:r>
              <a:rPr lang="sk-SK" sz="4600" dirty="0"/>
              <a:t> </a:t>
            </a:r>
            <a:r>
              <a:rPr lang="sk-SK" sz="4600" dirty="0">
                <a:hlinkClick r:id="rId14" action="ppaction://hlinksldjump"/>
              </a:rPr>
              <a:t>M</a:t>
            </a:r>
            <a:r>
              <a:rPr lang="sk-SK" sz="4600" dirty="0"/>
              <a:t> </a:t>
            </a:r>
            <a:r>
              <a:rPr lang="sk-SK" sz="4600" dirty="0">
                <a:hlinkClick r:id="rId15" action="ppaction://hlinksldjump"/>
              </a:rPr>
              <a:t>N</a:t>
            </a:r>
            <a:r>
              <a:rPr lang="sk-SK" sz="4600" dirty="0"/>
              <a:t> </a:t>
            </a:r>
            <a:r>
              <a:rPr lang="sk-SK" sz="4600" dirty="0">
                <a:hlinkClick r:id="rId16" action="ppaction://hlinksldjump"/>
              </a:rPr>
              <a:t>O</a:t>
            </a:r>
            <a:r>
              <a:rPr lang="sk-SK" sz="4600" dirty="0"/>
              <a:t> </a:t>
            </a:r>
            <a:r>
              <a:rPr lang="sk-SK" sz="4600" dirty="0">
                <a:hlinkClick r:id="rId17" action="ppaction://hlinksldjump"/>
              </a:rPr>
              <a:t>P</a:t>
            </a:r>
            <a:r>
              <a:rPr lang="sk-SK" sz="4600" dirty="0"/>
              <a:t>  </a:t>
            </a:r>
            <a:r>
              <a:rPr lang="sk-SK" sz="4600" dirty="0">
                <a:hlinkClick r:id="rId18" action="ppaction://hlinksldjump"/>
              </a:rPr>
              <a:t>R</a:t>
            </a:r>
            <a:r>
              <a:rPr lang="sk-SK" sz="4600" dirty="0"/>
              <a:t> </a:t>
            </a:r>
            <a:r>
              <a:rPr lang="sk-SK" sz="4600" dirty="0">
                <a:hlinkClick r:id="rId19" action="ppaction://hlinksldjump"/>
              </a:rPr>
              <a:t>S</a:t>
            </a:r>
            <a:r>
              <a:rPr lang="sk-SK" sz="4600" dirty="0"/>
              <a:t> </a:t>
            </a:r>
            <a:r>
              <a:rPr lang="sk-SK" sz="4600" dirty="0">
                <a:hlinkClick r:id="rId20" action="ppaction://hlinksldjump"/>
              </a:rPr>
              <a:t>T</a:t>
            </a:r>
            <a:r>
              <a:rPr lang="sk-SK" sz="4600" dirty="0"/>
              <a:t> </a:t>
            </a:r>
            <a:r>
              <a:rPr lang="sk-SK" sz="4600" dirty="0">
                <a:hlinkClick r:id="rId21" action="ppaction://hlinksldjump"/>
              </a:rPr>
              <a:t>U</a:t>
            </a:r>
            <a:r>
              <a:rPr lang="sk-SK" sz="4600" dirty="0"/>
              <a:t> </a:t>
            </a:r>
            <a:r>
              <a:rPr lang="sk-SK" sz="4600" dirty="0">
                <a:hlinkClick r:id="rId22" action="ppaction://hlinksldjump"/>
              </a:rPr>
              <a:t>V</a:t>
            </a:r>
            <a:r>
              <a:rPr lang="sk-SK" sz="4600" dirty="0"/>
              <a:t> </a:t>
            </a:r>
            <a:r>
              <a:rPr lang="sk-SK" sz="4600" dirty="0">
                <a:hlinkClick r:id="rId23" action="ppaction://hlinksldjump"/>
              </a:rPr>
              <a:t>Z</a:t>
            </a:r>
            <a:endParaRPr lang="sk-SK" sz="4600" dirty="0"/>
          </a:p>
        </p:txBody>
      </p:sp>
      <p:sp>
        <p:nvSpPr>
          <p:cNvPr id="8" name="BlokTextu 7"/>
          <p:cNvSpPr txBox="1"/>
          <p:nvPr/>
        </p:nvSpPr>
        <p:spPr>
          <a:xfrm>
            <a:off x="1330114" y="759146"/>
            <a:ext cx="9526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/>
              <a:t>ZOZNAM ŠTUDIJNEJ LITERATÚRY 2025-2026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4876F98B-27D2-E1AC-862F-9403898901C2}"/>
              </a:ext>
            </a:extLst>
          </p:cNvPr>
          <p:cNvSpPr txBox="1"/>
          <p:nvPr/>
        </p:nvSpPr>
        <p:spPr>
          <a:xfrm>
            <a:off x="1292243" y="3713586"/>
            <a:ext cx="54244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Kde nás nájdete:        </a:t>
            </a:r>
            <a:r>
              <a:rPr lang="sk-SK" dirty="0">
                <a:solidFill>
                  <a:srgbClr val="C00000"/>
                </a:solidFill>
              </a:rPr>
              <a:t>Akademická knižnica MTF STU,</a:t>
            </a:r>
            <a:br>
              <a:rPr lang="sk-SK" dirty="0">
                <a:solidFill>
                  <a:srgbClr val="C00000"/>
                </a:solidFill>
              </a:rPr>
            </a:br>
            <a:r>
              <a:rPr lang="sk-SK" dirty="0">
                <a:solidFill>
                  <a:srgbClr val="C00000"/>
                </a:solidFill>
              </a:rPr>
              <a:t>                                      Ulica Jána Bottu 25, 917 24 Trnava</a:t>
            </a:r>
            <a:br>
              <a:rPr lang="sk-SK" dirty="0">
                <a:solidFill>
                  <a:srgbClr val="C00000"/>
                </a:solidFill>
              </a:rPr>
            </a:br>
            <a:r>
              <a:rPr lang="sk-SK" dirty="0">
                <a:solidFill>
                  <a:srgbClr val="C00000"/>
                </a:solidFill>
              </a:rPr>
              <a:t>                                      </a:t>
            </a:r>
            <a:br>
              <a:rPr lang="sk-SK" dirty="0">
                <a:solidFill>
                  <a:srgbClr val="C00000"/>
                </a:solidFill>
              </a:rPr>
            </a:br>
            <a:r>
              <a:rPr lang="sk-SK" dirty="0">
                <a:solidFill>
                  <a:srgbClr val="C00000"/>
                </a:solidFill>
              </a:rPr>
              <a:t>                                      pavilón „T“, prízemie, č. dverí: 14</a:t>
            </a:r>
          </a:p>
          <a:p>
            <a:endParaRPr lang="sk-SK" dirty="0"/>
          </a:p>
          <a:p>
            <a:r>
              <a:rPr lang="sk-SK" b="1" dirty="0"/>
              <a:t>Web:                             </a:t>
            </a:r>
            <a:r>
              <a:rPr lang="sk-SK" dirty="0">
                <a:hlinkClick r:id="rId24"/>
              </a:rPr>
              <a:t>Akademická knižnica</a:t>
            </a:r>
            <a:br>
              <a:rPr lang="sk-SK" dirty="0"/>
            </a:br>
            <a:r>
              <a:rPr lang="sk-SK" dirty="0"/>
              <a:t>                                      </a:t>
            </a:r>
            <a:r>
              <a:rPr lang="sk-SK" dirty="0">
                <a:hlinkClick r:id="rId25"/>
              </a:rPr>
              <a:t>Online katalóg</a:t>
            </a:r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B58A05B-4133-9EF5-0C70-0E09CCC4670F}"/>
              </a:ext>
            </a:extLst>
          </p:cNvPr>
          <p:cNvSpPr txBox="1"/>
          <p:nvPr/>
        </p:nvSpPr>
        <p:spPr>
          <a:xfrm>
            <a:off x="7389629" y="3676655"/>
            <a:ext cx="3317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Kontakt:            </a:t>
            </a:r>
            <a:r>
              <a:rPr lang="sk-SK" dirty="0">
                <a:solidFill>
                  <a:srgbClr val="C00000"/>
                </a:solidFill>
              </a:rPr>
              <a:t>+421 918 646 030</a:t>
            </a:r>
            <a:br>
              <a:rPr lang="sk-SK" dirty="0">
                <a:solidFill>
                  <a:srgbClr val="C00000"/>
                </a:solidFill>
              </a:rPr>
            </a:br>
            <a:r>
              <a:rPr lang="sk-SK" dirty="0">
                <a:solidFill>
                  <a:srgbClr val="C00000"/>
                </a:solidFill>
              </a:rPr>
              <a:t>                    kniznica@mtf.stuba.sk</a:t>
            </a:r>
          </a:p>
        </p:txBody>
      </p:sp>
      <p:pic>
        <p:nvPicPr>
          <p:cNvPr id="10" name="Obrázok 9" descr="Obrázok, na ktorom je snímka obrazovky, písmo, text, grafika&#10;&#10;Obsah vygenerovaný pomocou AI môže byť nesprávny.">
            <a:extLst>
              <a:ext uri="{FF2B5EF4-FFF2-40B4-BE49-F238E27FC236}">
                <a16:creationId xmlns:a16="http://schemas.microsoft.com/office/drawing/2014/main" id="{16B1443D-5DCD-6A44-FC2C-E187F5EF384B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21" y="386073"/>
            <a:ext cx="854822" cy="28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04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33046" y="703385"/>
            <a:ext cx="9326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APLIKOVANÁ FYZIKA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BEISER, A. Úvod do moderní fyziky. Praha: </a:t>
            </a:r>
            <a:r>
              <a:rPr lang="sk-SK" dirty="0" err="1"/>
              <a:t>Academia</a:t>
            </a:r>
            <a:r>
              <a:rPr lang="sk-SK" dirty="0"/>
              <a:t>, 1978. 628 s. </a:t>
            </a:r>
            <a:r>
              <a:rPr lang="sk-SK" b="1" dirty="0"/>
              <a:t>knižnica MTF: 53/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HALLIDAY, D. -- RESNICK, R. -- WALKER, J. Fyzika : Vysokoškolská učebnica obecné fyziky. Z </a:t>
            </a:r>
            <a:r>
              <a:rPr lang="sk-SK" dirty="0" err="1"/>
              <a:t>angl.orig</a:t>
            </a:r>
            <a:r>
              <a:rPr lang="sk-SK" dirty="0"/>
              <a:t>. Brno: VUTIUM, 2000. 1198 s. ISBN 80-214-1869-9. </a:t>
            </a:r>
            <a:r>
              <a:rPr lang="sk-SK" b="1" dirty="0"/>
              <a:t>(rok vyd. 2013 knižnica MTF: 52/Ha)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KREMPASKÝ, J. Fyzika. Bratislava: Alfa, 1992. 751 s. </a:t>
            </a:r>
            <a:r>
              <a:rPr lang="sk-SK" b="1" dirty="0"/>
              <a:t>knižnica MTF: 52/</a:t>
            </a:r>
            <a:r>
              <a:rPr lang="sk-SK" b="1" dirty="0" err="1"/>
              <a:t>Kr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KREMPASKÝ, J. Fyzika : Základný kurz pre technické univerzity. Bratislava: Alfa, 1982. 503 s. ISBN 80-05-01063-X. </a:t>
            </a:r>
            <a:r>
              <a:rPr lang="sk-SK" b="1" dirty="0"/>
              <a:t>knižnica MTF: 52/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BARTA, Š. Fyzika dynamických procesov. Bratislava: STU  2002. 160 s. ISBN 80-227-1680-4.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BARTA, Š. -- DIEŠKA, P. Fyzika tuhých látok 1. Bratislava: STU v Bratislave, 1993. 281 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BARTA, Š. Fyzika tuhých látok 2. Bratislava: STU v Bratislave, 1991. 240 s.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HALLIDAY, D. -- RESNICK, R. -- WALKER, J. Fundamentals of </a:t>
            </a:r>
            <a:r>
              <a:rPr lang="sk-SK" dirty="0" err="1"/>
              <a:t>physics</a:t>
            </a:r>
            <a:r>
              <a:rPr lang="sk-SK" dirty="0"/>
              <a:t> </a:t>
            </a:r>
            <a:r>
              <a:rPr lang="sk-SK" dirty="0" err="1"/>
              <a:t>extended</a:t>
            </a:r>
            <a:r>
              <a:rPr lang="sk-SK" dirty="0"/>
              <a:t>. New York: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1997. 1142 s. ISBN 0-471-10559-7. </a:t>
            </a:r>
            <a:r>
              <a:rPr lang="sk-SK" b="1" dirty="0"/>
              <a:t>(rok vyd. 2005, knižnica MTF: 52/Fe)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FEYNMAN, R P. -- LEIGHTON, R B. -- SANDS, M. </a:t>
            </a:r>
            <a:r>
              <a:rPr lang="sk-SK" dirty="0" err="1"/>
              <a:t>Feynmanovy</a:t>
            </a:r>
            <a:r>
              <a:rPr lang="sk-SK" dirty="0"/>
              <a:t> </a:t>
            </a:r>
            <a:r>
              <a:rPr lang="sk-SK" dirty="0" err="1"/>
              <a:t>přednášky</a:t>
            </a:r>
            <a:r>
              <a:rPr lang="sk-SK" dirty="0"/>
              <a:t> z fyziky s </a:t>
            </a:r>
            <a:r>
              <a:rPr lang="sk-SK" dirty="0" err="1"/>
              <a:t>řešenými</a:t>
            </a:r>
            <a:r>
              <a:rPr lang="sk-SK" dirty="0"/>
              <a:t> </a:t>
            </a:r>
            <a:r>
              <a:rPr lang="sk-SK" dirty="0" err="1"/>
              <a:t>příklady</a:t>
            </a:r>
            <a:r>
              <a:rPr lang="sk-SK" dirty="0"/>
              <a:t> 1/3. </a:t>
            </a:r>
            <a:r>
              <a:rPr lang="sk-SK" dirty="0" err="1"/>
              <a:t>Havlíčkův</a:t>
            </a:r>
            <a:r>
              <a:rPr lang="sk-SK" dirty="0"/>
              <a:t> Brod : Fragment, 2000. 732 s. ISBN 80-7200-405-0. </a:t>
            </a:r>
            <a:r>
              <a:rPr lang="sk-SK" b="1" dirty="0"/>
              <a:t>knižnica MTF: 52/Fe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FEYNMAN, R P. -- LEIGHTON, R B. -- SANDS, M. </a:t>
            </a:r>
            <a:r>
              <a:rPr lang="sk-SK" dirty="0" err="1"/>
              <a:t>Feynmanovy</a:t>
            </a:r>
            <a:r>
              <a:rPr lang="sk-SK" dirty="0"/>
              <a:t> </a:t>
            </a:r>
            <a:r>
              <a:rPr lang="sk-SK" dirty="0" err="1"/>
              <a:t>přednášky</a:t>
            </a:r>
            <a:r>
              <a:rPr lang="sk-SK" dirty="0"/>
              <a:t> z fyziky s </a:t>
            </a:r>
            <a:r>
              <a:rPr lang="sk-SK" dirty="0" err="1"/>
              <a:t>řešenými</a:t>
            </a:r>
            <a:r>
              <a:rPr lang="sk-SK" dirty="0"/>
              <a:t> </a:t>
            </a:r>
            <a:r>
              <a:rPr lang="sk-SK" dirty="0" err="1"/>
              <a:t>příklady</a:t>
            </a:r>
            <a:r>
              <a:rPr lang="sk-SK" dirty="0"/>
              <a:t> 2/3. </a:t>
            </a:r>
            <a:r>
              <a:rPr lang="sk-SK" dirty="0" err="1"/>
              <a:t>Havlíčkův</a:t>
            </a:r>
            <a:r>
              <a:rPr lang="sk-SK" dirty="0"/>
              <a:t> Brod : Fragment, 2001. 806 s. ISBN 80-7200-420-4. </a:t>
            </a:r>
            <a:r>
              <a:rPr lang="sk-SK" b="1" dirty="0"/>
              <a:t>knižnica MTF: 52/Fe </a:t>
            </a:r>
            <a:endParaRPr lang="sk-SK" dirty="0"/>
          </a:p>
          <a:p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52397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9744" y="329784"/>
            <a:ext cx="114075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INŽINIERSTVO PRACOVNÉHO PROSTREDIA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-- TUREKOVÁ, I. -- TURŇOVÁ, Z. Inžinierstvo pracovného prostredia. Bratislava: STU v Bratislave, 2006. 115 s. ISBN 80-227-2574-9.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331/Ba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ŽIARAN, S. Ochrana človeka pred kmitaním a hlukom. Bratislava: STU v Bratislave, 2008. 264 s. ISBN 978-80-227-2799-0. </a:t>
            </a:r>
            <a:r>
              <a:rPr lang="sk-SK" b="1" dirty="0" err="1"/>
              <a:t>knžinica</a:t>
            </a:r>
            <a:r>
              <a:rPr lang="sk-SK" b="1" dirty="0"/>
              <a:t> MTF: 504/Ži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MOTYČKOVÁ, P. </a:t>
            </a:r>
            <a:r>
              <a:rPr lang="sk-SK" dirty="0" err="1"/>
              <a:t>Kategorizace</a:t>
            </a:r>
            <a:r>
              <a:rPr lang="sk-SK" dirty="0"/>
              <a:t> práce. Praha: ASPI, 2005. 79 s. ISBN 80-7357-051-3. </a:t>
            </a:r>
            <a:r>
              <a:rPr lang="sk-SK" b="1" dirty="0" err="1"/>
              <a:t>knižinica</a:t>
            </a:r>
            <a:r>
              <a:rPr lang="sk-SK" b="1" dirty="0"/>
              <a:t> MTF: brožúra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Európska agentúra pre bezpečnosť a ochranu zdravia pri práci (online) Dostupné na: www.osha.europa.eu.sk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HATINA. T. Encyklopedický súbor bezpečnosti a ochrany zdravia pri práci. Bratislava : Stredisko pre štúdium práce a rodiny, 2006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96808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K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729673" y="1019331"/>
            <a:ext cx="47818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Kompozitné, keramické materiály a sklo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Kompozitné materiály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Konštrukčné materiály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Konštruovanie s podporou počítača 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Konštruovanie s podporou počítača II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Konštruovanie s podporou počítača III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355830" y="1019331"/>
            <a:ext cx="49956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9" action="ppaction://hlinksldjump"/>
              </a:rPr>
              <a:t>Kontrola kvality výrobkov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0" action="ppaction://hlinksldjump"/>
              </a:rPr>
              <a:t>Kontrola kvality zvarových spojov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1" action="ppaction://hlinksldjump"/>
              </a:rPr>
              <a:t>Korózia materiálov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2" action="ppaction://hlinksldjump"/>
              </a:rPr>
              <a:t>Kovové a nekovové materiály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3" action="ppaction://hlinksldjump"/>
              </a:rPr>
              <a:t>Kreativita manažéra a jej rozvoj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194388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4813" y="359764"/>
            <a:ext cx="114824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KOMPOZITNÉ, KERAMICKÉ MATERIÁLY A SKLO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LOFAJ, František et al. Teória a technológia spracovania keramických materiálov. 1. vyd. Trnava : </a:t>
            </a:r>
            <a:r>
              <a:rPr lang="sk-SK" dirty="0" err="1"/>
              <a:t>AlumniPress</a:t>
            </a:r>
            <a:r>
              <a:rPr lang="sk-SK" dirty="0"/>
              <a:t>, 2010. 193 s. Dostupné na internete: . ISBN 978-80-8096-126-8.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620/Te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KINGERY, W.D - BOWEN, H.K - UHLMANN, D.R.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Ceramics</a:t>
            </a:r>
            <a:r>
              <a:rPr lang="sk-SK" dirty="0"/>
              <a:t>. 2.Edition. New York 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1976. 1032 s. ISBN 0-471-47860-1. </a:t>
            </a:r>
            <a:r>
              <a:rPr lang="sk-SK" b="1" dirty="0" err="1"/>
              <a:t>knžinica</a:t>
            </a:r>
            <a:r>
              <a:rPr lang="sk-SK" b="1" dirty="0"/>
              <a:t> MTF:</a:t>
            </a:r>
            <a:r>
              <a:rPr lang="sk-SK" dirty="0"/>
              <a:t> </a:t>
            </a:r>
            <a:r>
              <a:rPr lang="sk-SK" b="1" dirty="0"/>
              <a:t>620/</a:t>
            </a:r>
            <a:r>
              <a:rPr lang="sk-SK" b="1" dirty="0" err="1"/>
              <a:t>Ki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BOCH, P. -- NIEPCE, J. </a:t>
            </a:r>
            <a:r>
              <a:rPr lang="sk-SK" dirty="0" err="1"/>
              <a:t>Ceramic</a:t>
            </a:r>
            <a:r>
              <a:rPr lang="sk-SK" dirty="0"/>
              <a:t>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, </a:t>
            </a:r>
            <a:r>
              <a:rPr lang="sk-SK" dirty="0" err="1"/>
              <a:t>Properties</a:t>
            </a:r>
            <a:r>
              <a:rPr lang="sk-SK" dirty="0"/>
              <a:t> and </a:t>
            </a:r>
            <a:r>
              <a:rPr lang="sk-SK" dirty="0" err="1"/>
              <a:t>Applications</a:t>
            </a:r>
            <a:r>
              <a:rPr lang="sk-SK" dirty="0"/>
              <a:t>. </a:t>
            </a:r>
            <a:r>
              <a:rPr lang="sk-SK" dirty="0" err="1"/>
              <a:t>Chippenham</a:t>
            </a:r>
            <a:r>
              <a:rPr lang="sk-SK" dirty="0"/>
              <a:t>, UK: ISTE, 2007. 573 s. ISBN 978-1-905209-23-1. </a:t>
            </a:r>
            <a:r>
              <a:rPr lang="sk-SK" b="1" dirty="0" err="1"/>
              <a:t>knžinica</a:t>
            </a:r>
            <a:r>
              <a:rPr lang="sk-SK" b="1" dirty="0"/>
              <a:t> MTF: 620/Bo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RILEY, F. </a:t>
            </a:r>
            <a:r>
              <a:rPr lang="sk-SK" dirty="0" err="1"/>
              <a:t>Structural</a:t>
            </a:r>
            <a:r>
              <a:rPr lang="sk-SK" dirty="0"/>
              <a:t> </a:t>
            </a:r>
            <a:r>
              <a:rPr lang="sk-SK" dirty="0" err="1"/>
              <a:t>Ceramics</a:t>
            </a:r>
            <a:r>
              <a:rPr lang="sk-SK" dirty="0"/>
              <a:t> : Fundamentals and </a:t>
            </a:r>
            <a:r>
              <a:rPr lang="sk-SK" dirty="0" err="1"/>
              <a:t>Case</a:t>
            </a:r>
            <a:r>
              <a:rPr lang="sk-SK" dirty="0"/>
              <a:t> </a:t>
            </a:r>
            <a:r>
              <a:rPr lang="sk-SK" dirty="0" err="1"/>
              <a:t>Studies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2009. 405 s. ISBN 978-0-521-84586-1. </a:t>
            </a:r>
            <a:r>
              <a:rPr lang="sk-SK" b="1" dirty="0" err="1"/>
              <a:t>knžinica</a:t>
            </a:r>
            <a:r>
              <a:rPr lang="sk-SK" b="1" dirty="0"/>
              <a:t> MTF: 620/</a:t>
            </a:r>
            <a:r>
              <a:rPr lang="sk-SK" b="1" dirty="0" err="1"/>
              <a:t>Ri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4006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44774" y="419725"/>
            <a:ext cx="115424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KOMPOZITNÉ MATERIÁLY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JANOVEC, J. et al. Progresívne materiály a technológie. Bratislava: Nakladateľstvo STU, 2012. 299 s. ISBN 978-80-227-3648-0. </a:t>
            </a:r>
            <a:r>
              <a:rPr lang="sk-SK" b="1" dirty="0" err="1"/>
              <a:t>knžinica</a:t>
            </a:r>
            <a:r>
              <a:rPr lang="sk-SK" b="1" dirty="0"/>
              <a:t> MTF: 620/Ja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LAPIN, J., PELACHOVÁ, T., DOMÁNKOVÁ, M. </a:t>
            </a:r>
            <a:r>
              <a:rPr lang="sk-SK" dirty="0" err="1"/>
              <a:t>Creep</a:t>
            </a:r>
            <a:r>
              <a:rPr lang="sk-SK" dirty="0"/>
              <a:t> </a:t>
            </a:r>
            <a:r>
              <a:rPr lang="sk-SK" dirty="0" err="1"/>
              <a:t>behaviour</a:t>
            </a:r>
            <a:r>
              <a:rPr lang="sk-SK" dirty="0"/>
              <a:t> of a new </a:t>
            </a:r>
            <a:r>
              <a:rPr lang="sk-SK" dirty="0" err="1"/>
              <a:t>air-hardenable</a:t>
            </a:r>
            <a:r>
              <a:rPr lang="sk-SK" dirty="0"/>
              <a:t> </a:t>
            </a:r>
            <a:r>
              <a:rPr lang="sk-SK" dirty="0" err="1"/>
              <a:t>intermetallic</a:t>
            </a:r>
            <a:r>
              <a:rPr lang="sk-SK" dirty="0"/>
              <a:t> Ti-46Al-8Ta </a:t>
            </a:r>
            <a:r>
              <a:rPr lang="sk-SK" dirty="0" err="1"/>
              <a:t>alloy</a:t>
            </a:r>
            <a:r>
              <a:rPr lang="sk-SK" dirty="0"/>
              <a:t>. </a:t>
            </a:r>
            <a:r>
              <a:rPr lang="sk-SK" dirty="0" err="1"/>
              <a:t>Intermetallics</a:t>
            </a:r>
            <a:r>
              <a:rPr lang="sk-SK" dirty="0"/>
              <a:t> </a:t>
            </a:r>
            <a:r>
              <a:rPr lang="sk-SK" dirty="0" err="1"/>
              <a:t>Vol</a:t>
            </a:r>
            <a:r>
              <a:rPr lang="sk-SK" dirty="0"/>
              <a:t>. 19, </a:t>
            </a:r>
            <a:r>
              <a:rPr lang="sk-SK" dirty="0" err="1"/>
              <a:t>Iss</a:t>
            </a:r>
            <a:r>
              <a:rPr lang="sk-SK" dirty="0"/>
              <a:t>. 6. s. 814--819. ISSN 0966-9795. </a:t>
            </a:r>
            <a:r>
              <a:rPr lang="sk-SK" b="1" dirty="0" err="1"/>
              <a:t>knžinica</a:t>
            </a:r>
            <a:r>
              <a:rPr lang="sk-SK" b="1" dirty="0"/>
              <a:t> MTF: časopis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LAPIN, J. -- FRKÁŇOVÁ, K. </a:t>
            </a:r>
            <a:r>
              <a:rPr lang="sk-SK" dirty="0" err="1"/>
              <a:t>Effect</a:t>
            </a:r>
            <a:r>
              <a:rPr lang="sk-SK" dirty="0"/>
              <a:t> of </a:t>
            </a:r>
            <a:r>
              <a:rPr lang="sk-SK" dirty="0" err="1"/>
              <a:t>processing</a:t>
            </a:r>
            <a:r>
              <a:rPr lang="sk-SK" dirty="0"/>
              <a:t> </a:t>
            </a:r>
            <a:r>
              <a:rPr lang="sk-SK" dirty="0" err="1"/>
              <a:t>routes</a:t>
            </a:r>
            <a:r>
              <a:rPr lang="sk-SK" dirty="0"/>
              <a:t> on </a:t>
            </a:r>
            <a:r>
              <a:rPr lang="sk-SK" dirty="0" err="1"/>
              <a:t>properties</a:t>
            </a:r>
            <a:r>
              <a:rPr lang="sk-SK" dirty="0"/>
              <a:t> of </a:t>
            </a:r>
            <a:r>
              <a:rPr lang="sk-SK" dirty="0" err="1"/>
              <a:t>plasma</a:t>
            </a:r>
            <a:r>
              <a:rPr lang="sk-SK" dirty="0"/>
              <a:t> </a:t>
            </a:r>
            <a:r>
              <a:rPr lang="sk-SK" dirty="0" err="1"/>
              <a:t>melted</a:t>
            </a:r>
            <a:r>
              <a:rPr lang="sk-SK" dirty="0"/>
              <a:t> </a:t>
            </a:r>
            <a:r>
              <a:rPr lang="sk-SK" dirty="0" err="1"/>
              <a:t>intermetallic</a:t>
            </a:r>
            <a:r>
              <a:rPr lang="sk-SK" dirty="0"/>
              <a:t> Ti-Al-Ta </a:t>
            </a:r>
            <a:r>
              <a:rPr lang="sk-SK" dirty="0" err="1"/>
              <a:t>ingots</a:t>
            </a:r>
            <a:r>
              <a:rPr lang="sk-SK" dirty="0"/>
              <a:t>. Kovové materiály. </a:t>
            </a:r>
            <a:r>
              <a:rPr lang="sk-SK" dirty="0" err="1"/>
              <a:t>Metallic</a:t>
            </a:r>
            <a:r>
              <a:rPr lang="sk-SK" dirty="0"/>
              <a:t>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Vol</a:t>
            </a:r>
            <a:r>
              <a:rPr lang="sk-SK" dirty="0"/>
              <a:t>. 49, </a:t>
            </a:r>
            <a:r>
              <a:rPr lang="sk-SK" dirty="0" err="1"/>
              <a:t>Iss</a:t>
            </a:r>
            <a:r>
              <a:rPr lang="sk-SK" dirty="0"/>
              <a:t>. 4. s. 243--251. ISSN 0023-432X. </a:t>
            </a:r>
            <a:r>
              <a:rPr lang="sk-SK" u="sng" dirty="0">
                <a:hlinkClick r:id="rId2"/>
              </a:rPr>
              <a:t>http://www.kovmat.sav.sk/</a:t>
            </a:r>
            <a:r>
              <a:rPr lang="sk-SK" dirty="0"/>
              <a:t> </a:t>
            </a:r>
            <a:r>
              <a:rPr lang="sk-SK" dirty="0" err="1"/>
              <a:t>issue.php?rr</a:t>
            </a:r>
            <a:r>
              <a:rPr lang="sk-SK" dirty="0"/>
              <a:t>=49&amp;cc=4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FLOREK, Roman et al. </a:t>
            </a:r>
            <a:r>
              <a:rPr lang="sk-SK" dirty="0" err="1"/>
              <a:t>Compression</a:t>
            </a:r>
            <a:r>
              <a:rPr lang="sk-SK" dirty="0"/>
              <a:t> test </a:t>
            </a:r>
            <a:r>
              <a:rPr lang="sk-SK" dirty="0" err="1"/>
              <a:t>evaluation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aluminium</a:t>
            </a:r>
            <a:r>
              <a:rPr lang="sk-SK" dirty="0"/>
              <a:t> </a:t>
            </a:r>
            <a:r>
              <a:rPr lang="sk-SK" dirty="0" err="1"/>
              <a:t>foam</a:t>
            </a:r>
            <a:r>
              <a:rPr lang="sk-SK" dirty="0"/>
              <a:t> </a:t>
            </a:r>
            <a:r>
              <a:rPr lang="sk-SK" dirty="0" err="1"/>
              <a:t>parts</a:t>
            </a:r>
            <a:r>
              <a:rPr lang="sk-SK" dirty="0"/>
              <a:t> of </a:t>
            </a:r>
            <a:r>
              <a:rPr lang="sk-SK" dirty="0" err="1"/>
              <a:t>different</a:t>
            </a:r>
            <a:r>
              <a:rPr lang="sk-SK" dirty="0"/>
              <a:t> </a:t>
            </a:r>
            <a:r>
              <a:rPr lang="sk-SK" dirty="0" err="1"/>
              <a:t>alloys</a:t>
            </a:r>
            <a:r>
              <a:rPr lang="sk-SK" dirty="0"/>
              <a:t> and </a:t>
            </a:r>
            <a:r>
              <a:rPr lang="sk-SK" dirty="0" err="1"/>
              <a:t>densities</a:t>
            </a:r>
            <a:r>
              <a:rPr lang="sk-SK" dirty="0"/>
              <a:t>. In </a:t>
            </a:r>
            <a:r>
              <a:rPr lang="sk-SK" dirty="0" err="1"/>
              <a:t>Powder</a:t>
            </a:r>
            <a:r>
              <a:rPr lang="sk-SK" dirty="0"/>
              <a:t> </a:t>
            </a:r>
            <a:r>
              <a:rPr lang="sk-SK" dirty="0" err="1"/>
              <a:t>Metallurgy</a:t>
            </a:r>
            <a:r>
              <a:rPr lang="sk-SK" dirty="0"/>
              <a:t> </a:t>
            </a:r>
            <a:r>
              <a:rPr lang="sk-SK" dirty="0" err="1"/>
              <a:t>Progress</a:t>
            </a:r>
            <a:r>
              <a:rPr lang="sk-SK" dirty="0"/>
              <a:t>. </a:t>
            </a:r>
            <a:r>
              <a:rPr lang="sk-SK" dirty="0" err="1"/>
              <a:t>Vol</a:t>
            </a:r>
            <a:r>
              <a:rPr lang="sk-SK" dirty="0"/>
              <a:t>. 10, No. 4 (2010), s.207-212. ISSN 1335-8987 (2010). http://www.imr.saske.sk/pmp/issue/4-2010/PMP_Vol10_No4_p207-212.pdf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IŽDINSKÝ, K. a kol. </a:t>
            </a:r>
            <a:r>
              <a:rPr lang="sk-SK" dirty="0" err="1"/>
              <a:t>Preparation</a:t>
            </a:r>
            <a:r>
              <a:rPr lang="sk-SK" dirty="0"/>
              <a:t> and </a:t>
            </a:r>
            <a:r>
              <a:rPr lang="sk-SK" dirty="0" err="1"/>
              <a:t>thermophysical</a:t>
            </a:r>
            <a:r>
              <a:rPr lang="sk-SK" dirty="0"/>
              <a:t> </a:t>
            </a:r>
            <a:r>
              <a:rPr lang="sk-SK" dirty="0" err="1"/>
              <a:t>properties</a:t>
            </a:r>
            <a:r>
              <a:rPr lang="sk-SK" dirty="0"/>
              <a:t> of Cu </a:t>
            </a:r>
            <a:r>
              <a:rPr lang="sk-SK" dirty="0" err="1"/>
              <a:t>alloy</a:t>
            </a:r>
            <a:r>
              <a:rPr lang="sk-SK" dirty="0"/>
              <a:t>/</a:t>
            </a:r>
            <a:r>
              <a:rPr lang="sk-SK" dirty="0" err="1"/>
              <a:t>high</a:t>
            </a:r>
            <a:r>
              <a:rPr lang="sk-SK" dirty="0"/>
              <a:t> </a:t>
            </a:r>
            <a:r>
              <a:rPr lang="sk-SK" dirty="0" err="1"/>
              <a:t>thermal</a:t>
            </a:r>
            <a:r>
              <a:rPr lang="sk-SK" dirty="0"/>
              <a:t> </a:t>
            </a:r>
            <a:r>
              <a:rPr lang="sk-SK" dirty="0" err="1"/>
              <a:t>conductivity</a:t>
            </a:r>
            <a:r>
              <a:rPr lang="sk-SK" dirty="0"/>
              <a:t> </a:t>
            </a:r>
            <a:r>
              <a:rPr lang="sk-SK" dirty="0" err="1"/>
              <a:t>carbon</a:t>
            </a:r>
            <a:r>
              <a:rPr lang="sk-SK" dirty="0"/>
              <a:t> </a:t>
            </a:r>
            <a:r>
              <a:rPr lang="sk-SK" dirty="0" err="1"/>
              <a:t>fibre</a:t>
            </a:r>
            <a:r>
              <a:rPr lang="sk-SK" dirty="0"/>
              <a:t> </a:t>
            </a:r>
            <a:r>
              <a:rPr lang="sk-SK" dirty="0" err="1"/>
              <a:t>composites</a:t>
            </a:r>
            <a:r>
              <a:rPr lang="sk-SK" dirty="0"/>
              <a:t>. Kovové materiály. </a:t>
            </a:r>
            <a:r>
              <a:rPr lang="sk-SK" dirty="0" err="1"/>
              <a:t>Metallic</a:t>
            </a:r>
            <a:r>
              <a:rPr lang="sk-SK" dirty="0"/>
              <a:t> </a:t>
            </a:r>
            <a:r>
              <a:rPr lang="sk-SK" dirty="0" err="1"/>
              <a:t>materials</a:t>
            </a:r>
            <a:r>
              <a:rPr lang="sk-SK" dirty="0"/>
              <a:t> Roč. 44, č. 6. s. 327--334. ISSN 0023-432X.  </a:t>
            </a:r>
            <a:r>
              <a:rPr lang="sk-SK" u="sng" dirty="0">
                <a:hlinkClick r:id="rId3"/>
              </a:rPr>
              <a:t>http://www</a:t>
            </a:r>
            <a:r>
              <a:rPr lang="sk-SK" dirty="0"/>
              <a:t>. kovmat.sav.sk/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3974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9764" y="434715"/>
            <a:ext cx="114974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KONŠTRUKČNÉ MATERIÁLY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FLOREK, Roman et al. </a:t>
            </a:r>
            <a:r>
              <a:rPr lang="sk-SK" dirty="0" err="1"/>
              <a:t>Compression</a:t>
            </a:r>
            <a:r>
              <a:rPr lang="sk-SK" dirty="0"/>
              <a:t> test </a:t>
            </a:r>
            <a:r>
              <a:rPr lang="sk-SK" dirty="0" err="1"/>
              <a:t>evaluation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aluminium</a:t>
            </a:r>
            <a:r>
              <a:rPr lang="sk-SK" dirty="0"/>
              <a:t> </a:t>
            </a:r>
            <a:r>
              <a:rPr lang="sk-SK" dirty="0" err="1"/>
              <a:t>foam</a:t>
            </a:r>
            <a:r>
              <a:rPr lang="sk-SK" dirty="0"/>
              <a:t> </a:t>
            </a:r>
            <a:r>
              <a:rPr lang="sk-SK" dirty="0" err="1"/>
              <a:t>parts</a:t>
            </a:r>
            <a:r>
              <a:rPr lang="sk-SK" dirty="0"/>
              <a:t> of </a:t>
            </a:r>
            <a:r>
              <a:rPr lang="sk-SK" dirty="0" err="1"/>
              <a:t>different</a:t>
            </a:r>
            <a:r>
              <a:rPr lang="sk-SK" dirty="0"/>
              <a:t> </a:t>
            </a:r>
            <a:r>
              <a:rPr lang="sk-SK" dirty="0" err="1"/>
              <a:t>alloys</a:t>
            </a:r>
            <a:r>
              <a:rPr lang="sk-SK" dirty="0"/>
              <a:t> and </a:t>
            </a:r>
            <a:r>
              <a:rPr lang="sk-SK" dirty="0" err="1"/>
              <a:t>densities</a:t>
            </a:r>
            <a:r>
              <a:rPr lang="sk-SK" dirty="0"/>
              <a:t>. In </a:t>
            </a:r>
            <a:r>
              <a:rPr lang="sk-SK" dirty="0" err="1"/>
              <a:t>Powder</a:t>
            </a:r>
            <a:r>
              <a:rPr lang="sk-SK" dirty="0"/>
              <a:t> </a:t>
            </a:r>
            <a:r>
              <a:rPr lang="sk-SK" dirty="0" err="1"/>
              <a:t>Metallurgy</a:t>
            </a:r>
            <a:r>
              <a:rPr lang="sk-SK" dirty="0"/>
              <a:t> </a:t>
            </a:r>
            <a:r>
              <a:rPr lang="sk-SK" dirty="0" err="1"/>
              <a:t>Progress</a:t>
            </a:r>
            <a:r>
              <a:rPr lang="sk-SK" dirty="0"/>
              <a:t>. </a:t>
            </a:r>
            <a:r>
              <a:rPr lang="sk-SK" dirty="0" err="1"/>
              <a:t>Vol</a:t>
            </a:r>
            <a:r>
              <a:rPr lang="sk-SK" dirty="0"/>
              <a:t>. 10, No. 4 (2010), s.207-212. ISSN 1335-8987 (2010). http://www.imr.saske.sk/pmp/issue/4-2010/PMP_Vol10_No4_p207-212.pdf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ILLEKOVÁ, E. a kol. </a:t>
            </a:r>
            <a:r>
              <a:rPr lang="sk-SK" dirty="0" err="1"/>
              <a:t>Peculiarities</a:t>
            </a:r>
            <a:r>
              <a:rPr lang="sk-SK" dirty="0"/>
              <a:t> of TiH2 </a:t>
            </a:r>
            <a:r>
              <a:rPr lang="sk-SK" dirty="0" err="1"/>
              <a:t>decomposition</a:t>
            </a:r>
            <a:r>
              <a:rPr lang="sk-SK" dirty="0"/>
              <a:t>. </a:t>
            </a:r>
            <a:r>
              <a:rPr lang="sk-SK" dirty="0" err="1"/>
              <a:t>Journal</a:t>
            </a:r>
            <a:r>
              <a:rPr lang="sk-SK" dirty="0"/>
              <a:t> of </a:t>
            </a:r>
            <a:r>
              <a:rPr lang="sk-SK" dirty="0" err="1"/>
              <a:t>Thermal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 and </a:t>
            </a:r>
            <a:r>
              <a:rPr lang="sk-SK" dirty="0" err="1"/>
              <a:t>Calorimetry</a:t>
            </a:r>
            <a:r>
              <a:rPr lang="sk-SK" dirty="0"/>
              <a:t> </a:t>
            </a:r>
            <a:r>
              <a:rPr lang="sk-SK" dirty="0" err="1"/>
              <a:t>Vol</a:t>
            </a:r>
            <a:r>
              <a:rPr lang="sk-SK" dirty="0"/>
              <a:t>. 105. s. 583--590. ISSN 1388-6150.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SENČEKOVÁ, L. et al. The </a:t>
            </a:r>
            <a:r>
              <a:rPr lang="sk-SK" dirty="0" err="1"/>
              <a:t>effect</a:t>
            </a:r>
            <a:r>
              <a:rPr lang="sk-SK" dirty="0"/>
              <a:t> of Nb </a:t>
            </a:r>
            <a:r>
              <a:rPr lang="sk-SK" dirty="0" err="1"/>
              <a:t>interlayers</a:t>
            </a:r>
            <a:r>
              <a:rPr lang="sk-SK" dirty="0"/>
              <a:t> on </a:t>
            </a:r>
            <a:r>
              <a:rPr lang="sk-SK" dirty="0" err="1"/>
              <a:t>compaction</a:t>
            </a:r>
            <a:r>
              <a:rPr lang="sk-SK" dirty="0"/>
              <a:t> of Mo/Mo </a:t>
            </a:r>
            <a:r>
              <a:rPr lang="sk-SK" dirty="0" err="1"/>
              <a:t>silicide</a:t>
            </a:r>
            <a:r>
              <a:rPr lang="sk-SK" dirty="0"/>
              <a:t> </a:t>
            </a:r>
            <a:r>
              <a:rPr lang="sk-SK" dirty="0" err="1"/>
              <a:t>composites</a:t>
            </a:r>
            <a:r>
              <a:rPr lang="sk-SK" dirty="0"/>
              <a:t>. Kovové materiály. </a:t>
            </a:r>
            <a:r>
              <a:rPr lang="sk-SK" dirty="0" err="1"/>
              <a:t>Metallic</a:t>
            </a:r>
            <a:r>
              <a:rPr lang="sk-SK" dirty="0"/>
              <a:t>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Vol</a:t>
            </a:r>
            <a:r>
              <a:rPr lang="sk-SK" dirty="0"/>
              <a:t>. 50, No. 6. s. 425--432. ISSN 0023-432X. http://www.kovmat.sav.sk/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LIPA, Z. -- JANÁČ, A. Dokončovacie spôsoby obrábania. Bratislava: STU v Bratislave, 2000. 94 s. ISBN 80-227-1324-4</a:t>
            </a:r>
            <a:r>
              <a:rPr lang="sk-SK" b="1" dirty="0"/>
              <a:t>Z</a:t>
            </a:r>
            <a:r>
              <a:rPr lang="sk-SK" dirty="0"/>
              <a:t>. </a:t>
            </a:r>
            <a:r>
              <a:rPr lang="sk-SK" b="1" dirty="0" err="1"/>
              <a:t>knžinica</a:t>
            </a:r>
            <a:r>
              <a:rPr lang="sk-SK" b="1" dirty="0"/>
              <a:t> MTF: 621.9/</a:t>
            </a:r>
            <a:r>
              <a:rPr lang="sk-SK" b="1" dirty="0" err="1"/>
              <a:t>Li</a:t>
            </a:r>
            <a:r>
              <a:rPr lang="sk-SK" b="1" dirty="0"/>
              <a:t>, e-skriptá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9397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69823" y="389744"/>
            <a:ext cx="115574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KONŠTRUOVANIE S PODPOROU POČÍTAČA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VETRÍKOVÁ, N. -- KUSÁ, M. Základy konštruovania a technická dokumentácia. Návody na cvičenia. Trnava : </a:t>
            </a:r>
            <a:r>
              <a:rPr lang="sk-SK" dirty="0" err="1"/>
              <a:t>AlumniPress</a:t>
            </a:r>
            <a:r>
              <a:rPr lang="sk-SK" dirty="0"/>
              <a:t>, 2016. 191 s. ISBN 978-80-8096-232-6.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744.4/</a:t>
            </a:r>
            <a:r>
              <a:rPr lang="sk-SK" b="1" dirty="0" err="1"/>
              <a:t>Ve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KRÁL, Štefan et al. Základy konštruovania a technická dokumentácia. 1. vyd. Bratislava : STU v Bratislave, 2007. 210 s. ISBN 978-80-227-2644-3</a:t>
            </a:r>
            <a:r>
              <a:rPr lang="sk-SK" b="1" dirty="0"/>
              <a:t> </a:t>
            </a:r>
            <a:r>
              <a:rPr lang="sk-SK" b="1" dirty="0" err="1"/>
              <a:t>knžinica</a:t>
            </a:r>
            <a:r>
              <a:rPr lang="sk-SK" b="1" dirty="0"/>
              <a:t> MTF: 74/</a:t>
            </a:r>
            <a:r>
              <a:rPr lang="sk-SK" b="1" dirty="0" err="1"/>
              <a:t>Zá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ŠTEFANČIKOVÁ, A. Didaktické aspekty výučby predmetov Základy konštruovania a Praktikum zo základov konštruovania na Materiálovo-technologickej fakulte STU Bratislava. In KRELOVÁ, K. -- TITKOVÁ, Z. Funkcia prírodných disciplín vo vzdelávaní inžinierov: Zborník z vedeckého seminára. 1. vyd. Bratislava : STU v Bratislave, 2000, s. 39--42.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MEDVECKÝ, Š. Konštruovanie 1. Žilina : Žilinská univerzita, 2007. 623 s. ISBN 978-80-8070-640-1. </a:t>
            </a:r>
            <a:r>
              <a:rPr lang="sk-SK" b="1" dirty="0" err="1"/>
              <a:t>knžinica</a:t>
            </a:r>
            <a:r>
              <a:rPr lang="sk-SK" b="1" dirty="0"/>
              <a:t> MTF: 539/</a:t>
            </a:r>
            <a:r>
              <a:rPr lang="sk-SK" b="1" dirty="0" err="1"/>
              <a:t>Me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HOMIŠIN, J. Základy konštruovania v strojárstve. </a:t>
            </a:r>
            <a:r>
              <a:rPr lang="sk-SK" dirty="0" err="1"/>
              <a:t>KošiceKošice</a:t>
            </a:r>
            <a:r>
              <a:rPr lang="sk-SK" dirty="0"/>
              <a:t> : C-PRESS, 2009. 432 s. ISBN 978-80-970264-2-4.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https://docs.plm.automation.siemens.com/tdoc/nx/12/nx_help#uid:xid1128417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https://www.youtube.com/channel/UCV3jUUh2XhXxSJwazclNJHA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NX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Beginners</a:t>
            </a:r>
            <a:r>
              <a:rPr lang="sk-SK" dirty="0"/>
              <a:t>. </a:t>
            </a:r>
            <a:r>
              <a:rPr lang="sk-SK" dirty="0" err="1"/>
              <a:t>Kishore</a:t>
            </a:r>
            <a:r>
              <a:rPr lang="sk-SK" dirty="0"/>
              <a:t>, 2020. ISBN: 8194195365 </a:t>
            </a:r>
            <a:r>
              <a:rPr lang="sk-SK" b="1" dirty="0" err="1"/>
              <a:t>knžinica</a:t>
            </a:r>
            <a:r>
              <a:rPr lang="sk-SK" b="1" dirty="0"/>
              <a:t> MTF:</a:t>
            </a:r>
            <a:r>
              <a:rPr lang="sk-SK" dirty="0"/>
              <a:t> </a:t>
            </a:r>
            <a:r>
              <a:rPr lang="sk-SK" b="1" dirty="0"/>
              <a:t>621.86/</a:t>
            </a:r>
            <a:r>
              <a:rPr lang="sk-SK" b="1" dirty="0" err="1"/>
              <a:t>Nx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6702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9803" y="479685"/>
            <a:ext cx="116623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KONŠTRUOVANIE S PODPOROU POČÍTAČA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LACKO, F. -- ORAVCOVÁ, J. -- RIEČIČIAROVÁ, E. Základy konštruovania a technická dokumentácia. Trnava : </a:t>
            </a:r>
            <a:r>
              <a:rPr lang="sk-SK" dirty="0" err="1"/>
              <a:t>AlumniPress</a:t>
            </a:r>
            <a:r>
              <a:rPr lang="sk-SK" dirty="0"/>
              <a:t>, 2010. 199 s. ISBN 978-80-8096-134-3.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744.4/La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VETRÍKOVÁ, N. -- KUSÁ, M. Základy konštruovania a technická dokumentácia. Návody na cvičenia. Trnava : </a:t>
            </a:r>
            <a:r>
              <a:rPr lang="sk-SK" dirty="0" err="1"/>
              <a:t>AlumniPress</a:t>
            </a:r>
            <a:r>
              <a:rPr lang="sk-SK" dirty="0"/>
              <a:t>, 2016. 191 s. ISBN 978-80-8096-232-6.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744.4/</a:t>
            </a:r>
            <a:r>
              <a:rPr lang="sk-SK" b="1" dirty="0" err="1"/>
              <a:t>Ve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NX </a:t>
            </a:r>
            <a:r>
              <a:rPr lang="sk-SK" dirty="0" err="1"/>
              <a:t>Tutorial</a:t>
            </a:r>
            <a:r>
              <a:rPr lang="sk-SK" dirty="0"/>
              <a:t> (</a:t>
            </a:r>
            <a:r>
              <a:rPr lang="sk-SK" dirty="0" err="1"/>
              <a:t>October</a:t>
            </a:r>
            <a:r>
              <a:rPr lang="sk-SK" dirty="0"/>
              <a:t> 2019), ISBN: 8194195349, </a:t>
            </a:r>
            <a:r>
              <a:rPr lang="sk-SK" dirty="0" err="1"/>
              <a:t>Kishore</a:t>
            </a:r>
            <a:r>
              <a:rPr lang="sk-SK" dirty="0"/>
              <a:t>, 2019 </a:t>
            </a:r>
            <a:r>
              <a:rPr lang="sk-SK" b="1" dirty="0" err="1"/>
              <a:t>knžinica</a:t>
            </a:r>
            <a:r>
              <a:rPr lang="sk-SK" b="1" dirty="0"/>
              <a:t> MTF:</a:t>
            </a:r>
            <a:r>
              <a:rPr lang="sk-SK" dirty="0"/>
              <a:t> </a:t>
            </a:r>
            <a:r>
              <a:rPr lang="sk-SK" b="1" dirty="0"/>
              <a:t>621.86/</a:t>
            </a:r>
            <a:r>
              <a:rPr lang="sk-SK" b="1" dirty="0" err="1"/>
              <a:t>Nx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https://docs.plm.automation.siemens.com/tdoc/nx/12/nx_help#uid:xid1128417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https://www.youtube.com/channel/UCV3jUUh2XhXxSJwazclNJHA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NX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Beginners</a:t>
            </a:r>
            <a:r>
              <a:rPr lang="sk-SK" dirty="0"/>
              <a:t>, ISBN: 8194195365, </a:t>
            </a:r>
            <a:r>
              <a:rPr lang="sk-SK" dirty="0" err="1"/>
              <a:t>Kishore</a:t>
            </a:r>
            <a:r>
              <a:rPr lang="sk-SK" dirty="0"/>
              <a:t>, 2020 </a:t>
            </a:r>
            <a:r>
              <a:rPr lang="sk-SK" b="1" dirty="0" err="1"/>
              <a:t>knžinica</a:t>
            </a:r>
            <a:r>
              <a:rPr lang="sk-SK" b="1" dirty="0"/>
              <a:t> MTF: </a:t>
            </a:r>
            <a:r>
              <a:rPr lang="sk-SK" dirty="0"/>
              <a:t>621.86/</a:t>
            </a:r>
            <a:r>
              <a:rPr lang="sk-SK" dirty="0" err="1"/>
              <a:t>Nx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Shih</a:t>
            </a:r>
            <a:r>
              <a:rPr lang="sk-SK" dirty="0"/>
              <a:t> </a:t>
            </a:r>
            <a:r>
              <a:rPr lang="sk-SK" dirty="0" err="1"/>
              <a:t>Randy</a:t>
            </a:r>
            <a:r>
              <a:rPr lang="sk-SK" dirty="0"/>
              <a:t>: </a:t>
            </a:r>
            <a:r>
              <a:rPr lang="sk-SK" dirty="0" err="1"/>
              <a:t>Parametric</a:t>
            </a:r>
            <a:r>
              <a:rPr lang="sk-SK" dirty="0"/>
              <a:t> Modeling </a:t>
            </a:r>
            <a:r>
              <a:rPr lang="sk-SK" dirty="0" err="1"/>
              <a:t>with</a:t>
            </a:r>
            <a:r>
              <a:rPr lang="sk-SK" dirty="0"/>
              <a:t> Siemens NX, ISBN13 (EAN): 9781630573805, SDC </a:t>
            </a:r>
            <a:r>
              <a:rPr lang="sk-SK" dirty="0" err="1"/>
              <a:t>Publications</a:t>
            </a:r>
            <a:r>
              <a:rPr lang="sk-SK" dirty="0"/>
              <a:t>, 2020 </a:t>
            </a:r>
            <a:r>
              <a:rPr lang="sk-SK" b="1" dirty="0" err="1"/>
              <a:t>knžinica</a:t>
            </a:r>
            <a:r>
              <a:rPr lang="sk-SK" b="1" dirty="0"/>
              <a:t> MTF:</a:t>
            </a:r>
            <a:r>
              <a:rPr lang="sk-SK" dirty="0"/>
              <a:t> </a:t>
            </a:r>
            <a:r>
              <a:rPr lang="sk-SK" b="1" dirty="0"/>
              <a:t>621.86/</a:t>
            </a:r>
            <a:r>
              <a:rPr lang="sk-SK" b="1" dirty="0" err="1"/>
              <a:t>Sh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9651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49902" y="464695"/>
            <a:ext cx="1161737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KONŠTRUOVANIE S PODPOROU POČÍTAČA III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LACKO, F. -- ORAVCOVÁ, J. -- RIEČIČIAROVÁ, E. Základy konštruovania a technická dokumentácia. Trnava : </a:t>
            </a:r>
            <a:r>
              <a:rPr lang="sk-SK" dirty="0" err="1"/>
              <a:t>AlumniPress</a:t>
            </a:r>
            <a:r>
              <a:rPr lang="sk-SK" dirty="0"/>
              <a:t>, 2010. 199 s. ISBN 978-80-8096-134-3</a:t>
            </a:r>
            <a:r>
              <a:rPr lang="sk-SK" b="1" dirty="0"/>
              <a:t>. e-skriptá, </a:t>
            </a:r>
            <a:r>
              <a:rPr lang="sk-SK" b="1" dirty="0" err="1"/>
              <a:t>knžinica</a:t>
            </a:r>
            <a:r>
              <a:rPr lang="sk-SK" b="1" dirty="0"/>
              <a:t> MTF: 744.4/La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VETRÍKOVÁ, N. -- KUSÁ, M. Základy konštruovania a technická dokumentácia. Návody na cvičenia. Trnava : </a:t>
            </a:r>
            <a:r>
              <a:rPr lang="sk-SK" dirty="0" err="1"/>
              <a:t>AlumniPress</a:t>
            </a:r>
            <a:r>
              <a:rPr lang="sk-SK" dirty="0"/>
              <a:t>, 2016. 191 s. ISBN 978-80-8096-232-6.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744.4/</a:t>
            </a:r>
            <a:r>
              <a:rPr lang="sk-SK" b="1" dirty="0" err="1"/>
              <a:t>Ve</a:t>
            </a:r>
            <a:endParaRPr lang="sk-SK" b="1" dirty="0"/>
          </a:p>
          <a:p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NX </a:t>
            </a:r>
            <a:r>
              <a:rPr lang="sk-SK" dirty="0" err="1"/>
              <a:t>Tutorial</a:t>
            </a:r>
            <a:r>
              <a:rPr lang="sk-SK" dirty="0"/>
              <a:t> (</a:t>
            </a:r>
            <a:r>
              <a:rPr lang="sk-SK" dirty="0" err="1"/>
              <a:t>October</a:t>
            </a:r>
            <a:r>
              <a:rPr lang="sk-SK" dirty="0"/>
              <a:t> 2019), ISBN: 8194195349, </a:t>
            </a:r>
            <a:r>
              <a:rPr lang="sk-SK" dirty="0" err="1"/>
              <a:t>Kishore</a:t>
            </a:r>
            <a:r>
              <a:rPr lang="sk-SK" dirty="0"/>
              <a:t>, 2019 </a:t>
            </a:r>
            <a:r>
              <a:rPr lang="sk-SK" b="1" dirty="0" err="1"/>
              <a:t>knžinica</a:t>
            </a:r>
            <a:r>
              <a:rPr lang="sk-SK" b="1" dirty="0"/>
              <a:t> MTF: 621.86/</a:t>
            </a:r>
            <a:r>
              <a:rPr lang="sk-SK" b="1" dirty="0" err="1"/>
              <a:t>Nx</a:t>
            </a:r>
            <a:endParaRPr lang="sk-SK" b="1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https://docs.plm.automation.siemens.com/tdoc/nx/12/nx_help#uid:xid1128417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https://www.youtube.com/channel/UCV3jUUh2XhXxSJwazclNJHA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NX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Beginners</a:t>
            </a:r>
            <a:r>
              <a:rPr lang="sk-SK" dirty="0"/>
              <a:t>, ISBN: 8194195365, </a:t>
            </a:r>
            <a:r>
              <a:rPr lang="sk-SK" dirty="0" err="1"/>
              <a:t>Kishore</a:t>
            </a:r>
            <a:r>
              <a:rPr lang="sk-SK" dirty="0"/>
              <a:t>, 2020 </a:t>
            </a:r>
            <a:r>
              <a:rPr lang="sk-SK" b="1" dirty="0" err="1"/>
              <a:t>knžinica</a:t>
            </a:r>
            <a:r>
              <a:rPr lang="sk-SK" b="1" dirty="0"/>
              <a:t> MTF:</a:t>
            </a:r>
            <a:r>
              <a:rPr lang="sk-SK" dirty="0"/>
              <a:t> </a:t>
            </a:r>
            <a:r>
              <a:rPr lang="sk-SK" b="1" dirty="0"/>
              <a:t>621.86/</a:t>
            </a:r>
            <a:r>
              <a:rPr lang="sk-SK" b="1" dirty="0" err="1"/>
              <a:t>Nx</a:t>
            </a:r>
            <a:endParaRPr lang="sk-SK" b="1" dirty="0"/>
          </a:p>
          <a:p>
            <a:pPr marL="342900" indent="-342900">
              <a:buFont typeface="+mj-lt"/>
              <a:buAutoNum type="arabicPeriod"/>
            </a:pPr>
            <a:r>
              <a:rPr lang="sk-SK" dirty="0" err="1"/>
              <a:t>Shih</a:t>
            </a:r>
            <a:r>
              <a:rPr lang="sk-SK" dirty="0"/>
              <a:t> </a:t>
            </a:r>
            <a:r>
              <a:rPr lang="sk-SK" dirty="0" err="1"/>
              <a:t>Randy</a:t>
            </a:r>
            <a:r>
              <a:rPr lang="sk-SK" dirty="0"/>
              <a:t>: </a:t>
            </a:r>
            <a:r>
              <a:rPr lang="sk-SK" dirty="0" err="1"/>
              <a:t>Parametric</a:t>
            </a:r>
            <a:r>
              <a:rPr lang="sk-SK" dirty="0"/>
              <a:t> Modeling </a:t>
            </a:r>
            <a:r>
              <a:rPr lang="sk-SK" dirty="0" err="1"/>
              <a:t>with</a:t>
            </a:r>
            <a:r>
              <a:rPr lang="sk-SK" dirty="0"/>
              <a:t> Siemens NX, ISBN13 (EAN): 9781630573805, SDC </a:t>
            </a:r>
            <a:r>
              <a:rPr lang="sk-SK" dirty="0" err="1"/>
              <a:t>Publications</a:t>
            </a:r>
            <a:r>
              <a:rPr lang="sk-SK" dirty="0"/>
              <a:t>, 2020 </a:t>
            </a:r>
            <a:r>
              <a:rPr lang="sk-SK" b="1" dirty="0" err="1"/>
              <a:t>knžinica</a:t>
            </a:r>
            <a:r>
              <a:rPr lang="sk-SK" b="1" dirty="0"/>
              <a:t> MTF:</a:t>
            </a:r>
            <a:r>
              <a:rPr lang="sk-SK" dirty="0"/>
              <a:t> </a:t>
            </a:r>
            <a:r>
              <a:rPr lang="sk-SK" b="1" dirty="0"/>
              <a:t>621.86/</a:t>
            </a:r>
            <a:r>
              <a:rPr lang="sk-SK" b="1" dirty="0" err="1"/>
              <a:t>Sh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0134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9764" y="554636"/>
            <a:ext cx="112576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KONTROLA KVALITY VÝROBKOV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MARTINKOVIČ, M. -- ŽÚBOR, P. Mechanické skúšky a defektoskopia materiálov. Bratislava: STU v Bratislave, 2005. 144 s. ISBN 80-227-2178-6. </a:t>
            </a:r>
            <a:r>
              <a:rPr lang="sk-SK" b="1" dirty="0" err="1"/>
              <a:t>knžinica</a:t>
            </a:r>
            <a:r>
              <a:rPr lang="sk-SK" b="1" dirty="0"/>
              <a:t> MTF: 620/Ma,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ČERMÁK, F. -- DUBENSKÝ, R. -- MINAŘÍK, V. </a:t>
            </a:r>
            <a:r>
              <a:rPr lang="sk-SK" dirty="0" err="1"/>
              <a:t>Defektoskopie-nedestruktivní</a:t>
            </a:r>
            <a:r>
              <a:rPr lang="sk-SK" dirty="0"/>
              <a:t> </a:t>
            </a:r>
            <a:r>
              <a:rPr lang="sk-SK" dirty="0" err="1"/>
              <a:t>zkoušení</a:t>
            </a:r>
            <a:r>
              <a:rPr lang="sk-SK" dirty="0"/>
              <a:t>. Praha: České vysoké učení technické v </a:t>
            </a:r>
            <a:r>
              <a:rPr lang="sk-SK" dirty="0" err="1"/>
              <a:t>Praze</a:t>
            </a:r>
            <a:r>
              <a:rPr lang="sk-SK" dirty="0"/>
              <a:t>, 1992. 206 s. ISBN 80-01844-4. </a:t>
            </a:r>
            <a:r>
              <a:rPr lang="sk-SK" b="1" dirty="0" err="1"/>
              <a:t>knžinica</a:t>
            </a:r>
            <a:r>
              <a:rPr lang="sk-SK" b="1" dirty="0"/>
              <a:t> MTF: 620/</a:t>
            </a:r>
            <a:r>
              <a:rPr lang="sk-SK" b="1" dirty="0" err="1"/>
              <a:t>Du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KREIDL, M. et al. Ultrazvuková </a:t>
            </a:r>
            <a:r>
              <a:rPr lang="sk-SK" dirty="0" err="1"/>
              <a:t>defektoskopie</a:t>
            </a:r>
            <a:r>
              <a:rPr lang="sk-SK" dirty="0"/>
              <a:t>. Praha: </a:t>
            </a:r>
            <a:r>
              <a:rPr lang="sk-SK" dirty="0" err="1"/>
              <a:t>Starmans</a:t>
            </a:r>
            <a:r>
              <a:rPr lang="sk-SK" dirty="0"/>
              <a:t> </a:t>
            </a:r>
            <a:r>
              <a:rPr lang="sk-SK" dirty="0" err="1"/>
              <a:t>electronics</a:t>
            </a:r>
            <a:r>
              <a:rPr lang="sk-SK" dirty="0"/>
              <a:t>, 2011. 217 s. ISBN 978-80-254-6606-3. </a:t>
            </a:r>
            <a:r>
              <a:rPr lang="sk-SK" b="1" dirty="0" err="1"/>
              <a:t>knžinica</a:t>
            </a:r>
            <a:r>
              <a:rPr lang="sk-SK" b="1" dirty="0"/>
              <a:t> MTF: 620/</a:t>
            </a:r>
            <a:r>
              <a:rPr lang="sk-SK" b="1" dirty="0" err="1"/>
              <a:t>Kr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7502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9803" y="449705"/>
            <a:ext cx="115424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KONTROLA KVALITY ZVAROVÝCH SPOJOV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ULRICH, K. -- KOLEŇÁK, R. -- KARVANSKÁ, S. Skúšanie zvarových spojov. Bratislava: STU v Bratislave, 2006. 256 s. ISBN 80-227-2461-0. </a:t>
            </a:r>
            <a:r>
              <a:rPr lang="sk-SK" b="1" dirty="0" err="1"/>
              <a:t>knžinica</a:t>
            </a:r>
            <a:r>
              <a:rPr lang="sk-SK" b="1" dirty="0"/>
              <a:t> MTF: 621.7/</a:t>
            </a:r>
            <a:r>
              <a:rPr lang="sk-SK" b="1" dirty="0" err="1"/>
              <a:t>Ul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WEMAN, K.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 : </a:t>
            </a:r>
            <a:r>
              <a:rPr lang="sk-SK" dirty="0" err="1"/>
              <a:t>Woodhead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2003. 193 strany. ISBN 1-85573-689-6. </a:t>
            </a:r>
            <a:r>
              <a:rPr lang="sk-SK" b="1" dirty="0" err="1"/>
              <a:t>knžinica</a:t>
            </a:r>
            <a:r>
              <a:rPr lang="sk-SK" b="1" dirty="0"/>
              <a:t> MTF: 621.7/</a:t>
            </a:r>
            <a:r>
              <a:rPr lang="sk-SK" b="1" dirty="0" err="1"/>
              <a:t>We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WEMAN, K.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</a:t>
            </a:r>
            <a:r>
              <a:rPr lang="sk-SK" dirty="0" err="1"/>
              <a:t>Abington</a:t>
            </a:r>
            <a:r>
              <a:rPr lang="sk-SK" dirty="0"/>
              <a:t>: </a:t>
            </a:r>
            <a:r>
              <a:rPr lang="sk-SK" dirty="0" err="1"/>
              <a:t>Woodhead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</a:t>
            </a:r>
            <a:r>
              <a:rPr lang="sk-SK" dirty="0" err="1"/>
              <a:t>LtD</a:t>
            </a:r>
            <a:r>
              <a:rPr lang="sk-SK" dirty="0"/>
              <a:t>, 2003. ISBN 0-8493-1773-8. </a:t>
            </a:r>
            <a:r>
              <a:rPr lang="sk-SK" b="1" dirty="0" err="1"/>
              <a:t>knžinica</a:t>
            </a:r>
            <a:r>
              <a:rPr lang="sk-SK" b="1" dirty="0"/>
              <a:t> MTF:</a:t>
            </a:r>
            <a:r>
              <a:rPr lang="sk-SK" dirty="0"/>
              <a:t> </a:t>
            </a:r>
            <a:r>
              <a:rPr lang="sk-SK" b="1" dirty="0"/>
              <a:t>621.7/</a:t>
            </a:r>
            <a:r>
              <a:rPr lang="sk-SK" b="1" dirty="0" err="1"/>
              <a:t>We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227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900331" y="942535"/>
            <a:ext cx="104511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APLIKOVANÁ MATEMATIKA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ABAS, M. - HÍC, P. Diskrétna matematika. Bratislava: STU, 2006. 145 s. ISBN 80-227-2460-2. </a:t>
            </a:r>
            <a:r>
              <a:rPr lang="sk-SK" b="1" dirty="0"/>
              <a:t>knižnica MTF: 51/</a:t>
            </a:r>
            <a:r>
              <a:rPr lang="sk-SK" b="1" dirty="0" err="1"/>
              <a:t>Ab</a:t>
            </a:r>
            <a:r>
              <a:rPr lang="sk-SK" dirty="0"/>
              <a:t>, </a:t>
            </a:r>
            <a:r>
              <a:rPr lang="sk-SK" b="1" dirty="0"/>
              <a:t>e-skriptá</a:t>
            </a:r>
            <a:endParaRPr lang="sk-SK" dirty="0"/>
          </a:p>
          <a:p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ROSEN, K H. </a:t>
            </a:r>
            <a:r>
              <a:rPr lang="sk-SK" dirty="0" err="1"/>
              <a:t>Discrete</a:t>
            </a:r>
            <a:r>
              <a:rPr lang="sk-SK" dirty="0"/>
              <a:t> </a:t>
            </a:r>
            <a:r>
              <a:rPr lang="sk-SK" dirty="0" err="1"/>
              <a:t>mathematics</a:t>
            </a:r>
            <a:r>
              <a:rPr lang="sk-SK" dirty="0"/>
              <a:t> and </a:t>
            </a:r>
            <a:r>
              <a:rPr lang="sk-SK" dirty="0" err="1"/>
              <a:t>its</a:t>
            </a:r>
            <a:r>
              <a:rPr lang="sk-SK" dirty="0"/>
              <a:t> </a:t>
            </a:r>
            <a:r>
              <a:rPr lang="sk-SK" dirty="0" err="1"/>
              <a:t>applications</a:t>
            </a:r>
            <a:r>
              <a:rPr lang="sk-SK" dirty="0"/>
              <a:t>. New York: The </a:t>
            </a:r>
            <a:r>
              <a:rPr lang="sk-SK" dirty="0" err="1"/>
              <a:t>Random</a:t>
            </a:r>
            <a:r>
              <a:rPr lang="sk-SK" dirty="0"/>
              <a:t> </a:t>
            </a:r>
            <a:r>
              <a:rPr lang="sk-SK" dirty="0" err="1"/>
              <a:t>House</a:t>
            </a:r>
            <a:r>
              <a:rPr lang="sk-SK" dirty="0"/>
              <a:t>, 1988. 18 s. ISBN 0-07-555101-2. (rok vyd. 20219, </a:t>
            </a:r>
            <a:r>
              <a:rPr lang="sk-SK" b="1" dirty="0"/>
              <a:t>knižnica MTF: 51/</a:t>
            </a:r>
            <a:r>
              <a:rPr lang="sk-SK" b="1" dirty="0" err="1"/>
              <a:t>Ro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Topics</a:t>
            </a:r>
            <a:r>
              <a:rPr lang="sk-SK" dirty="0"/>
              <a:t> in </a:t>
            </a:r>
            <a:r>
              <a:rPr lang="sk-SK" dirty="0" err="1"/>
              <a:t>Discrete</a:t>
            </a:r>
            <a:r>
              <a:rPr lang="sk-SK" dirty="0"/>
              <a:t> </a:t>
            </a:r>
            <a:r>
              <a:rPr lang="sk-SK" dirty="0" err="1"/>
              <a:t>Mathematics</a:t>
            </a:r>
            <a:r>
              <a:rPr lang="sk-SK" dirty="0"/>
              <a:t> : </a:t>
            </a:r>
            <a:r>
              <a:rPr lang="sk-SK" dirty="0" err="1"/>
              <a:t>Dedicated</a:t>
            </a:r>
            <a:r>
              <a:rPr lang="sk-SK" dirty="0"/>
              <a:t> to </a:t>
            </a:r>
            <a:r>
              <a:rPr lang="sk-SK" dirty="0" err="1"/>
              <a:t>Jarik</a:t>
            </a:r>
            <a:r>
              <a:rPr lang="sk-SK" dirty="0"/>
              <a:t> </a:t>
            </a:r>
            <a:r>
              <a:rPr lang="sk-SK" dirty="0" err="1"/>
              <a:t>Nešetřil</a:t>
            </a:r>
            <a:r>
              <a:rPr lang="sk-SK" dirty="0"/>
              <a:t> on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Occasion</a:t>
            </a:r>
            <a:r>
              <a:rPr lang="sk-SK" dirty="0"/>
              <a:t> of </a:t>
            </a:r>
            <a:r>
              <a:rPr lang="sk-SK" dirty="0" err="1"/>
              <a:t>his</a:t>
            </a:r>
            <a:r>
              <a:rPr lang="sk-SK" dirty="0"/>
              <a:t> 60th </a:t>
            </a:r>
            <a:r>
              <a:rPr lang="sk-SK" dirty="0" err="1"/>
              <a:t>Birthday</a:t>
            </a:r>
            <a:r>
              <a:rPr lang="sk-SK" dirty="0"/>
              <a:t>. </a:t>
            </a:r>
            <a:r>
              <a:rPr lang="sk-SK" dirty="0" err="1"/>
              <a:t>Springer-Verlag</a:t>
            </a:r>
            <a:r>
              <a:rPr lang="sk-SK" dirty="0"/>
              <a:t> </a:t>
            </a:r>
            <a:r>
              <a:rPr lang="sk-SK" dirty="0" err="1"/>
              <a:t>Berlin</a:t>
            </a:r>
            <a:r>
              <a:rPr lang="sk-SK" dirty="0"/>
              <a:t> </a:t>
            </a:r>
            <a:r>
              <a:rPr lang="sk-SK" dirty="0" err="1"/>
              <a:t>Heidelberg</a:t>
            </a:r>
            <a:r>
              <a:rPr lang="sk-SK" dirty="0"/>
              <a:t>, 2006. ISBN 3-540-33698-2. </a:t>
            </a:r>
            <a:r>
              <a:rPr lang="sk-SK" b="1" dirty="0" err="1"/>
              <a:t>knžinica</a:t>
            </a:r>
            <a:r>
              <a:rPr lang="sk-SK" b="1" dirty="0"/>
              <a:t> MTF: 51/To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BOSÁK, J.: Grafy a ich aplikácie, Alfa, Bratislava, 2006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GALANOVÁ, J.- KAPRÁLIK, P.: Diskrétna matematika, STU Bratislava, 1977</a:t>
            </a:r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86439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09862" y="314793"/>
            <a:ext cx="1175228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KORÓZIA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CHOVANCOVÁ, Marta et al. Základy korózie a povrchovej úpravy materiálov. Bratislava : Slovenská technická univerzita v Bratislave, 2010. 303 s. ISBN 978-80-227-3378-6. </a:t>
            </a:r>
            <a:r>
              <a:rPr lang="sk-SK" b="1" dirty="0" err="1"/>
              <a:t>knžinica</a:t>
            </a:r>
            <a:r>
              <a:rPr lang="sk-SK" b="1" dirty="0"/>
              <a:t> MTF: 620/</a:t>
            </a:r>
            <a:r>
              <a:rPr lang="sk-SK" b="1" dirty="0" err="1"/>
              <a:t>Cho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KREIBICH, V. -- HOCH, K. </a:t>
            </a:r>
            <a:r>
              <a:rPr lang="sk-SK" dirty="0" err="1"/>
              <a:t>Koroze</a:t>
            </a:r>
            <a:r>
              <a:rPr lang="sk-SK" dirty="0"/>
              <a:t> a </a:t>
            </a:r>
            <a:r>
              <a:rPr lang="sk-SK" dirty="0" err="1"/>
              <a:t>technologie</a:t>
            </a:r>
            <a:r>
              <a:rPr lang="sk-SK" dirty="0"/>
              <a:t> povrchových úprav. Praha : České vysoké učení technické v </a:t>
            </a:r>
            <a:r>
              <a:rPr lang="sk-SK" dirty="0" err="1"/>
              <a:t>Praze</a:t>
            </a:r>
            <a:r>
              <a:rPr lang="sk-SK" dirty="0"/>
              <a:t>, 1991. 269 s. ISBN 80-01-00476-7. </a:t>
            </a:r>
            <a:r>
              <a:rPr lang="sk-SK" b="1" dirty="0" err="1"/>
              <a:t>knžinica</a:t>
            </a:r>
            <a:r>
              <a:rPr lang="sk-SK" b="1" dirty="0"/>
              <a:t> MTF: 620/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TULEJA, S. Korózia a ochrana kovov: Návody na cvičenia. Bratislava : Alfa, 1984. 105 s. </a:t>
            </a:r>
            <a:r>
              <a:rPr lang="sk-SK" b="1" dirty="0" err="1"/>
              <a:t>knžinica</a:t>
            </a:r>
            <a:r>
              <a:rPr lang="sk-SK" b="1" dirty="0"/>
              <a:t> MTF:</a:t>
            </a:r>
            <a:r>
              <a:rPr lang="sk-SK" dirty="0"/>
              <a:t> </a:t>
            </a:r>
            <a:r>
              <a:rPr lang="sk-SK" b="1" dirty="0"/>
              <a:t>620/Tu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CRAMER, S D. -- COVINO, B S. ASM </a:t>
            </a:r>
            <a:r>
              <a:rPr lang="sk-SK" dirty="0" err="1"/>
              <a:t>Handbook</a:t>
            </a:r>
            <a:r>
              <a:rPr lang="sk-SK" dirty="0"/>
              <a:t>: </a:t>
            </a:r>
            <a:r>
              <a:rPr lang="sk-SK" dirty="0" err="1"/>
              <a:t>Vol</a:t>
            </a:r>
            <a:r>
              <a:rPr lang="sk-SK" dirty="0"/>
              <a:t>. 13A. </a:t>
            </a:r>
            <a:r>
              <a:rPr lang="sk-SK" dirty="0" err="1"/>
              <a:t>Corrosion</a:t>
            </a:r>
            <a:r>
              <a:rPr lang="sk-SK" dirty="0"/>
              <a:t>: Fundamentals, </a:t>
            </a:r>
            <a:r>
              <a:rPr lang="sk-SK" dirty="0" err="1"/>
              <a:t>Testing</a:t>
            </a:r>
            <a:r>
              <a:rPr lang="sk-SK" dirty="0"/>
              <a:t>, and </a:t>
            </a:r>
            <a:r>
              <a:rPr lang="sk-SK" dirty="0" err="1"/>
              <a:t>Protection</a:t>
            </a:r>
            <a:r>
              <a:rPr lang="sk-SK" dirty="0"/>
              <a:t>. </a:t>
            </a:r>
            <a:r>
              <a:rPr lang="sk-SK" dirty="0" err="1"/>
              <a:t>Materials</a:t>
            </a:r>
            <a:r>
              <a:rPr lang="sk-SK" dirty="0"/>
              <a:t> Park, Ohio : ASM International, 2003. 1135 s. ISBN 0-87170-705-5. </a:t>
            </a:r>
            <a:r>
              <a:rPr lang="sk-SK" b="1" dirty="0" err="1"/>
              <a:t>knžinica</a:t>
            </a:r>
            <a:r>
              <a:rPr lang="sk-SK" b="1" dirty="0"/>
              <a:t> MTF: 620/Cr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DAVIS, J. </a:t>
            </a:r>
            <a:r>
              <a:rPr lang="sk-SK" dirty="0" err="1"/>
              <a:t>Corrosion</a:t>
            </a:r>
            <a:r>
              <a:rPr lang="sk-SK" dirty="0"/>
              <a:t> – </a:t>
            </a:r>
            <a:r>
              <a:rPr lang="sk-SK" dirty="0" err="1"/>
              <a:t>Understanding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Basics</a:t>
            </a:r>
            <a:r>
              <a:rPr lang="sk-SK" dirty="0"/>
              <a:t>.  [online]. 2000. URL: http://app.knovel.com/hotlink/toc/id:kpCUB00002/corrosion-understanding.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MATTSON, E. </a:t>
            </a:r>
            <a:r>
              <a:rPr lang="sk-SK" dirty="0" err="1"/>
              <a:t>Basic</a:t>
            </a:r>
            <a:r>
              <a:rPr lang="sk-SK" dirty="0"/>
              <a:t> </a:t>
            </a:r>
            <a:r>
              <a:rPr lang="sk-SK" dirty="0" err="1"/>
              <a:t>Corrosion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Scientists</a:t>
            </a:r>
            <a:r>
              <a:rPr lang="sk-SK" dirty="0"/>
              <a:t> and </a:t>
            </a:r>
            <a:r>
              <a:rPr lang="sk-SK" dirty="0" err="1"/>
              <a:t>Engineers</a:t>
            </a:r>
            <a:r>
              <a:rPr lang="sk-SK" dirty="0"/>
              <a:t>.  [online]. 1996. URL: </a:t>
            </a:r>
            <a:r>
              <a:rPr lang="sk-SK" dirty="0">
                <a:hlinkClick r:id="rId2"/>
              </a:rPr>
              <a:t>http://app.knovel.com/hotlink/toc/id:kpBCTSEE05/basic-corrosion-technology</a:t>
            </a:r>
            <a:r>
              <a:rPr lang="sk-SK" dirty="0"/>
              <a:t>.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ČERNÝ M. et al. </a:t>
            </a:r>
            <a:r>
              <a:rPr lang="sk-SK" dirty="0" err="1"/>
              <a:t>Korozní</a:t>
            </a:r>
            <a:r>
              <a:rPr lang="sk-SK" dirty="0"/>
              <a:t> vlastnosti kovových </a:t>
            </a:r>
            <a:r>
              <a:rPr lang="sk-SK" dirty="0" err="1"/>
              <a:t>konstrukčních</a:t>
            </a:r>
            <a:r>
              <a:rPr lang="sk-SK" dirty="0"/>
              <a:t> </a:t>
            </a:r>
            <a:r>
              <a:rPr lang="sk-SK" dirty="0" err="1"/>
              <a:t>materiálů</a:t>
            </a:r>
            <a:r>
              <a:rPr lang="sk-SK" dirty="0"/>
              <a:t>. Praha : SNTL, 1984. 264 s. </a:t>
            </a:r>
            <a:r>
              <a:rPr lang="sk-SK" b="1" dirty="0" err="1"/>
              <a:t>knžinica</a:t>
            </a:r>
            <a:r>
              <a:rPr lang="sk-SK" b="1" dirty="0"/>
              <a:t> MTF:</a:t>
            </a:r>
            <a:r>
              <a:rPr lang="sk-SK" dirty="0"/>
              <a:t> </a:t>
            </a:r>
            <a:r>
              <a:rPr lang="sk-SK" b="1" dirty="0"/>
              <a:t>620/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HADZIMA, B. – LIPTÁKOVÁ, T. Základy elektrochemickej korózie kovov, Žilinská univerzita v Žiline, 2008, ISBN 978-80-8070-876-4. </a:t>
            </a:r>
            <a:r>
              <a:rPr lang="sk-SK" b="1" dirty="0" err="1"/>
              <a:t>knžinica</a:t>
            </a:r>
            <a:r>
              <a:rPr lang="sk-SK" b="1" dirty="0"/>
              <a:t> MTF: 620/Ha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MCCAFFERTY, E.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Corrosion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, </a:t>
            </a:r>
            <a:r>
              <a:rPr lang="sk-SK" dirty="0" err="1"/>
              <a:t>Springer</a:t>
            </a:r>
            <a:r>
              <a:rPr lang="sk-SK" dirty="0"/>
              <a:t> New York 2010, ISBN 978-1-4419-0454-6. </a:t>
            </a:r>
            <a:r>
              <a:rPr lang="sk-SK" b="1" dirty="0" err="1"/>
              <a:t>knžinica</a:t>
            </a:r>
            <a:r>
              <a:rPr lang="sk-SK" b="1" dirty="0"/>
              <a:t> MTF: 620/</a:t>
            </a:r>
            <a:r>
              <a:rPr lang="sk-SK" b="1" dirty="0" err="1"/>
              <a:t>Mc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POPOV, B. </a:t>
            </a:r>
            <a:r>
              <a:rPr lang="sk-SK" dirty="0" err="1"/>
              <a:t>Corrosion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, </a:t>
            </a:r>
            <a:r>
              <a:rPr lang="sk-SK" dirty="0" err="1"/>
              <a:t>Elsevier</a:t>
            </a:r>
            <a:r>
              <a:rPr lang="sk-SK" dirty="0"/>
              <a:t>, New York 2015, ISBN 978-0-444-62722-3. </a:t>
            </a:r>
            <a:r>
              <a:rPr lang="sk-SK" b="1" dirty="0" err="1"/>
              <a:t>knžinica</a:t>
            </a:r>
            <a:r>
              <a:rPr lang="sk-SK" b="1" dirty="0"/>
              <a:t> MTF: 620/Po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87858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49902" y="359764"/>
            <a:ext cx="11842229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 </a:t>
            </a:r>
            <a:r>
              <a:rPr lang="sk-SK" b="1" u="sng" dirty="0"/>
              <a:t>KOVOVÉ A NEKOVOVÉ MATERIÁLY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Roman et al. Kovové a nekovové materiály [elektronický zdroj]. 1. vyd. Trnava : </a:t>
            </a:r>
            <a:r>
              <a:rPr lang="sk-SK" sz="1700" dirty="0" err="1"/>
              <a:t>AlumniPress</a:t>
            </a:r>
            <a:r>
              <a:rPr lang="sk-SK" sz="1700" dirty="0"/>
              <a:t>, 2018. 222 s. ISBN 978-80-8096-253-1. </a:t>
            </a:r>
            <a:r>
              <a:rPr lang="sk-SK" sz="1700" b="1" dirty="0"/>
              <a:t>e-skriptá,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Roman et al. Kovové a nekovové materiály : Časť cvičenia. 1. vyd. Trnava : </a:t>
            </a:r>
            <a:r>
              <a:rPr lang="sk-SK" sz="1700" dirty="0" err="1"/>
              <a:t>Alumni</a:t>
            </a:r>
            <a:r>
              <a:rPr lang="sk-SK" sz="1700" dirty="0"/>
              <a:t> Press, 2017. 166 s. ISBN 978-80-8096-249-4. </a:t>
            </a:r>
            <a:r>
              <a:rPr lang="sk-SK" sz="1700" b="1" dirty="0"/>
              <a:t>e-skriptá,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HAZLINGER, M. -- MORAVČÍK, R. Degradačné procesy a predikcia životnosti. Trnava : </a:t>
            </a:r>
            <a:r>
              <a:rPr lang="sk-SK" sz="1700" dirty="0" err="1"/>
              <a:t>Alumni</a:t>
            </a:r>
            <a:r>
              <a:rPr lang="sk-SK" sz="1700" dirty="0"/>
              <a:t> Press, 2014. ISBN 978-80-8096-204-3. </a:t>
            </a:r>
            <a:r>
              <a:rPr lang="sk-SK" sz="1700" b="1" dirty="0"/>
              <a:t>e-skriptá,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620/Ha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HRIVŇÁK, I. Úžitkové vlastnosti a voľba materiálu. Bratislava : STU v Bratislave, 1999. 186 s. ISBN 80-227-1162-4. </a:t>
            </a:r>
            <a:r>
              <a:rPr lang="sk-SK" sz="1700" b="1" dirty="0" err="1"/>
              <a:t>knžinica</a:t>
            </a:r>
            <a:r>
              <a:rPr lang="sk-SK" sz="1700" b="1" dirty="0"/>
              <a:t> MTF: 620/Hr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HRIVŇÁK, I. -- HRIVŇÁKOVÁ, D. </a:t>
            </a:r>
            <a:r>
              <a:rPr lang="sk-SK" sz="1700" dirty="0" err="1"/>
              <a:t>Materiálografia</a:t>
            </a:r>
            <a:r>
              <a:rPr lang="sk-SK" sz="1700" dirty="0"/>
              <a:t>. Bratislava : Slovenská technická univerzita v Bratislave, 2011. 363 s. ISBN 978-80-227-3606-0. </a:t>
            </a:r>
            <a:r>
              <a:rPr lang="sk-SK" sz="1700" b="1" dirty="0" err="1"/>
              <a:t>knžinica</a:t>
            </a:r>
            <a:r>
              <a:rPr lang="sk-SK" sz="1700" b="1" dirty="0"/>
              <a:t> MTF: 620/Hr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Roman et al. Náuka o materiáloch I. 1. vyd. Trnava : </a:t>
            </a:r>
            <a:r>
              <a:rPr lang="sk-SK" sz="1700" dirty="0" err="1"/>
              <a:t>AlumniPress</a:t>
            </a:r>
            <a:r>
              <a:rPr lang="sk-SK" sz="1700" dirty="0"/>
              <a:t>, 2010. 249 s. Dostupné na internete: . ISBN 978-80-8096-123-7. </a:t>
            </a:r>
            <a:r>
              <a:rPr lang="sk-SK" sz="1700" b="1" dirty="0"/>
              <a:t>e-skriptá,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620/</a:t>
            </a:r>
            <a:r>
              <a:rPr lang="sk-SK" sz="1700" b="1" dirty="0" err="1"/>
              <a:t>Ná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HRNČIAR, Viliam.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. 1. vyd. Bratislava : STU v Bratislave, 2003. 188. ISBN 80-227-1834-3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PLUHAŘ, J. </a:t>
            </a:r>
            <a:r>
              <a:rPr lang="sk-SK" sz="1700" dirty="0" err="1"/>
              <a:t>Nauka</a:t>
            </a:r>
            <a:r>
              <a:rPr lang="sk-SK" sz="1700" dirty="0"/>
              <a:t> o </a:t>
            </a:r>
            <a:r>
              <a:rPr lang="sk-SK" sz="1700" dirty="0" err="1"/>
              <a:t>materiálech</a:t>
            </a:r>
            <a:r>
              <a:rPr lang="sk-SK" sz="1700" dirty="0"/>
              <a:t>. Praha : SNTL, 1989. 549 s. </a:t>
            </a:r>
            <a:r>
              <a:rPr lang="sk-SK" sz="1600" b="1" dirty="0" err="1"/>
              <a:t>knžinica</a:t>
            </a:r>
            <a:r>
              <a:rPr lang="sk-SK" sz="1600" b="1" dirty="0"/>
              <a:t> MTF: 621/Na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PULC, V. -- HRNČIAR, V. -- GONDÁR, E. Náuka o materiáli. Bratislava : STU v Bratislave, 2008. 333 s. ISBN 978-80-227-2847-8. </a:t>
            </a:r>
            <a:r>
              <a:rPr lang="sk-SK" sz="1600" b="1" dirty="0" err="1"/>
              <a:t>knžinica</a:t>
            </a:r>
            <a:r>
              <a:rPr lang="sk-SK" sz="1600" b="1" dirty="0"/>
              <a:t> MTF: 620/</a:t>
            </a:r>
            <a:r>
              <a:rPr lang="sk-SK" sz="1600" b="1" dirty="0" err="1"/>
              <a:t>Pú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SKOČOVSKÝ, </a:t>
            </a:r>
            <a:r>
              <a:rPr lang="sk-SK" sz="1700" dirty="0" err="1"/>
              <a:t>Petr</a:t>
            </a:r>
            <a:r>
              <a:rPr lang="sk-SK" sz="1700" dirty="0"/>
              <a:t> et al. Náuka o materiáli pre odbory strojnícke. 2. vyd. Žilina : Žilinská univerzita, 2006. 349 s. ISBN 80-8070-593-3. </a:t>
            </a:r>
            <a:r>
              <a:rPr lang="sk-SK" sz="1600" b="1" dirty="0" err="1"/>
              <a:t>knžinica</a:t>
            </a:r>
            <a:r>
              <a:rPr lang="sk-SK" sz="1600" b="1" dirty="0"/>
              <a:t> MTF: 620/</a:t>
            </a:r>
            <a:r>
              <a:rPr lang="sk-SK" sz="1600" b="1" dirty="0" err="1"/>
              <a:t>Ná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Roman et al. Náuka o materiáloch II. : Návody na cvičenia. 1. vyd. Trnava : </a:t>
            </a:r>
            <a:r>
              <a:rPr lang="sk-SK" sz="1700" dirty="0" err="1"/>
              <a:t>AlumniPress</a:t>
            </a:r>
            <a:r>
              <a:rPr lang="sk-SK" sz="1700" dirty="0"/>
              <a:t>, 2009. 239 s. ISBN 978-80-8096-103-9. </a:t>
            </a:r>
            <a:r>
              <a:rPr lang="sk-SK" sz="1700" b="1" dirty="0"/>
              <a:t>e-skriptá, </a:t>
            </a:r>
            <a:r>
              <a:rPr lang="sk-SK" sz="1600" b="1" dirty="0" err="1"/>
              <a:t>knžinica</a:t>
            </a:r>
            <a:r>
              <a:rPr lang="sk-SK" sz="16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620/</a:t>
            </a:r>
            <a:r>
              <a:rPr lang="sk-SK" sz="1700" b="1" dirty="0" err="1"/>
              <a:t>Ná</a:t>
            </a:r>
            <a:endParaRPr lang="sk-SK" sz="1700" b="1" dirty="0"/>
          </a:p>
          <a:p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5218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24853" y="209862"/>
            <a:ext cx="11692328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MORAVČÍK, R. -- HAZLINGER, M. Náuka o materiáloch II. Trnava : </a:t>
            </a:r>
            <a:r>
              <a:rPr lang="sk-SK" sz="1700" dirty="0" err="1"/>
              <a:t>AlumniPress</a:t>
            </a:r>
            <a:r>
              <a:rPr lang="sk-SK" sz="1700" dirty="0"/>
              <a:t>, 2009. 243 s. ISBN 978-80-8096-081-0. </a:t>
            </a:r>
            <a:br>
              <a:rPr lang="sk-SK" sz="1700" dirty="0"/>
            </a:br>
            <a:r>
              <a:rPr lang="sk-SK" sz="1700" b="1" dirty="0"/>
              <a:t>e-skriptá,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620/</a:t>
            </a:r>
            <a:r>
              <a:rPr lang="sk-SK" sz="1700" b="1" dirty="0" err="1"/>
              <a:t>Ná</a:t>
            </a:r>
            <a:endParaRPr lang="sk-SK" sz="1700" b="1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PTÁČEK, </a:t>
            </a:r>
            <a:r>
              <a:rPr lang="sk-SK" sz="1700" dirty="0" err="1"/>
              <a:t>Luděk</a:t>
            </a:r>
            <a:r>
              <a:rPr lang="sk-SK" sz="1700" dirty="0"/>
              <a:t>. </a:t>
            </a:r>
            <a:r>
              <a:rPr lang="sk-SK" sz="1700" dirty="0" err="1"/>
              <a:t>Nauka</a:t>
            </a:r>
            <a:r>
              <a:rPr lang="sk-SK" sz="1700" dirty="0"/>
              <a:t> o materiálu I. 2. </a:t>
            </a:r>
            <a:r>
              <a:rPr lang="sk-SK" sz="1700" dirty="0" err="1"/>
              <a:t>opr</a:t>
            </a:r>
            <a:r>
              <a:rPr lang="sk-SK" sz="1700" dirty="0"/>
              <a:t>. a rozšír. vyd. Brno : CERM, 2003. 516 s. ISBN 80-7204-283-1. </a:t>
            </a:r>
            <a:r>
              <a:rPr lang="sk-SK" sz="1700" b="1" dirty="0"/>
              <a:t>620/</a:t>
            </a:r>
            <a:r>
              <a:rPr lang="sk-SK" sz="1700" b="1" dirty="0" err="1"/>
              <a:t>Pt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Náuka o plastoch. Košice : Technická univerzita v Košiciach, 2007. 224 s. ISBN 978-80-8073-815-0.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678/</a:t>
            </a:r>
            <a:r>
              <a:rPr lang="sk-SK" sz="1700" b="1" dirty="0" err="1"/>
              <a:t>Ná</a:t>
            </a:r>
            <a:endParaRPr lang="sk-SK" sz="1700" b="1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JAHNÁTEK, Ľ. -- NÁPLAVA, A. -- JÁNOŠÍKOVÁ, S. Štruktúra a vlastnosti polymérov. </a:t>
            </a:r>
            <a:r>
              <a:rPr lang="sk-SK" sz="1700" dirty="0" err="1"/>
              <a:t>Structure</a:t>
            </a:r>
            <a:r>
              <a:rPr lang="sk-SK" sz="1700" dirty="0"/>
              <a:t> and </a:t>
            </a:r>
            <a:r>
              <a:rPr lang="sk-SK" sz="1700" dirty="0" err="1"/>
              <a:t>Properties</a:t>
            </a:r>
            <a:r>
              <a:rPr lang="sk-SK" sz="1700" dirty="0"/>
              <a:t> of </a:t>
            </a:r>
            <a:r>
              <a:rPr lang="sk-SK" sz="1700" dirty="0" err="1"/>
              <a:t>Polymers</a:t>
            </a:r>
            <a:r>
              <a:rPr lang="sk-SK" sz="1700" dirty="0"/>
              <a:t>. Trnava : </a:t>
            </a:r>
            <a:r>
              <a:rPr lang="sk-SK" sz="1700" dirty="0" err="1"/>
              <a:t>AlumniPress</a:t>
            </a:r>
            <a:r>
              <a:rPr lang="sk-SK" sz="1700" dirty="0"/>
              <a:t>, 2008. 91 s. ISBN 978-80-8096-053-7. </a:t>
            </a:r>
            <a:r>
              <a:rPr lang="sk-SK" sz="1700" b="1" dirty="0"/>
              <a:t>e-skriptá,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678/</a:t>
            </a:r>
            <a:r>
              <a:rPr lang="sk-SK" sz="1700" b="1" dirty="0" err="1"/>
              <a:t>Ná</a:t>
            </a:r>
            <a:endParaRPr lang="sk-SK" sz="1700" b="1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JAHNÁTEK, Ľ. -- GROM, J. -- NÁPLAVA, A. Teória a technológia spracovania plastov. Bratislava : STU v Bratislave, 2005. 188 s. ISBN 80-227-2256-1. </a:t>
            </a:r>
            <a:r>
              <a:rPr lang="sk-SK" sz="1700" b="1" dirty="0" err="1"/>
              <a:t>knžinica</a:t>
            </a:r>
            <a:r>
              <a:rPr lang="sk-SK" sz="1700" b="1" dirty="0"/>
              <a:t> MTF: 678.5/Ja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 err="1"/>
              <a:t>Advanced</a:t>
            </a:r>
            <a:r>
              <a:rPr lang="sk-SK" sz="1700" dirty="0"/>
              <a:t> </a:t>
            </a:r>
            <a:r>
              <a:rPr lang="sk-SK" sz="1700" dirty="0" err="1"/>
              <a:t>Ceramics</a:t>
            </a:r>
            <a:r>
              <a:rPr lang="sk-SK" sz="1700" dirty="0"/>
              <a:t> 2. </a:t>
            </a:r>
            <a:r>
              <a:rPr lang="sk-SK" sz="1700" dirty="0" err="1"/>
              <a:t>London</a:t>
            </a:r>
            <a:r>
              <a:rPr lang="sk-SK" sz="1700" dirty="0"/>
              <a:t> and New York : </a:t>
            </a:r>
            <a:r>
              <a:rPr lang="sk-SK" sz="1700" dirty="0" err="1"/>
              <a:t>Elsevier</a:t>
            </a:r>
            <a:r>
              <a:rPr lang="sk-SK" sz="1700" dirty="0"/>
              <a:t>, 1986. 223 s. ISBN 1-85186-214-6.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620/</a:t>
            </a:r>
            <a:r>
              <a:rPr lang="sk-SK" sz="1700" b="1" dirty="0" err="1"/>
              <a:t>Só</a:t>
            </a:r>
            <a:endParaRPr lang="sk-SK" sz="1700" b="1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HERBERT, J. -- MOULSON, A. </a:t>
            </a:r>
            <a:r>
              <a:rPr lang="sk-SK" sz="1700" dirty="0" err="1"/>
              <a:t>Electroceramics</a:t>
            </a:r>
            <a:r>
              <a:rPr lang="sk-SK" sz="1700" dirty="0"/>
              <a:t>: </a:t>
            </a:r>
            <a:r>
              <a:rPr lang="sk-SK" sz="1700" dirty="0" err="1"/>
              <a:t>Materials</a:t>
            </a:r>
            <a:r>
              <a:rPr lang="sk-SK" sz="1700" dirty="0"/>
              <a:t>, </a:t>
            </a:r>
            <a:r>
              <a:rPr lang="sk-SK" sz="1700" dirty="0" err="1"/>
              <a:t>properties</a:t>
            </a:r>
            <a:r>
              <a:rPr lang="sk-SK" sz="1700" dirty="0"/>
              <a:t>, </a:t>
            </a:r>
            <a:r>
              <a:rPr lang="sk-SK" sz="1700" dirty="0" err="1"/>
              <a:t>applications</a:t>
            </a:r>
            <a:r>
              <a:rPr lang="sk-SK" sz="1700" dirty="0"/>
              <a:t>. </a:t>
            </a:r>
            <a:r>
              <a:rPr lang="sk-SK" sz="1700" dirty="0" err="1"/>
              <a:t>London</a:t>
            </a:r>
            <a:r>
              <a:rPr lang="sk-SK" sz="1700" dirty="0"/>
              <a:t> : </a:t>
            </a:r>
            <a:r>
              <a:rPr lang="sk-SK" sz="1700" dirty="0" err="1"/>
              <a:t>Chapman</a:t>
            </a:r>
            <a:r>
              <a:rPr lang="sk-SK" sz="1700" dirty="0"/>
              <a:t> and </a:t>
            </a:r>
            <a:r>
              <a:rPr lang="sk-SK" sz="1700" dirty="0" err="1"/>
              <a:t>Hall</a:t>
            </a:r>
            <a:r>
              <a:rPr lang="sk-SK" sz="1700" dirty="0"/>
              <a:t>, 1992. 464 s. ISBN 0-412-47360-7. </a:t>
            </a:r>
            <a:r>
              <a:rPr lang="sk-SK" sz="1700" b="1" dirty="0"/>
              <a:t>(rok vyd. 2003 </a:t>
            </a:r>
            <a:r>
              <a:rPr lang="sk-SK" sz="1700" b="1" dirty="0" err="1"/>
              <a:t>knžinica</a:t>
            </a:r>
            <a:r>
              <a:rPr lang="sk-SK" sz="1700" b="1" dirty="0"/>
              <a:t> MTF: 620/Mo)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 err="1"/>
              <a:t>Glass</a:t>
            </a:r>
            <a:r>
              <a:rPr lang="sk-SK" sz="1700" dirty="0"/>
              <a:t> and </a:t>
            </a:r>
            <a:r>
              <a:rPr lang="sk-SK" sz="1700" dirty="0" err="1"/>
              <a:t>Ceramics</a:t>
            </a:r>
            <a:r>
              <a:rPr lang="sk-SK" sz="1700" dirty="0"/>
              <a:t>: </a:t>
            </a:r>
            <a:r>
              <a:rPr lang="sk-SK" sz="1700" dirty="0" err="1"/>
              <a:t>Steklo</a:t>
            </a:r>
            <a:r>
              <a:rPr lang="sk-SK" sz="1700" dirty="0"/>
              <a:t> i Keramika. zv. 62, No. 9-10. ISSN 0361-7610. https://link.springer.com/search?query=issn+0361-7610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 err="1"/>
              <a:t>Handbook</a:t>
            </a:r>
            <a:r>
              <a:rPr lang="sk-SK" sz="1700" dirty="0"/>
              <a:t> of </a:t>
            </a:r>
            <a:r>
              <a:rPr lang="sk-SK" sz="1700" dirty="0" err="1"/>
              <a:t>Structural</a:t>
            </a:r>
            <a:r>
              <a:rPr lang="sk-SK" sz="1700" dirty="0"/>
              <a:t> </a:t>
            </a:r>
            <a:r>
              <a:rPr lang="sk-SK" sz="1700" dirty="0" err="1"/>
              <a:t>Ceramics</a:t>
            </a:r>
            <a:r>
              <a:rPr lang="sk-SK" sz="1700" dirty="0"/>
              <a:t>. New York,: 1992. ISBN 0-07-055719-5. </a:t>
            </a:r>
            <a:r>
              <a:rPr lang="sk-SK" sz="1700" b="1" dirty="0" err="1"/>
              <a:t>knžinica</a:t>
            </a:r>
            <a:r>
              <a:rPr lang="sk-SK" sz="1700" b="1" dirty="0"/>
              <a:t> MTF: 620/Ha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RILEY, F. </a:t>
            </a:r>
            <a:r>
              <a:rPr lang="sk-SK" sz="1700" dirty="0" err="1"/>
              <a:t>Structural</a:t>
            </a:r>
            <a:r>
              <a:rPr lang="sk-SK" sz="1700" dirty="0"/>
              <a:t> </a:t>
            </a:r>
            <a:r>
              <a:rPr lang="sk-SK" sz="1700" dirty="0" err="1"/>
              <a:t>Ceramics</a:t>
            </a:r>
            <a:r>
              <a:rPr lang="sk-SK" sz="1700" dirty="0"/>
              <a:t>: Fundamentals and </a:t>
            </a:r>
            <a:r>
              <a:rPr lang="sk-SK" sz="1700" dirty="0" err="1"/>
              <a:t>Case</a:t>
            </a:r>
            <a:r>
              <a:rPr lang="sk-SK" sz="1700" dirty="0"/>
              <a:t> </a:t>
            </a:r>
            <a:r>
              <a:rPr lang="sk-SK" sz="1700" dirty="0" err="1"/>
              <a:t>Studies</a:t>
            </a:r>
            <a:r>
              <a:rPr lang="sk-SK" sz="1700" dirty="0"/>
              <a:t>. </a:t>
            </a:r>
            <a:r>
              <a:rPr lang="sk-SK" sz="1700" dirty="0" err="1"/>
              <a:t>Cambridge</a:t>
            </a:r>
            <a:r>
              <a:rPr lang="sk-SK" sz="1700" dirty="0"/>
              <a:t> : </a:t>
            </a:r>
            <a:r>
              <a:rPr lang="sk-SK" sz="1700" dirty="0" err="1"/>
              <a:t>Cambridge</a:t>
            </a:r>
            <a:r>
              <a:rPr lang="sk-SK" sz="1700" dirty="0"/>
              <a:t> </a:t>
            </a:r>
            <a:r>
              <a:rPr lang="sk-SK" sz="1700" dirty="0" err="1"/>
              <a:t>University</a:t>
            </a:r>
            <a:r>
              <a:rPr lang="sk-SK" sz="1700" dirty="0"/>
              <a:t> Press, 2009. 405 s. ISBN 978-0-521-84586-1.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678/</a:t>
            </a:r>
            <a:r>
              <a:rPr lang="sk-SK" sz="1700" dirty="0" err="1"/>
              <a:t>Ri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 err="1"/>
              <a:t>Glass</a:t>
            </a:r>
            <a:r>
              <a:rPr lang="sk-SK" sz="1700" dirty="0"/>
              <a:t> </a:t>
            </a:r>
            <a:r>
              <a:rPr lang="sk-SK" sz="1700" dirty="0" err="1"/>
              <a:t>Construction</a:t>
            </a:r>
            <a:r>
              <a:rPr lang="sk-SK" sz="1700" dirty="0"/>
              <a:t> </a:t>
            </a:r>
            <a:r>
              <a:rPr lang="sk-SK" sz="1700" dirty="0" err="1"/>
              <a:t>Manual</a:t>
            </a:r>
            <a:r>
              <a:rPr lang="sk-SK" sz="1700" dirty="0"/>
              <a:t>. </a:t>
            </a:r>
            <a:r>
              <a:rPr lang="sk-SK" sz="1700" dirty="0" err="1"/>
              <a:t>Basel</a:t>
            </a:r>
            <a:r>
              <a:rPr lang="sk-SK" sz="1700" dirty="0"/>
              <a:t> : </a:t>
            </a:r>
            <a:r>
              <a:rPr lang="sk-SK" sz="1700" dirty="0" err="1"/>
              <a:t>Birkhäuser</a:t>
            </a:r>
            <a:r>
              <a:rPr lang="sk-SK" sz="1700" dirty="0"/>
              <a:t>, 2007. 352 s. ISBN 978-3-7643-8290-2. </a:t>
            </a:r>
            <a:r>
              <a:rPr lang="sk-SK" sz="1700" b="1" dirty="0" err="1"/>
              <a:t>knžinica</a:t>
            </a:r>
            <a:r>
              <a:rPr lang="sk-SK" sz="1700" b="1" dirty="0"/>
              <a:t> MTF:</a:t>
            </a:r>
            <a:r>
              <a:rPr lang="sk-SK" sz="1700" dirty="0"/>
              <a:t> </a:t>
            </a:r>
            <a:r>
              <a:rPr lang="sk-SK" sz="1700" b="1" dirty="0"/>
              <a:t>620/</a:t>
            </a:r>
            <a:r>
              <a:rPr lang="sk-SK" sz="1700" b="1" dirty="0" err="1"/>
              <a:t>Sch</a:t>
            </a:r>
            <a:endParaRPr lang="sk-SK" sz="1700" b="1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DROZDOVIJ, M. -- GILMAN, G. -- LIMI, C. </a:t>
            </a:r>
            <a:r>
              <a:rPr lang="sk-SK" sz="1700" dirty="0" err="1"/>
              <a:t>Metalličeskije</a:t>
            </a:r>
            <a:r>
              <a:rPr lang="sk-SK" sz="1700" dirty="0"/>
              <a:t> </a:t>
            </a:r>
            <a:r>
              <a:rPr lang="sk-SK" sz="1700" dirty="0" err="1"/>
              <a:t>stekla</a:t>
            </a:r>
            <a:r>
              <a:rPr lang="sk-SK" sz="1700" dirty="0"/>
              <a:t> = </a:t>
            </a:r>
            <a:r>
              <a:rPr lang="sk-SK" sz="1700" dirty="0" err="1"/>
              <a:t>Metallic</a:t>
            </a:r>
            <a:r>
              <a:rPr lang="sk-SK" sz="1700" dirty="0"/>
              <a:t> </a:t>
            </a:r>
            <a:r>
              <a:rPr lang="sk-SK" sz="1700" dirty="0" err="1"/>
              <a:t>Glasses</a:t>
            </a:r>
            <a:r>
              <a:rPr lang="sk-SK" sz="1700" dirty="0"/>
              <a:t>. Moskva : </a:t>
            </a:r>
            <a:r>
              <a:rPr lang="sk-SK" sz="1700" dirty="0" err="1"/>
              <a:t>Metallurgija</a:t>
            </a:r>
            <a:r>
              <a:rPr lang="sk-SK" sz="1700" dirty="0"/>
              <a:t>, 1984. 261 s. </a:t>
            </a:r>
            <a:r>
              <a:rPr lang="sk-SK" sz="1700" b="1" dirty="0" err="1"/>
              <a:t>knžinica</a:t>
            </a:r>
            <a:r>
              <a:rPr lang="sk-SK" sz="1700" b="1" dirty="0"/>
              <a:t> MTF: 620/</a:t>
            </a:r>
            <a:r>
              <a:rPr lang="sk-SK" sz="1700" b="1" dirty="0" err="1"/>
              <a:t>Dr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JONES, D. -- ASHBY, M F. </a:t>
            </a:r>
            <a:r>
              <a:rPr lang="sk-SK" sz="1700" dirty="0" err="1"/>
              <a:t>Engineering</a:t>
            </a:r>
            <a:r>
              <a:rPr lang="sk-SK" sz="1700" dirty="0"/>
              <a:t> </a:t>
            </a:r>
            <a:r>
              <a:rPr lang="sk-SK" sz="1700" dirty="0" err="1"/>
              <a:t>Materials</a:t>
            </a:r>
            <a:r>
              <a:rPr lang="sk-SK" sz="1700" dirty="0"/>
              <a:t> 1: </a:t>
            </a:r>
            <a:r>
              <a:rPr lang="sk-SK" sz="1700" dirty="0" err="1"/>
              <a:t>An</a:t>
            </a:r>
            <a:r>
              <a:rPr lang="sk-SK" sz="1700" dirty="0"/>
              <a:t> </a:t>
            </a:r>
            <a:r>
              <a:rPr lang="sk-SK" sz="1700" dirty="0" err="1"/>
              <a:t>Introduction</a:t>
            </a:r>
            <a:r>
              <a:rPr lang="sk-SK" sz="1700" dirty="0"/>
              <a:t> to </a:t>
            </a:r>
            <a:r>
              <a:rPr lang="sk-SK" sz="1700" dirty="0" err="1"/>
              <a:t>their</a:t>
            </a:r>
            <a:r>
              <a:rPr lang="sk-SK" sz="1700" dirty="0"/>
              <a:t> </a:t>
            </a:r>
            <a:r>
              <a:rPr lang="sk-SK" sz="1700" dirty="0" err="1"/>
              <a:t>Properties</a:t>
            </a:r>
            <a:r>
              <a:rPr lang="sk-SK" sz="1700" dirty="0"/>
              <a:t> and </a:t>
            </a:r>
            <a:r>
              <a:rPr lang="sk-SK" sz="1700" dirty="0" err="1"/>
              <a:t>Applications</a:t>
            </a:r>
            <a:r>
              <a:rPr lang="sk-SK" sz="1700" dirty="0"/>
              <a:t>. </a:t>
            </a:r>
            <a:r>
              <a:rPr lang="sk-SK" sz="1700" dirty="0" err="1"/>
              <a:t>Oxford</a:t>
            </a:r>
            <a:r>
              <a:rPr lang="sk-SK" sz="1700" dirty="0"/>
              <a:t> : </a:t>
            </a:r>
            <a:r>
              <a:rPr lang="sk-SK" sz="1700" dirty="0" err="1"/>
              <a:t>Butterworth</a:t>
            </a:r>
            <a:r>
              <a:rPr lang="sk-SK" sz="1700" dirty="0"/>
              <a:t> - </a:t>
            </a:r>
            <a:r>
              <a:rPr lang="sk-SK" sz="1700" dirty="0" err="1"/>
              <a:t>Heinemann</a:t>
            </a:r>
            <a:r>
              <a:rPr lang="sk-SK" sz="1700" dirty="0"/>
              <a:t>, 1998. 306 s. ISBN 0 7506 3081 7. </a:t>
            </a:r>
            <a:r>
              <a:rPr lang="sk-SK" sz="1700" b="1" dirty="0" err="1"/>
              <a:t>knžinica</a:t>
            </a:r>
            <a:r>
              <a:rPr lang="sk-SK" sz="1700" b="1" dirty="0"/>
              <a:t> MTF: 620/</a:t>
            </a:r>
            <a:r>
              <a:rPr lang="sk-SK" sz="1700" b="1" dirty="0" err="1"/>
              <a:t>Jo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sz="1700" dirty="0"/>
              <a:t>JONES, D. -- ASHBY, M F. </a:t>
            </a:r>
            <a:r>
              <a:rPr lang="sk-SK" sz="1700" dirty="0" err="1"/>
              <a:t>Engineering</a:t>
            </a:r>
            <a:r>
              <a:rPr lang="sk-SK" sz="1700" dirty="0"/>
              <a:t> </a:t>
            </a:r>
            <a:r>
              <a:rPr lang="sk-SK" sz="1700" dirty="0" err="1"/>
              <a:t>Materials</a:t>
            </a:r>
            <a:r>
              <a:rPr lang="sk-SK" sz="1700" dirty="0"/>
              <a:t> 2: </a:t>
            </a:r>
            <a:r>
              <a:rPr lang="sk-SK" sz="1700" dirty="0" err="1"/>
              <a:t>An</a:t>
            </a:r>
            <a:r>
              <a:rPr lang="sk-SK" sz="1700" dirty="0"/>
              <a:t> </a:t>
            </a:r>
            <a:r>
              <a:rPr lang="sk-SK" sz="1700" dirty="0" err="1"/>
              <a:t>Introduction</a:t>
            </a:r>
            <a:r>
              <a:rPr lang="sk-SK" sz="1700" dirty="0"/>
              <a:t> to </a:t>
            </a:r>
            <a:r>
              <a:rPr lang="sk-SK" sz="1700" dirty="0" err="1"/>
              <a:t>Microstructures</a:t>
            </a:r>
            <a:r>
              <a:rPr lang="sk-SK" sz="1700" dirty="0"/>
              <a:t> and Design. </a:t>
            </a:r>
            <a:r>
              <a:rPr lang="sk-SK" sz="1700" dirty="0" err="1"/>
              <a:t>Oxford</a:t>
            </a:r>
            <a:r>
              <a:rPr lang="sk-SK" sz="1700" dirty="0"/>
              <a:t> : </a:t>
            </a:r>
            <a:r>
              <a:rPr lang="sk-SK" sz="1700" dirty="0" err="1"/>
              <a:t>Butterworth</a:t>
            </a:r>
            <a:r>
              <a:rPr lang="sk-SK" sz="1700" dirty="0"/>
              <a:t> - </a:t>
            </a:r>
            <a:r>
              <a:rPr lang="sk-SK" sz="1700" dirty="0" err="1"/>
              <a:t>Heinemann</a:t>
            </a:r>
            <a:r>
              <a:rPr lang="sk-SK" sz="1700" dirty="0"/>
              <a:t>, 1998. 367 s. ISBN 0 7506 4019 7. </a:t>
            </a:r>
            <a:r>
              <a:rPr lang="sk-SK" sz="1700" b="1" dirty="0" err="1"/>
              <a:t>knžinica</a:t>
            </a:r>
            <a:r>
              <a:rPr lang="sk-SK" sz="1700" b="1" dirty="0"/>
              <a:t> MTF: 620/</a:t>
            </a:r>
            <a:r>
              <a:rPr lang="sk-SK" sz="1700" b="1" dirty="0" err="1"/>
              <a:t>Jo</a:t>
            </a:r>
            <a:endParaRPr lang="sk-SK" sz="1700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Späť alebo Predchádzajúci 3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76449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34911" y="359764"/>
            <a:ext cx="1157240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26"/>
            </a:pPr>
            <a:r>
              <a:rPr lang="sk-SK" dirty="0"/>
              <a:t>ASHBY, M. -- JOHNSON, K. </a:t>
            </a:r>
            <a:r>
              <a:rPr lang="sk-SK" dirty="0" err="1"/>
              <a:t>Materials</a:t>
            </a:r>
            <a:r>
              <a:rPr lang="sk-SK" dirty="0"/>
              <a:t> and Design.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Butterworth</a:t>
            </a:r>
            <a:r>
              <a:rPr lang="sk-SK" dirty="0"/>
              <a:t> </a:t>
            </a:r>
            <a:r>
              <a:rPr lang="sk-SK" dirty="0" err="1"/>
              <a:t>Heinemann</a:t>
            </a:r>
            <a:r>
              <a:rPr lang="sk-SK" dirty="0"/>
              <a:t> </a:t>
            </a:r>
            <a:r>
              <a:rPr lang="sk-SK" dirty="0" err="1"/>
              <a:t>Elsevier</a:t>
            </a:r>
            <a:r>
              <a:rPr lang="sk-SK" dirty="0"/>
              <a:t>, 2002. 336 s. ISBN 978-0-7506-5554-5. </a:t>
            </a:r>
            <a:r>
              <a:rPr lang="sk-SK" b="1" dirty="0"/>
              <a:t>(rok vyd. 2014 študovňa 620/As)</a:t>
            </a:r>
            <a:endParaRPr lang="sk-SK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dirty="0"/>
              <a:t>ASHBY, M.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Selection</a:t>
            </a:r>
            <a:r>
              <a:rPr lang="sk-SK" dirty="0"/>
              <a:t> in </a:t>
            </a:r>
            <a:r>
              <a:rPr lang="sk-SK" dirty="0" err="1"/>
              <a:t>Mechanical</a:t>
            </a:r>
            <a:r>
              <a:rPr lang="sk-SK" dirty="0"/>
              <a:t> Design.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Butterworth</a:t>
            </a:r>
            <a:r>
              <a:rPr lang="sk-SK" dirty="0"/>
              <a:t> </a:t>
            </a:r>
            <a:r>
              <a:rPr lang="sk-SK" dirty="0" err="1"/>
              <a:t>Heinemann</a:t>
            </a:r>
            <a:r>
              <a:rPr lang="sk-SK" dirty="0"/>
              <a:t> </a:t>
            </a:r>
            <a:r>
              <a:rPr lang="sk-SK" dirty="0" err="1"/>
              <a:t>Elsevier</a:t>
            </a:r>
            <a:r>
              <a:rPr lang="sk-SK" dirty="0"/>
              <a:t>, 2005. 603 s. ISBN 978-0-7506-6168-3. </a:t>
            </a:r>
            <a:r>
              <a:rPr lang="sk-SK" b="1" dirty="0"/>
              <a:t>(rok vyd. 2014 študovňa 620/As)</a:t>
            </a:r>
            <a:endParaRPr lang="sk-SK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dirty="0"/>
              <a:t>MORAVČÍK, R. -- HAZLINGER, M. </a:t>
            </a:r>
            <a:r>
              <a:rPr lang="sk-SK" dirty="0" err="1"/>
              <a:t>Degradation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and </a:t>
            </a:r>
            <a:r>
              <a:rPr lang="sk-SK" dirty="0" err="1"/>
              <a:t>Life-Time</a:t>
            </a:r>
            <a:r>
              <a:rPr lang="sk-SK" dirty="0"/>
              <a:t> </a:t>
            </a:r>
            <a:r>
              <a:rPr lang="sk-SK" dirty="0" err="1"/>
              <a:t>Prediction</a:t>
            </a:r>
            <a:r>
              <a:rPr lang="sk-SK" dirty="0"/>
              <a:t>. Plzeň 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2017. 310 s. ISBN 978-80-7380-670-5. </a:t>
            </a:r>
            <a:r>
              <a:rPr lang="sk-SK" b="1" dirty="0"/>
              <a:t>knižnica MTF: 620/Mo</a:t>
            </a:r>
            <a:endParaRPr lang="sk-SK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dirty="0"/>
              <a:t>MORAVČÍK, Roman et al. Úvod do materiálového inžinierstva I. 1. vyd. Bratislava : Nakladateľstvo STU, 2015. 374 s. ISBN 978-80-227-4405-8. </a:t>
            </a:r>
            <a:r>
              <a:rPr lang="sk-SK" b="1" dirty="0"/>
              <a:t>knižnica MTF: 620/</a:t>
            </a:r>
            <a:r>
              <a:rPr lang="sk-SK" b="1" dirty="0" err="1"/>
              <a:t>Úv</a:t>
            </a:r>
            <a:endParaRPr lang="sk-SK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dirty="0"/>
              <a:t>MORAVČÍK, Roman et al. Úvod do materiálového inžinierstva II. 1. vyd. Bratislava : Spektrum, 2020. 357 s. Edícia vysokoškolských učebníc. ISBN 978-80-227-5033-2.. </a:t>
            </a:r>
            <a:r>
              <a:rPr lang="sk-SK" b="1" dirty="0"/>
              <a:t>Knižnica MTF: 620/Mo</a:t>
            </a:r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787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64892" y="209862"/>
            <a:ext cx="1176727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KREATIVITA MANAŽÉRA A JEJ ROZVOJ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HORŇÁK, F. -- CAGÁŇOVÁ, D. -- ČAMBÁL, M. The Role of </a:t>
            </a:r>
            <a:r>
              <a:rPr lang="sk-SK" sz="1700" dirty="0" err="1"/>
              <a:t>Managerial</a:t>
            </a:r>
            <a:r>
              <a:rPr lang="sk-SK" sz="1700" dirty="0"/>
              <a:t> </a:t>
            </a:r>
            <a:r>
              <a:rPr lang="sk-SK" sz="1700" dirty="0" err="1"/>
              <a:t>Creativity</a:t>
            </a:r>
            <a:r>
              <a:rPr lang="sk-SK" sz="1700" dirty="0"/>
              <a:t> in </a:t>
            </a:r>
            <a:r>
              <a:rPr lang="sk-SK" sz="1700" dirty="0" err="1"/>
              <a:t>Human</a:t>
            </a:r>
            <a:r>
              <a:rPr lang="sk-SK" sz="1700" dirty="0"/>
              <a:t> </a:t>
            </a:r>
            <a:r>
              <a:rPr lang="sk-SK" sz="1700" dirty="0" err="1"/>
              <a:t>Potential</a:t>
            </a:r>
            <a:r>
              <a:rPr lang="sk-SK" sz="1700" dirty="0"/>
              <a:t> </a:t>
            </a:r>
            <a:r>
              <a:rPr lang="sk-SK" sz="1700" dirty="0" err="1"/>
              <a:t>Development</a:t>
            </a:r>
            <a:r>
              <a:rPr lang="sk-SK" sz="1700" dirty="0"/>
              <a:t>. In EAEEIE 2012 : 23rd EAEEIE </a:t>
            </a:r>
            <a:r>
              <a:rPr lang="sk-SK" sz="1700" dirty="0" err="1"/>
              <a:t>Annual</a:t>
            </a:r>
            <a:r>
              <a:rPr lang="sk-SK" sz="1700" dirty="0"/>
              <a:t> </a:t>
            </a:r>
            <a:r>
              <a:rPr lang="sk-SK" sz="1700" dirty="0" err="1"/>
              <a:t>Conference</a:t>
            </a:r>
            <a:r>
              <a:rPr lang="sk-SK" sz="1700" dirty="0"/>
              <a:t>, </a:t>
            </a:r>
            <a:r>
              <a:rPr lang="sk-SK" sz="1700" dirty="0" err="1"/>
              <a:t>Cagliari</a:t>
            </a:r>
            <a:r>
              <a:rPr lang="sk-SK" sz="1700" dirty="0"/>
              <a:t>, </a:t>
            </a:r>
            <a:r>
              <a:rPr lang="sk-SK" sz="1700" dirty="0" err="1"/>
              <a:t>Italy</a:t>
            </a:r>
            <a:r>
              <a:rPr lang="sk-SK" sz="1700" dirty="0"/>
              <a:t>, </a:t>
            </a:r>
            <a:r>
              <a:rPr lang="sk-SK" sz="1700" dirty="0" err="1"/>
              <a:t>February</a:t>
            </a:r>
            <a:r>
              <a:rPr lang="sk-SK" sz="1700" dirty="0"/>
              <a:t>, 26-27, 2012. </a:t>
            </a:r>
            <a:r>
              <a:rPr lang="sk-SK" sz="1700" dirty="0" err="1"/>
              <a:t>Cagliari</a:t>
            </a:r>
            <a:r>
              <a:rPr lang="sk-SK" sz="1700" dirty="0"/>
              <a:t>: </a:t>
            </a:r>
            <a:r>
              <a:rPr lang="sk-SK" sz="1700" dirty="0" err="1"/>
              <a:t>University</a:t>
            </a:r>
            <a:r>
              <a:rPr lang="sk-SK" sz="1700" dirty="0"/>
              <a:t> of </a:t>
            </a:r>
            <a:r>
              <a:rPr lang="sk-SK" sz="1700" dirty="0" err="1"/>
              <a:t>Cagliari</a:t>
            </a:r>
            <a:r>
              <a:rPr lang="sk-SK" sz="1700" dirty="0"/>
              <a:t>, 2012.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SVATOŠOVÁ, V. </a:t>
            </a:r>
            <a:r>
              <a:rPr lang="sk-SK" sz="1700" dirty="0" err="1"/>
              <a:t>Tvořivé</a:t>
            </a:r>
            <a:r>
              <a:rPr lang="sk-SK" sz="1700" dirty="0"/>
              <a:t> </a:t>
            </a:r>
            <a:r>
              <a:rPr lang="sk-SK" sz="1700" dirty="0" err="1"/>
              <a:t>myšlení</a:t>
            </a:r>
            <a:r>
              <a:rPr lang="sk-SK" sz="1700" dirty="0"/>
              <a:t> a </a:t>
            </a:r>
            <a:r>
              <a:rPr lang="sk-SK" sz="1700" dirty="0" err="1"/>
              <a:t>inovace</a:t>
            </a:r>
            <a:r>
              <a:rPr lang="sk-SK" sz="1700" dirty="0"/>
              <a:t>. Praha: Univerzita J.A. Komenského, 2010. 168 s. ISBN 978-80-74520-10-5. </a:t>
            </a:r>
            <a:r>
              <a:rPr lang="sk-SK" sz="1600" b="1" dirty="0"/>
              <a:t>knižnica MTF: 159.9/</a:t>
            </a:r>
            <a:r>
              <a:rPr lang="sk-SK" sz="1600" b="1" dirty="0" err="1"/>
              <a:t>Sv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CARTER, P. -- RUSSELL, K. </a:t>
            </a:r>
            <a:r>
              <a:rPr lang="sk-SK" sz="1700" dirty="0" err="1"/>
              <a:t>Trénink</a:t>
            </a:r>
            <a:r>
              <a:rPr lang="sk-SK" sz="1700" dirty="0"/>
              <a:t> </a:t>
            </a:r>
            <a:r>
              <a:rPr lang="sk-SK" sz="1700" dirty="0" err="1"/>
              <a:t>paměti</a:t>
            </a:r>
            <a:r>
              <a:rPr lang="sk-SK" sz="1700" dirty="0"/>
              <a:t> a kreativity : </a:t>
            </a:r>
            <a:r>
              <a:rPr lang="sk-SK" sz="1700" dirty="0" err="1"/>
              <a:t>Příklady</a:t>
            </a:r>
            <a:r>
              <a:rPr lang="sk-SK" sz="1700" dirty="0"/>
              <a:t> s </a:t>
            </a:r>
            <a:r>
              <a:rPr lang="sk-SK" sz="1700" dirty="0" err="1"/>
              <a:t>řešením</a:t>
            </a:r>
            <a:r>
              <a:rPr lang="sk-SK" sz="1700" dirty="0"/>
              <a:t>. Praha: </a:t>
            </a:r>
            <a:r>
              <a:rPr lang="sk-SK" sz="1700" dirty="0" err="1"/>
              <a:t>Computer</a:t>
            </a:r>
            <a:r>
              <a:rPr lang="sk-SK" sz="1700" dirty="0"/>
              <a:t> Press, 2002. 120 s. ISBN 80-7226-704-3. </a:t>
            </a:r>
            <a:r>
              <a:rPr lang="sk-SK" sz="1600" b="1" dirty="0"/>
              <a:t>knižnica MTF: 159.9/Ca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CARTER, P. -- RUSSELL, K. </a:t>
            </a:r>
            <a:r>
              <a:rPr lang="sk-SK" sz="1700" dirty="0" err="1"/>
              <a:t>Trénink</a:t>
            </a:r>
            <a:r>
              <a:rPr lang="sk-SK" sz="1700" dirty="0"/>
              <a:t> </a:t>
            </a:r>
            <a:r>
              <a:rPr lang="sk-SK" sz="1700" dirty="0" err="1"/>
              <a:t>paměti</a:t>
            </a:r>
            <a:r>
              <a:rPr lang="sk-SK" sz="1700" dirty="0"/>
              <a:t> a kreativity 2 : Testy a hlavolamy pro zvýšení výkonnosti </a:t>
            </a:r>
            <a:r>
              <a:rPr lang="sk-SK" sz="1700" dirty="0" err="1"/>
              <a:t>vašeho</a:t>
            </a:r>
            <a:r>
              <a:rPr lang="sk-SK" sz="1700" dirty="0"/>
              <a:t> </a:t>
            </a:r>
            <a:r>
              <a:rPr lang="sk-SK" sz="1700" dirty="0" err="1"/>
              <a:t>mozku</a:t>
            </a:r>
            <a:r>
              <a:rPr lang="sk-SK" sz="1700" dirty="0"/>
              <a:t>. Brno: </a:t>
            </a:r>
            <a:r>
              <a:rPr lang="sk-SK" sz="1700" dirty="0" err="1"/>
              <a:t>Computer</a:t>
            </a:r>
            <a:r>
              <a:rPr lang="sk-SK" sz="1700" dirty="0"/>
              <a:t> Press, 2004. 188 s. ISBN 80-251-0327-7. </a:t>
            </a:r>
            <a:r>
              <a:rPr lang="sk-SK" sz="1600" b="1" dirty="0"/>
              <a:t>knižnica MTF: 159.9/Ca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MAISEL, E. </a:t>
            </a:r>
            <a:r>
              <a:rPr lang="sk-SK" sz="1700" dirty="0" err="1"/>
              <a:t>Trénink</a:t>
            </a:r>
            <a:r>
              <a:rPr lang="sk-SK" sz="1700" dirty="0"/>
              <a:t> kreativity : </a:t>
            </a:r>
            <a:r>
              <a:rPr lang="sk-SK" sz="1700" dirty="0" err="1"/>
              <a:t>Podněty</a:t>
            </a:r>
            <a:r>
              <a:rPr lang="sk-SK" sz="1700" dirty="0"/>
              <a:t> pro rozvinutí </a:t>
            </a:r>
            <a:r>
              <a:rPr lang="sk-SK" sz="1700" dirty="0" err="1"/>
              <a:t>tvořivého</a:t>
            </a:r>
            <a:r>
              <a:rPr lang="sk-SK" sz="1700" dirty="0"/>
              <a:t> potenciálu na celý rok. Praha: Portál, 2002. 261 s. ISBN 80-7178-677-2. </a:t>
            </a:r>
            <a:r>
              <a:rPr lang="sk-SK" sz="1600" b="1" dirty="0"/>
              <a:t>knižnica MTF: 159.9/Ma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ŽÁK, P. Kreativita a </a:t>
            </a:r>
            <a:r>
              <a:rPr lang="sk-SK" sz="1700" dirty="0" err="1"/>
              <a:t>její</a:t>
            </a:r>
            <a:r>
              <a:rPr lang="sk-SK" sz="1700" dirty="0"/>
              <a:t> rozvoj. Česká republika: </a:t>
            </a:r>
            <a:r>
              <a:rPr lang="sk-SK" sz="1700" dirty="0" err="1"/>
              <a:t>Computer</a:t>
            </a:r>
            <a:r>
              <a:rPr lang="sk-SK" sz="1700" dirty="0"/>
              <a:t> Press, 2004. ISBN 80-2510-457-5. (rok vyd. 2017 </a:t>
            </a:r>
            <a:r>
              <a:rPr lang="sk-SK" sz="1600" b="1" dirty="0"/>
              <a:t>knižnica MTF:</a:t>
            </a:r>
            <a:r>
              <a:rPr lang="sk-SK" sz="1700" b="1" dirty="0"/>
              <a:t> 159.9/</a:t>
            </a:r>
            <a:r>
              <a:rPr lang="sk-SK" sz="1700" b="1" dirty="0" err="1"/>
              <a:t>Žá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LENHARDTOVÁ, Z. -- CAGÁŇOVÁ, D. -- GYURÁK BABEĽOVÁ, Z. </a:t>
            </a:r>
            <a:r>
              <a:rPr lang="sk-SK" sz="1700" dirty="0" err="1"/>
              <a:t>Contemporary</a:t>
            </a:r>
            <a:r>
              <a:rPr lang="sk-SK" sz="1700" dirty="0"/>
              <a:t> </a:t>
            </a:r>
            <a:r>
              <a:rPr lang="sk-SK" sz="1700" dirty="0" err="1"/>
              <a:t>situation</a:t>
            </a:r>
            <a:r>
              <a:rPr lang="sk-SK" sz="1700" dirty="0"/>
              <a:t> in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creativity</a:t>
            </a:r>
            <a:r>
              <a:rPr lang="sk-SK" sz="1700" dirty="0"/>
              <a:t> </a:t>
            </a:r>
            <a:r>
              <a:rPr lang="sk-SK" sz="1700" dirty="0" err="1"/>
              <a:t>area</a:t>
            </a:r>
            <a:r>
              <a:rPr lang="sk-SK" sz="1700" dirty="0"/>
              <a:t> in </a:t>
            </a:r>
            <a:r>
              <a:rPr lang="sk-SK" sz="1700" dirty="0" err="1"/>
              <a:t>the</a:t>
            </a:r>
            <a:r>
              <a:rPr lang="sk-SK" sz="1700" dirty="0"/>
              <a:t> Slovak </a:t>
            </a:r>
            <a:r>
              <a:rPr lang="sk-SK" sz="1700" dirty="0" err="1"/>
              <a:t>republic</a:t>
            </a:r>
            <a:r>
              <a:rPr lang="sk-SK" sz="1700" dirty="0"/>
              <a:t>. In </a:t>
            </a:r>
            <a:r>
              <a:rPr lang="sk-SK" sz="1700" dirty="0" err="1"/>
              <a:t>Annals</a:t>
            </a:r>
            <a:r>
              <a:rPr lang="sk-SK" sz="1700" dirty="0"/>
              <a:t> of DAAAM and </a:t>
            </a:r>
            <a:r>
              <a:rPr lang="sk-SK" sz="1700" dirty="0" err="1"/>
              <a:t>Proceedings</a:t>
            </a:r>
            <a:r>
              <a:rPr lang="sk-SK" sz="1700" dirty="0"/>
              <a:t> of DAAAM </a:t>
            </a:r>
            <a:r>
              <a:rPr lang="sk-SK" sz="1700" dirty="0" err="1"/>
              <a:t>Symposium</a:t>
            </a:r>
            <a:r>
              <a:rPr lang="sk-SK" sz="1700" dirty="0"/>
              <a:t>. </a:t>
            </a:r>
            <a:r>
              <a:rPr lang="sk-SK" sz="1700" dirty="0" err="1"/>
              <a:t>Vienna</a:t>
            </a:r>
            <a:r>
              <a:rPr lang="sk-SK" sz="1700" dirty="0"/>
              <a:t>: DAAAM International, 2009, s. 0937--0938. ISBN 978-3-901509-70-4. </a:t>
            </a:r>
            <a:r>
              <a:rPr lang="sk-SK" sz="1600" b="1" dirty="0"/>
              <a:t>knižnica MTF: zborník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HORŇÁK, F. -- CAGÁŇOVÁ, D. -- ČAMBÁL, M. </a:t>
            </a:r>
            <a:r>
              <a:rPr lang="sk-SK" sz="1700" dirty="0" err="1"/>
              <a:t>Development</a:t>
            </a:r>
            <a:r>
              <a:rPr lang="sk-SK" sz="1700" dirty="0"/>
              <a:t> of </a:t>
            </a:r>
            <a:r>
              <a:rPr lang="sk-SK" sz="1700" dirty="0" err="1"/>
              <a:t>Managerial</a:t>
            </a:r>
            <a:r>
              <a:rPr lang="sk-SK" sz="1700" dirty="0"/>
              <a:t> </a:t>
            </a:r>
            <a:r>
              <a:rPr lang="sk-SK" sz="1700" dirty="0" err="1"/>
              <a:t>Creativity</a:t>
            </a:r>
            <a:r>
              <a:rPr lang="sk-SK" sz="1700" dirty="0"/>
              <a:t>. </a:t>
            </a:r>
            <a:r>
              <a:rPr lang="sk-SK" sz="1700" dirty="0" err="1"/>
              <a:t>Advanced</a:t>
            </a:r>
            <a:r>
              <a:rPr lang="sk-SK" sz="1700" dirty="0"/>
              <a:t>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Research</a:t>
            </a:r>
            <a:r>
              <a:rPr lang="sk-SK" sz="1700" dirty="0"/>
              <a:t> : 3rd International </a:t>
            </a:r>
            <a:r>
              <a:rPr lang="sk-SK" sz="1700" dirty="0" err="1"/>
              <a:t>Conference</a:t>
            </a:r>
            <a:r>
              <a:rPr lang="sk-SK" sz="1700" dirty="0"/>
              <a:t> on </a:t>
            </a:r>
            <a:r>
              <a:rPr lang="sk-SK" sz="1700" dirty="0" err="1"/>
              <a:t>Manufacturing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 and </a:t>
            </a:r>
            <a:r>
              <a:rPr lang="sk-SK" sz="1700" dirty="0" err="1"/>
              <a:t>Engineering</a:t>
            </a:r>
            <a:r>
              <a:rPr lang="sk-SK" sz="1700" dirty="0"/>
              <a:t> (ICMSE 2012), </a:t>
            </a:r>
            <a:r>
              <a:rPr lang="sk-SK" sz="1700" dirty="0" err="1"/>
              <a:t>China</a:t>
            </a:r>
            <a:r>
              <a:rPr lang="sk-SK" sz="1700" dirty="0"/>
              <a:t>, 27-29 Marec 2012, 482. s. 996--999. </a:t>
            </a:r>
          </a:p>
          <a:p>
            <a:r>
              <a:rPr lang="sk-SK" sz="1700" b="1" dirty="0"/>
              <a:t>Odporúčaná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FRANKOVÁ, E.: Kreativita a </a:t>
            </a:r>
            <a:r>
              <a:rPr lang="sk-SK" sz="1700" dirty="0" err="1"/>
              <a:t>inovace</a:t>
            </a:r>
            <a:r>
              <a:rPr lang="sk-SK" sz="1700" dirty="0"/>
              <a:t> v </a:t>
            </a:r>
            <a:r>
              <a:rPr lang="sk-SK" sz="1700" dirty="0" err="1"/>
              <a:t>organizaci</a:t>
            </a:r>
            <a:r>
              <a:rPr lang="sk-SK" sz="1700" dirty="0"/>
              <a:t>. </a:t>
            </a:r>
            <a:r>
              <a:rPr lang="sk-SK" sz="1700" dirty="0" err="1"/>
              <a:t>Grada</a:t>
            </a:r>
            <a:r>
              <a:rPr lang="sk-SK" sz="1700" dirty="0"/>
              <a:t>, 2011. 978-80-247-3317-3. </a:t>
            </a:r>
            <a:r>
              <a:rPr lang="sk-SK" sz="1600" b="1" dirty="0"/>
              <a:t>knižnica MTF: 65/</a:t>
            </a:r>
            <a:r>
              <a:rPr lang="sk-SK" sz="1600" b="1" dirty="0" err="1"/>
              <a:t>Fr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Lexikón inteligencie, </a:t>
            </a:r>
            <a:r>
              <a:rPr lang="sk-SK" sz="1700" dirty="0" err="1"/>
              <a:t>Aktuell</a:t>
            </a:r>
            <a:r>
              <a:rPr lang="sk-SK" sz="1700" dirty="0"/>
              <a:t> Bratislava, 2004. ISBN 80-89153-05-4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18122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lačidlo akcie: Domov 1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BlokTextu 2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L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729673" y="914398"/>
            <a:ext cx="49815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Logické systémy riadenia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Logistika výkonného podniku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Logistika výrobných systémov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0837848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49902" y="299803"/>
            <a:ext cx="11887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LOGICKÉ SYSTÉMY RIADENIA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STRÉMY, M. Úvod do programovateľných logických automatov. Trnava: </a:t>
            </a:r>
            <a:r>
              <a:rPr lang="sk-SK" dirty="0" err="1"/>
              <a:t>Qintec</a:t>
            </a:r>
            <a:r>
              <a:rPr lang="sk-SK" dirty="0"/>
              <a:t> </a:t>
            </a:r>
            <a:r>
              <a:rPr lang="sk-SK" dirty="0" err="1"/>
              <a:t>s.r.o</a:t>
            </a:r>
            <a:r>
              <a:rPr lang="sk-SK" dirty="0"/>
              <a:t>., 2011. 172 s. ISBN 978-80-969846-9-5. </a:t>
            </a:r>
            <a:r>
              <a:rPr lang="sk-SK" b="1" dirty="0"/>
              <a:t>knižnica MTF: 681.3/</a:t>
            </a:r>
            <a:r>
              <a:rPr lang="sk-SK" b="1" dirty="0" err="1"/>
              <a:t>St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MUDRONČÍK, D. Softvér riadiacich systémov. Vydavateľstvo STU v Bratislave: STU Bratislava, 2000. 268 s. ISBN 80-227-1341-4. </a:t>
            </a:r>
            <a:r>
              <a:rPr lang="sk-SK" b="1" dirty="0"/>
              <a:t>knižnica MTF: 681.3/Mu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SEKAJ, I. Evolučné výpočty a ich využitie v praxi. Bratislava: IRIS, 2005. 157 s. ISBN 80-89018-87-4. </a:t>
            </a:r>
            <a:r>
              <a:rPr lang="sk-SK" b="1" dirty="0"/>
              <a:t>knižnica MTF: 681.3/Se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NOVÁK, V. Základy </a:t>
            </a:r>
            <a:r>
              <a:rPr lang="sk-SK" dirty="0" err="1"/>
              <a:t>fuzzy</a:t>
            </a:r>
            <a:r>
              <a:rPr lang="sk-SK" dirty="0"/>
              <a:t> </a:t>
            </a:r>
            <a:r>
              <a:rPr lang="sk-SK" dirty="0" err="1"/>
              <a:t>modelování</a:t>
            </a:r>
            <a:r>
              <a:rPr lang="sk-SK" dirty="0"/>
              <a:t>. Praha: BEN  2003. 176 s. ISBN 80-7300-069-5. (rok vyd. 2000 </a:t>
            </a:r>
            <a:r>
              <a:rPr lang="sk-SK" b="1" dirty="0"/>
              <a:t>knižnica MTF: 519/No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HALENÁR, I. -- KOPČEK, M. -- NEMLAHA, E. Počítačové siete  : Návody na cvičenia. Trnava: AlumniPress, 2013. 171 s. ISBN 978-80-8096-191-6. </a:t>
            </a:r>
            <a:r>
              <a:rPr lang="sk-SK" b="1" dirty="0"/>
              <a:t>e-skriptá, knižnica MTF: 681.3/Ha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RÁSTOČNÝ, K. -- ŽDÁNSKY, J. Riadiace systémy so </a:t>
            </a:r>
            <a:r>
              <a:rPr lang="sk-SK" dirty="0" err="1"/>
              <a:t>safety</a:t>
            </a:r>
            <a:r>
              <a:rPr lang="sk-SK" dirty="0"/>
              <a:t> PLC. Žilina: EDIS, 2013. 203 s. ISBN 978-80-554-0681-7.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</a:t>
            </a:r>
            <a:r>
              <a:rPr lang="sk-SK" b="1" dirty="0" err="1"/>
              <a:t>Rá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MEHTA, B. R. REDDY, Y. J. Industrial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Automation</a:t>
            </a:r>
            <a:r>
              <a:rPr lang="sk-SK" dirty="0"/>
              <a:t> Systems Design and </a:t>
            </a:r>
            <a:r>
              <a:rPr lang="sk-SK" dirty="0" err="1"/>
              <a:t>Implementation</a:t>
            </a:r>
            <a:r>
              <a:rPr lang="sk-SK" dirty="0"/>
              <a:t>, ISBN: 978-0-12-800939-0. </a:t>
            </a:r>
            <a:r>
              <a:rPr lang="sk-SK" u="sng" dirty="0">
                <a:hlinkClick r:id="rId2"/>
              </a:rPr>
              <a:t>https://www.elsevier.com/books/industrial-process-automation-systems/mehta/978-0-12-800939-0</a:t>
            </a:r>
            <a:r>
              <a:rPr lang="sk-SK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</a:t>
            </a:r>
            <a:r>
              <a:rPr lang="sk-SK" b="1" dirty="0" err="1"/>
              <a:t>Me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279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04734" y="464695"/>
            <a:ext cx="113775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LOGISTIKA VÝKONNÉHO PODNIKU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DUPAĽ, A. Logistická podpora výrobného procesu. Bratislava : Ekonóm, 2002. 257 s. ISBN 80-225-1610-4. </a:t>
            </a:r>
            <a:r>
              <a:rPr lang="sk-SK" b="1" dirty="0"/>
              <a:t>knižnica MTF: 658.7/</a:t>
            </a:r>
            <a:r>
              <a:rPr lang="sk-SK" b="1" dirty="0" err="1"/>
              <a:t>Du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PERNICA, P. Logistika (</a:t>
            </a:r>
            <a:r>
              <a:rPr lang="sk-SK" dirty="0" err="1"/>
              <a:t>Supply</a:t>
            </a:r>
            <a:r>
              <a:rPr lang="sk-SK" dirty="0"/>
              <a:t> </a:t>
            </a:r>
            <a:r>
              <a:rPr lang="sk-SK" dirty="0" err="1"/>
              <a:t>Chain</a:t>
            </a:r>
            <a:r>
              <a:rPr lang="sk-SK" dirty="0"/>
              <a:t> Management) pro 21. </a:t>
            </a:r>
            <a:r>
              <a:rPr lang="sk-SK" dirty="0" err="1"/>
              <a:t>století</a:t>
            </a:r>
            <a:r>
              <a:rPr lang="sk-SK" dirty="0"/>
              <a:t>: 3 diely, 1 CD-ROM. Praha : </a:t>
            </a:r>
            <a:r>
              <a:rPr lang="sk-SK" dirty="0" err="1"/>
              <a:t>Radix</a:t>
            </a:r>
            <a:r>
              <a:rPr lang="sk-SK" dirty="0"/>
              <a:t>, 2005. 1698 s. ISBN 80-86031-59-4. </a:t>
            </a:r>
            <a:r>
              <a:rPr lang="sk-SK" b="1" dirty="0"/>
              <a:t>knižnica MTF: 658.7/</a:t>
            </a:r>
            <a:r>
              <a:rPr lang="sk-SK" b="1" dirty="0" err="1"/>
              <a:t>Pe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ALÁČ, P. a kol. Logistika výkonného podniku. Trnava : SP SYNERGIA, 2009. 633 s. ISBN 978-80-254-5754-2. </a:t>
            </a:r>
            <a:r>
              <a:rPr lang="sk-SK" b="1" dirty="0"/>
              <a:t>knižnica MTF: 658.7/Sa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VIDOVÁ, H. Logistický </a:t>
            </a:r>
            <a:r>
              <a:rPr lang="sk-SK" dirty="0" err="1"/>
              <a:t>controlling.Bratislava</a:t>
            </a:r>
            <a:r>
              <a:rPr lang="sk-SK" dirty="0"/>
              <a:t>: STU,2009.89 </a:t>
            </a:r>
            <a:r>
              <a:rPr lang="sk-SK" dirty="0" err="1"/>
              <a:t>s.ISBN</a:t>
            </a:r>
            <a:r>
              <a:rPr lang="sk-SK" dirty="0"/>
              <a:t> 978-80-227-3007-5. </a:t>
            </a:r>
            <a:r>
              <a:rPr lang="sk-SK" b="1" dirty="0"/>
              <a:t>knižnica MTF: 658.7/Vi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03351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39843" y="0"/>
            <a:ext cx="11692328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LOGISTIKA VÝROBNÝCH SYSTÉMOV</a:t>
            </a:r>
          </a:p>
          <a:p>
            <a:endParaRPr lang="sk-SK" dirty="0"/>
          </a:p>
          <a:p>
            <a:r>
              <a:rPr lang="sk-SK" sz="1550" b="1" dirty="0"/>
              <a:t>Základná študijná literatúra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BIGOŠ, P. et al. Materiálové toky a logistika II : Logistika výrobných a technických systémov. Košice TU  2005. 193 s. ISBN 80-8073-263-9. </a:t>
            </a:r>
            <a:r>
              <a:rPr lang="sk-SK" sz="1550" b="1" dirty="0"/>
              <a:t>(rok vyd. 2008 </a:t>
            </a:r>
            <a:r>
              <a:rPr lang="sk-SK" sz="1600" b="1" dirty="0"/>
              <a:t>knižnica MTF: 658.7/</a:t>
            </a:r>
            <a:r>
              <a:rPr lang="sk-SK" sz="1600" b="1" dirty="0" err="1"/>
              <a:t>Lo</a:t>
            </a:r>
            <a:r>
              <a:rPr lang="sk-SK" sz="1550" b="1" dirty="0"/>
              <a:t>)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DELGADO SOBRINO, </a:t>
            </a:r>
            <a:r>
              <a:rPr lang="sk-SK" sz="1550" dirty="0" err="1"/>
              <a:t>Daynier</a:t>
            </a:r>
            <a:r>
              <a:rPr lang="sk-SK" sz="1550" dirty="0"/>
              <a:t> </a:t>
            </a:r>
            <a:r>
              <a:rPr lang="sk-SK" sz="1550" dirty="0" err="1"/>
              <a:t>Rolando</a:t>
            </a:r>
            <a:r>
              <a:rPr lang="sk-SK" sz="1550" dirty="0"/>
              <a:t>. </a:t>
            </a:r>
            <a:r>
              <a:rPr lang="sk-SK" sz="1550" dirty="0" err="1"/>
              <a:t>Material</a:t>
            </a:r>
            <a:r>
              <a:rPr lang="sk-SK" sz="1550" dirty="0"/>
              <a:t> </a:t>
            </a:r>
            <a:r>
              <a:rPr lang="sk-SK" sz="1550" dirty="0" err="1"/>
              <a:t>Flow</a:t>
            </a:r>
            <a:r>
              <a:rPr lang="sk-SK" sz="1550" dirty="0"/>
              <a:t> and </a:t>
            </a:r>
            <a:r>
              <a:rPr lang="sk-SK" sz="1550" dirty="0" err="1"/>
              <a:t>Layout</a:t>
            </a:r>
            <a:r>
              <a:rPr lang="sk-SK" sz="1550" dirty="0"/>
              <a:t>: </a:t>
            </a:r>
            <a:r>
              <a:rPr lang="sk-SK" sz="1550" dirty="0" err="1"/>
              <a:t>An</a:t>
            </a:r>
            <a:r>
              <a:rPr lang="sk-SK" sz="1550" dirty="0"/>
              <a:t> </a:t>
            </a:r>
            <a:r>
              <a:rPr lang="sk-SK" sz="1550" dirty="0" err="1"/>
              <a:t>Integrative</a:t>
            </a:r>
            <a:r>
              <a:rPr lang="sk-SK" sz="1550" dirty="0"/>
              <a:t> </a:t>
            </a:r>
            <a:r>
              <a:rPr lang="sk-SK" sz="1550" dirty="0" err="1"/>
              <a:t>Analysis</a:t>
            </a:r>
            <a:r>
              <a:rPr lang="sk-SK" sz="1550" dirty="0"/>
              <a:t>. Plzeň : </a:t>
            </a:r>
            <a:r>
              <a:rPr lang="sk-SK" sz="1550" dirty="0" err="1"/>
              <a:t>Vydavatelství</a:t>
            </a:r>
            <a:r>
              <a:rPr lang="sk-SK" sz="1550" dirty="0"/>
              <a:t> a </a:t>
            </a:r>
            <a:r>
              <a:rPr lang="sk-SK" sz="1550" dirty="0" err="1"/>
              <a:t>nakladatelství</a:t>
            </a:r>
            <a:r>
              <a:rPr lang="sk-SK" sz="1550" dirty="0"/>
              <a:t> Aleš </a:t>
            </a:r>
            <a:r>
              <a:rPr lang="sk-SK" sz="1550" dirty="0" err="1"/>
              <a:t>Čeněk</a:t>
            </a:r>
            <a:r>
              <a:rPr lang="sk-SK" sz="1550" dirty="0"/>
              <a:t>, </a:t>
            </a:r>
            <a:r>
              <a:rPr lang="sk-SK" sz="1550" dirty="0" err="1"/>
              <a:t>s.r.o</a:t>
            </a:r>
            <a:r>
              <a:rPr lang="sk-SK" sz="1550" dirty="0"/>
              <a:t>., 2016. 93 s. ISBN 978-80-7380-600-2. </a:t>
            </a:r>
            <a:r>
              <a:rPr lang="sk-SK" sz="1600" b="1" dirty="0"/>
              <a:t>knižnica MTF: 65/So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DELGADO SOBRINO, </a:t>
            </a:r>
            <a:r>
              <a:rPr lang="sk-SK" sz="1550" dirty="0" err="1"/>
              <a:t>Daynier</a:t>
            </a:r>
            <a:r>
              <a:rPr lang="sk-SK" sz="1550" dirty="0"/>
              <a:t> </a:t>
            </a:r>
            <a:r>
              <a:rPr lang="sk-SK" sz="1550" dirty="0" err="1"/>
              <a:t>Rolando</a:t>
            </a:r>
            <a:r>
              <a:rPr lang="sk-SK" sz="1550" dirty="0"/>
              <a:t>; VÁCLAV, Štefan. </a:t>
            </a:r>
            <a:r>
              <a:rPr lang="sk-SK" sz="1550" dirty="0" err="1"/>
              <a:t>Tecnomatix</a:t>
            </a:r>
            <a:r>
              <a:rPr lang="sk-SK" sz="1550" dirty="0"/>
              <a:t> </a:t>
            </a:r>
            <a:r>
              <a:rPr lang="sk-SK" sz="1550" dirty="0" err="1"/>
              <a:t>plant</a:t>
            </a:r>
            <a:r>
              <a:rPr lang="sk-SK" sz="1550" dirty="0"/>
              <a:t> </a:t>
            </a:r>
            <a:r>
              <a:rPr lang="sk-SK" sz="1550" dirty="0" err="1"/>
              <a:t>simulation</a:t>
            </a:r>
            <a:r>
              <a:rPr lang="sk-SK" sz="1550" dirty="0"/>
              <a:t>: A </a:t>
            </a:r>
            <a:r>
              <a:rPr lang="sk-SK" sz="1550" dirty="0" err="1"/>
              <a:t>comprehensive</a:t>
            </a:r>
            <a:r>
              <a:rPr lang="sk-SK" sz="1550" dirty="0"/>
              <a:t> </a:t>
            </a:r>
            <a:r>
              <a:rPr lang="sk-SK" sz="1550" dirty="0" err="1"/>
              <a:t>compendium</a:t>
            </a:r>
            <a:r>
              <a:rPr lang="sk-SK" sz="1550" dirty="0"/>
              <a:t> of </a:t>
            </a:r>
            <a:r>
              <a:rPr lang="sk-SK" sz="1550" dirty="0" err="1"/>
              <a:t>activities</a:t>
            </a:r>
            <a:r>
              <a:rPr lang="sk-SK" sz="1550" dirty="0"/>
              <a:t>, </a:t>
            </a:r>
            <a:r>
              <a:rPr lang="sk-SK" sz="1550" dirty="0" err="1"/>
              <a:t>exercises</a:t>
            </a:r>
            <a:r>
              <a:rPr lang="sk-SK" sz="1550" dirty="0"/>
              <a:t> and notes </a:t>
            </a:r>
            <a:r>
              <a:rPr lang="sk-SK" sz="1550" dirty="0" err="1"/>
              <a:t>for</a:t>
            </a:r>
            <a:r>
              <a:rPr lang="sk-SK" sz="1550" dirty="0"/>
              <a:t> </a:t>
            </a:r>
            <a:r>
              <a:rPr lang="sk-SK" sz="1550" dirty="0" err="1"/>
              <a:t>students</a:t>
            </a:r>
            <a:r>
              <a:rPr lang="sk-SK" sz="1550" dirty="0"/>
              <a:t> of </a:t>
            </a:r>
            <a:r>
              <a:rPr lang="sk-SK" sz="1550" dirty="0" err="1"/>
              <a:t>logistics</a:t>
            </a:r>
            <a:r>
              <a:rPr lang="sk-SK" sz="1550" dirty="0"/>
              <a:t> and </a:t>
            </a:r>
            <a:r>
              <a:rPr lang="sk-SK" sz="1550" dirty="0" err="1"/>
              <a:t>manufacturing</a:t>
            </a:r>
            <a:r>
              <a:rPr lang="sk-SK" sz="1550" dirty="0"/>
              <a:t> / [elektronický zdroj]. Trnava : </a:t>
            </a:r>
            <a:r>
              <a:rPr lang="sk-SK" sz="1550" dirty="0" err="1"/>
              <a:t>AlumniPress</a:t>
            </a:r>
            <a:r>
              <a:rPr lang="sk-SK" sz="1550" dirty="0"/>
              <a:t>, 2018. 114 s. ISBN 978-80-8096-254-8. </a:t>
            </a:r>
            <a:r>
              <a:rPr lang="sk-SK" sz="1550" b="1" dirty="0"/>
              <a:t>e-skriptá, knižnica MTF</a:t>
            </a:r>
            <a:r>
              <a:rPr lang="sk-SK" sz="1550" dirty="0"/>
              <a:t>: </a:t>
            </a:r>
            <a:r>
              <a:rPr lang="sk-SK" sz="1550" b="1" dirty="0"/>
              <a:t>621/De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SIXTA, J. -- MAČÁT, V. Logistika : </a:t>
            </a:r>
            <a:r>
              <a:rPr lang="sk-SK" sz="1550" dirty="0" err="1"/>
              <a:t>Teorie</a:t>
            </a:r>
            <a:r>
              <a:rPr lang="sk-SK" sz="1550" dirty="0"/>
              <a:t> a praxe. Brno: CP </a:t>
            </a:r>
            <a:r>
              <a:rPr lang="sk-SK" sz="1550" dirty="0" err="1"/>
              <a:t>Books</a:t>
            </a:r>
            <a:r>
              <a:rPr lang="sk-SK" sz="1550" dirty="0"/>
              <a:t>, 2005. ISBN 80-251-0573-3</a:t>
            </a:r>
            <a:r>
              <a:rPr lang="sk-SK" sz="1600" b="1" dirty="0"/>
              <a:t> knižnica MTF: 658.7/Si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RYBANSKÝ, R. -- VIDOVÁ, H. -- BOŽEK, P. Výrobná logistika. Bratislava: STU v Bratislave, 2006. 183 s. ISBN 80-227-2463-7. </a:t>
            </a:r>
            <a:r>
              <a:rPr lang="sk-SK" sz="1550" b="1" dirty="0"/>
              <a:t>knižnica MTF: 658.7/Ry, e-skriptá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DRAŽAN, F. -- JEŘÁBEK, K. </a:t>
            </a:r>
            <a:r>
              <a:rPr lang="sk-SK" sz="1550" dirty="0" err="1"/>
              <a:t>Manipulace</a:t>
            </a:r>
            <a:r>
              <a:rPr lang="sk-SK" sz="1550" dirty="0"/>
              <a:t> s </a:t>
            </a:r>
            <a:r>
              <a:rPr lang="sk-SK" sz="1550" dirty="0" err="1"/>
              <a:t>materiálem</a:t>
            </a:r>
            <a:r>
              <a:rPr lang="sk-SK" sz="1550" dirty="0"/>
              <a:t>. Praha: SNTL, 1979. 454 s. </a:t>
            </a:r>
            <a:r>
              <a:rPr lang="sk-SK" sz="1600" b="1" dirty="0"/>
              <a:t>knižnica MTF: 621/</a:t>
            </a:r>
            <a:r>
              <a:rPr lang="sk-SK" sz="1600" b="1" dirty="0" err="1"/>
              <a:t>Dr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MIČIETA, B. -- KRÁL, J. Plánovanie a riadenie výroby. Žilina: ŽU, 1998. 210 s. ISBN 80-7100-430-8. </a:t>
            </a:r>
            <a:r>
              <a:rPr lang="sk-SK" sz="1600" b="1" dirty="0"/>
              <a:t>knižnica MTF: 65/Mi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KUBIŠ, J. Logistika vo výrobných systémoch. Bratislava: Elita, 1993.  ISBN 80-85323-27-3. </a:t>
            </a:r>
            <a:r>
              <a:rPr lang="sk-SK" sz="1600" b="1" dirty="0"/>
              <a:t>knižnica MTF: 658.7/Ku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LÍBAL, V. -- LEŠČIŠIN, M. -- ŠPERLICH, A. Organizácia a riadenie výroby. Bratislava: Alfa, 1987. 589 s. </a:t>
            </a:r>
            <a:r>
              <a:rPr lang="sk-SK" sz="1600" b="1" dirty="0"/>
              <a:t>knižnica MTF: 65/</a:t>
            </a:r>
            <a:r>
              <a:rPr lang="sk-SK" sz="1600" b="1" dirty="0" err="1"/>
              <a:t>Lí</a:t>
            </a:r>
            <a:endParaRPr lang="sk-SK" sz="1550" b="1" dirty="0"/>
          </a:p>
          <a:p>
            <a:pPr lvl="0"/>
            <a:endParaRPr lang="sk-SK" sz="1550" dirty="0"/>
          </a:p>
          <a:p>
            <a:r>
              <a:rPr lang="sk-SK" sz="1550" b="1" dirty="0"/>
              <a:t>Odporúčaná študijná literatúra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BALLOU, R. H. (1987). </a:t>
            </a:r>
            <a:r>
              <a:rPr lang="sk-SK" sz="1550" dirty="0" err="1"/>
              <a:t>Basic</a:t>
            </a:r>
            <a:r>
              <a:rPr lang="sk-SK" sz="1550" dirty="0"/>
              <a:t> Business </a:t>
            </a:r>
            <a:r>
              <a:rPr lang="sk-SK" sz="1550" dirty="0" err="1"/>
              <a:t>Logistics</a:t>
            </a:r>
            <a:r>
              <a:rPr lang="sk-SK" sz="1550" dirty="0"/>
              <a:t>: </a:t>
            </a:r>
            <a:r>
              <a:rPr lang="sk-SK" sz="1550" dirty="0" err="1"/>
              <a:t>Transportation</a:t>
            </a:r>
            <a:r>
              <a:rPr lang="sk-SK" sz="1550" dirty="0"/>
              <a:t>, </a:t>
            </a:r>
            <a:r>
              <a:rPr lang="sk-SK" sz="1550" dirty="0" err="1"/>
              <a:t>Materials</a:t>
            </a:r>
            <a:r>
              <a:rPr lang="sk-SK" sz="1550" dirty="0"/>
              <a:t> Management, </a:t>
            </a:r>
            <a:r>
              <a:rPr lang="sk-SK" sz="1550" dirty="0" err="1"/>
              <a:t>Physical</a:t>
            </a:r>
            <a:r>
              <a:rPr lang="sk-SK" sz="1550" dirty="0"/>
              <a:t> </a:t>
            </a:r>
            <a:r>
              <a:rPr lang="sk-SK" sz="1550" dirty="0" err="1"/>
              <a:t>Distribution</a:t>
            </a:r>
            <a:r>
              <a:rPr lang="sk-SK" sz="1550" dirty="0"/>
              <a:t>. </a:t>
            </a:r>
            <a:r>
              <a:rPr lang="sk-SK" sz="1550" dirty="0" err="1"/>
              <a:t>Prentice</a:t>
            </a:r>
            <a:r>
              <a:rPr lang="sk-SK" sz="1550" dirty="0"/>
              <a:t> </a:t>
            </a:r>
            <a:r>
              <a:rPr lang="sk-SK" sz="1550" dirty="0" err="1"/>
              <a:t>Hall</a:t>
            </a:r>
            <a:r>
              <a:rPr lang="sk-SK" sz="1550" dirty="0"/>
              <a:t> </a:t>
            </a:r>
            <a:r>
              <a:rPr lang="sk-SK" sz="1550" dirty="0" err="1"/>
              <a:t>College</a:t>
            </a:r>
            <a:r>
              <a:rPr lang="sk-SK" sz="1550" dirty="0"/>
              <a:t> Div. </a:t>
            </a:r>
            <a:r>
              <a:rPr lang="sk-SK" sz="1550" dirty="0" err="1"/>
              <a:t>Ed</a:t>
            </a:r>
            <a:r>
              <a:rPr lang="sk-SK" sz="1550" dirty="0"/>
              <a:t>.: 2nd. ISBN-10: 0130574643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CHRYSSOLOURIS, G. (2006). </a:t>
            </a:r>
            <a:r>
              <a:rPr lang="sk-SK" sz="1550" dirty="0" err="1"/>
              <a:t>Manufacturing</a:t>
            </a:r>
            <a:r>
              <a:rPr lang="sk-SK" sz="1550" dirty="0"/>
              <a:t> Systems: </a:t>
            </a:r>
            <a:r>
              <a:rPr lang="sk-SK" sz="1550" dirty="0" err="1"/>
              <a:t>Theory</a:t>
            </a:r>
            <a:r>
              <a:rPr lang="sk-SK" sz="1550" dirty="0"/>
              <a:t> and </a:t>
            </a:r>
            <a:r>
              <a:rPr lang="sk-SK" sz="1550" dirty="0" err="1"/>
              <a:t>Practice</a:t>
            </a:r>
            <a:r>
              <a:rPr lang="sk-SK" sz="1550" dirty="0"/>
              <a:t>. </a:t>
            </a:r>
            <a:r>
              <a:rPr lang="sk-SK" sz="1550" dirty="0" err="1"/>
              <a:t>Springer</a:t>
            </a:r>
            <a:r>
              <a:rPr lang="sk-SK" sz="1550" dirty="0"/>
              <a:t> 2006. </a:t>
            </a:r>
            <a:r>
              <a:rPr lang="sk-SK" sz="1550" dirty="0" err="1"/>
              <a:t>Ed</a:t>
            </a:r>
            <a:r>
              <a:rPr lang="sk-SK" sz="1550" dirty="0"/>
              <a:t>. 2nd. In: </a:t>
            </a:r>
            <a:r>
              <a:rPr lang="sk-SK" sz="1550" dirty="0" err="1"/>
              <a:t>Mechanical</a:t>
            </a:r>
            <a:r>
              <a:rPr lang="sk-SK" sz="1550" dirty="0"/>
              <a:t> </a:t>
            </a:r>
            <a:r>
              <a:rPr lang="sk-SK" sz="1550" dirty="0" err="1"/>
              <a:t>Engineering</a:t>
            </a:r>
            <a:r>
              <a:rPr lang="sk-SK" sz="1550" dirty="0"/>
              <a:t> </a:t>
            </a:r>
            <a:r>
              <a:rPr lang="sk-SK" sz="1550" dirty="0" err="1"/>
              <a:t>Series</a:t>
            </a:r>
            <a:r>
              <a:rPr lang="sk-SK" sz="1550" dirty="0"/>
              <a:t>. ISBN 978-0387-25683-2. </a:t>
            </a:r>
            <a:r>
              <a:rPr lang="sk-SK" sz="1550" b="1" dirty="0"/>
              <a:t>knižnica MTF:</a:t>
            </a:r>
            <a:r>
              <a:rPr lang="sk-SK" sz="1550" dirty="0"/>
              <a:t> </a:t>
            </a:r>
            <a:r>
              <a:rPr lang="sk-SK" sz="1550" b="1" dirty="0"/>
              <a:t>65/</a:t>
            </a:r>
            <a:r>
              <a:rPr lang="sk-SK" sz="1550" b="1" dirty="0" err="1"/>
              <a:t>Chr</a:t>
            </a:r>
            <a:endParaRPr lang="sk-SK" sz="15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NYHUIS, P. - WIENDAHL, H.-P. (2009). Fundamentals of </a:t>
            </a:r>
            <a:r>
              <a:rPr lang="sk-SK" sz="1550" dirty="0" err="1"/>
              <a:t>Production</a:t>
            </a:r>
            <a:r>
              <a:rPr lang="sk-SK" sz="1550" dirty="0"/>
              <a:t> </a:t>
            </a:r>
            <a:r>
              <a:rPr lang="sk-SK" sz="1550" dirty="0" err="1"/>
              <a:t>Logistics</a:t>
            </a:r>
            <a:r>
              <a:rPr lang="sk-SK" sz="1550" dirty="0"/>
              <a:t>. </a:t>
            </a:r>
            <a:r>
              <a:rPr lang="sk-SK" sz="1550" dirty="0" err="1"/>
              <a:t>Theory</a:t>
            </a:r>
            <a:r>
              <a:rPr lang="sk-SK" sz="1550" dirty="0"/>
              <a:t>, </a:t>
            </a:r>
            <a:r>
              <a:rPr lang="sk-SK" sz="1550" dirty="0" err="1"/>
              <a:t>tools</a:t>
            </a:r>
            <a:r>
              <a:rPr lang="sk-SK" sz="1550" dirty="0"/>
              <a:t> and </a:t>
            </a:r>
            <a:r>
              <a:rPr lang="sk-SK" sz="1550" dirty="0" err="1"/>
              <a:t>applications</a:t>
            </a:r>
            <a:r>
              <a:rPr lang="sk-SK" sz="1550" dirty="0"/>
              <a:t>. </a:t>
            </a:r>
            <a:r>
              <a:rPr lang="sk-SK" sz="1550" dirty="0" err="1"/>
              <a:t>Ed</a:t>
            </a:r>
            <a:r>
              <a:rPr lang="sk-SK" sz="1550" dirty="0"/>
              <a:t>.: </a:t>
            </a:r>
            <a:r>
              <a:rPr lang="sk-SK" sz="1550" dirty="0" err="1"/>
              <a:t>Springer-Verlag</a:t>
            </a:r>
            <a:r>
              <a:rPr lang="sk-SK" sz="1550" dirty="0"/>
              <a:t> </a:t>
            </a:r>
            <a:r>
              <a:rPr lang="sk-SK" sz="1550" dirty="0" err="1"/>
              <a:t>Berlin</a:t>
            </a:r>
            <a:r>
              <a:rPr lang="sk-SK" sz="1550" dirty="0"/>
              <a:t> </a:t>
            </a:r>
            <a:r>
              <a:rPr lang="sk-SK" sz="1550" dirty="0" err="1"/>
              <a:t>Heidelberg</a:t>
            </a:r>
            <a:r>
              <a:rPr lang="sk-SK" sz="1550" dirty="0"/>
              <a:t> . ISBN: 978-3-540-34210-6. </a:t>
            </a:r>
            <a:r>
              <a:rPr lang="sk-SK" sz="1600" b="1" dirty="0"/>
              <a:t>knižnica MTF:</a:t>
            </a:r>
            <a:r>
              <a:rPr lang="sk-SK" sz="1550" dirty="0"/>
              <a:t> </a:t>
            </a:r>
            <a:r>
              <a:rPr lang="sk-SK" sz="1550" b="1" dirty="0"/>
              <a:t>658.7/</a:t>
            </a:r>
            <a:r>
              <a:rPr lang="sk-SK" sz="1550" b="1" dirty="0" err="1"/>
              <a:t>Ny</a:t>
            </a:r>
            <a:endParaRPr lang="sk-SK" sz="15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PAPADOPOULOS, C. T. et al. (2009). </a:t>
            </a:r>
            <a:r>
              <a:rPr lang="sk-SK" sz="1550" dirty="0" err="1"/>
              <a:t>Analysis</a:t>
            </a:r>
            <a:r>
              <a:rPr lang="sk-SK" sz="1550" dirty="0"/>
              <a:t> and design of </a:t>
            </a:r>
            <a:r>
              <a:rPr lang="sk-SK" sz="1550" dirty="0" err="1"/>
              <a:t>discrete</a:t>
            </a:r>
            <a:r>
              <a:rPr lang="sk-SK" sz="1550" dirty="0"/>
              <a:t> part </a:t>
            </a:r>
            <a:r>
              <a:rPr lang="sk-SK" sz="1550" dirty="0" err="1"/>
              <a:t>production</a:t>
            </a:r>
            <a:r>
              <a:rPr lang="sk-SK" sz="1550" dirty="0"/>
              <a:t> </a:t>
            </a:r>
            <a:r>
              <a:rPr lang="sk-SK" sz="1550" dirty="0" err="1"/>
              <a:t>lines</a:t>
            </a:r>
            <a:r>
              <a:rPr lang="sk-SK" sz="1550" dirty="0"/>
              <a:t>. In: </a:t>
            </a:r>
            <a:r>
              <a:rPr lang="sk-SK" sz="1550" dirty="0" err="1"/>
              <a:t>Springer</a:t>
            </a:r>
            <a:r>
              <a:rPr lang="sk-SK" sz="1550" dirty="0"/>
              <a:t> </a:t>
            </a:r>
            <a:r>
              <a:rPr lang="sk-SK" sz="1550" dirty="0" err="1"/>
              <a:t>optimization</a:t>
            </a:r>
            <a:r>
              <a:rPr lang="sk-SK" sz="1550" dirty="0"/>
              <a:t> and </a:t>
            </a:r>
            <a:br>
              <a:rPr lang="sk-SK" sz="1550" dirty="0"/>
            </a:br>
            <a:r>
              <a:rPr lang="sk-SK" sz="1550" dirty="0" err="1"/>
              <a:t>its</a:t>
            </a:r>
            <a:r>
              <a:rPr lang="sk-SK" sz="1550" dirty="0"/>
              <a:t> </a:t>
            </a:r>
            <a:r>
              <a:rPr lang="sk-SK" sz="1550" dirty="0" err="1"/>
              <a:t>applications</a:t>
            </a:r>
            <a:r>
              <a:rPr lang="sk-SK" sz="1550" dirty="0"/>
              <a:t>, </a:t>
            </a:r>
            <a:r>
              <a:rPr lang="sk-SK" sz="1550" dirty="0" err="1"/>
              <a:t>vol</a:t>
            </a:r>
            <a:r>
              <a:rPr lang="sk-SK" sz="1550" dirty="0"/>
              <a:t>. 31. New York. ISSN: 1931-6828, ISBN: 978-0-387-89493-5, e-ISBN: 978-0-387-89494-2. </a:t>
            </a:r>
            <a:r>
              <a:rPr lang="sk-SK" sz="1550" b="1" dirty="0"/>
              <a:t>knižnica MTF:</a:t>
            </a:r>
            <a:r>
              <a:rPr lang="sk-SK" sz="1550" dirty="0"/>
              <a:t> </a:t>
            </a:r>
            <a:r>
              <a:rPr lang="sk-SK" sz="1550" b="1" dirty="0"/>
              <a:t>658.7/</a:t>
            </a:r>
            <a:r>
              <a:rPr lang="sk-SK" sz="1550" b="1" dirty="0" err="1"/>
              <a:t>An</a:t>
            </a:r>
            <a:endParaRPr lang="sk-SK" sz="1550" b="1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76002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M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729673" y="741825"/>
            <a:ext cx="570110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500" b="1" dirty="0">
                <a:hlinkClick r:id="rId3" action="ppaction://hlinksldjump"/>
              </a:rPr>
              <a:t>Man</a:t>
            </a:r>
            <a:r>
              <a:rPr lang="sk-SK" sz="1500" dirty="0">
                <a:hlinkClick r:id="rId3" action="ppaction://hlinksldjump"/>
              </a:rPr>
              <a:t>ažérske zručnosti</a:t>
            </a:r>
            <a:endParaRPr lang="sk-SK" sz="1500" dirty="0"/>
          </a:p>
          <a:p>
            <a:r>
              <a:rPr lang="sk-SK" sz="1500" dirty="0">
                <a:hlinkClick r:id="rId4" action="ppaction://hlinksldjump"/>
              </a:rPr>
              <a:t>Manažérstvo kvality a riadenia projektov</a:t>
            </a:r>
            <a:endParaRPr lang="sk-SK" sz="1500" dirty="0"/>
          </a:p>
          <a:p>
            <a:r>
              <a:rPr lang="sk-SK" sz="1500" dirty="0">
                <a:hlinkClick r:id="rId5" action="ppaction://hlinksldjump"/>
              </a:rPr>
              <a:t>Manažment investičného rozvoja podniku</a:t>
            </a:r>
            <a:endParaRPr lang="sk-SK" sz="1500" dirty="0"/>
          </a:p>
          <a:p>
            <a:r>
              <a:rPr lang="sk-SK" sz="1500" dirty="0">
                <a:hlinkClick r:id="rId6" action="ppaction://hlinksldjump"/>
              </a:rPr>
              <a:t>Manažment ľudských zdrojov</a:t>
            </a:r>
            <a:endParaRPr lang="sk-SK" sz="1500" dirty="0"/>
          </a:p>
          <a:p>
            <a:r>
              <a:rPr lang="sk-SK" sz="1500" dirty="0">
                <a:hlinkClick r:id="rId7" action="ppaction://hlinksldjump"/>
              </a:rPr>
              <a:t>Manažment podniku</a:t>
            </a:r>
            <a:endParaRPr lang="sk-SK" sz="1500" dirty="0"/>
          </a:p>
          <a:p>
            <a:r>
              <a:rPr lang="sk-SK" sz="1500" dirty="0">
                <a:hlinkClick r:id="rId8" action="ppaction://hlinksldjump"/>
              </a:rPr>
              <a:t>Manažment priemyselných podnikov</a:t>
            </a:r>
            <a:endParaRPr lang="sk-SK" sz="1500" dirty="0"/>
          </a:p>
          <a:p>
            <a:r>
              <a:rPr lang="sk-SK" sz="1500" dirty="0">
                <a:hlinkClick r:id="rId9" action="ppaction://hlinksldjump"/>
              </a:rPr>
              <a:t>Manažment výroby</a:t>
            </a:r>
            <a:endParaRPr lang="sk-SK" sz="1500" dirty="0"/>
          </a:p>
          <a:p>
            <a:r>
              <a:rPr lang="sk-SK" sz="1500" dirty="0">
                <a:hlinkClick r:id="rId10" action="ppaction://hlinksldjump"/>
              </a:rPr>
              <a:t>Manažment výroby a podniková logistika</a:t>
            </a:r>
            <a:endParaRPr lang="sk-SK" sz="1500" dirty="0"/>
          </a:p>
          <a:p>
            <a:r>
              <a:rPr lang="sk-SK" sz="1500" dirty="0">
                <a:hlinkClick r:id="rId11" action="ppaction://hlinksldjump"/>
              </a:rPr>
              <a:t>Manažment zmeny</a:t>
            </a:r>
            <a:endParaRPr lang="sk-SK" sz="1500" dirty="0"/>
          </a:p>
          <a:p>
            <a:r>
              <a:rPr lang="sk-SK" sz="1500" b="1" dirty="0">
                <a:hlinkClick r:id="rId12" action="ppaction://hlinksldjump"/>
              </a:rPr>
              <a:t>Mar</a:t>
            </a:r>
            <a:r>
              <a:rPr lang="sk-SK" sz="1500" dirty="0">
                <a:hlinkClick r:id="rId12" action="ppaction://hlinksldjump"/>
              </a:rPr>
              <a:t>keting</a:t>
            </a:r>
            <a:endParaRPr lang="sk-SK" sz="1500" dirty="0"/>
          </a:p>
          <a:p>
            <a:r>
              <a:rPr lang="sk-SK" sz="1500" dirty="0">
                <a:hlinkClick r:id="rId13" action="ppaction://hlinksldjump"/>
              </a:rPr>
              <a:t>Marketing manažment</a:t>
            </a:r>
            <a:endParaRPr lang="sk-SK" sz="1500" dirty="0"/>
          </a:p>
          <a:p>
            <a:r>
              <a:rPr lang="sk-SK" sz="1500" dirty="0">
                <a:hlinkClick r:id="rId14" action="ppaction://hlinksldjump"/>
              </a:rPr>
              <a:t>Marketing v manažérstve kvality</a:t>
            </a:r>
            <a:endParaRPr lang="sk-SK" sz="1500" dirty="0"/>
          </a:p>
          <a:p>
            <a:r>
              <a:rPr lang="sk-SK" sz="1500" dirty="0">
                <a:hlinkClick r:id="rId15" action="ppaction://hlinksldjump"/>
              </a:rPr>
              <a:t>Marketing v personálnej práci</a:t>
            </a:r>
            <a:endParaRPr lang="sk-SK" sz="1500" dirty="0"/>
          </a:p>
          <a:p>
            <a:r>
              <a:rPr lang="sk-SK" sz="1500" b="1" dirty="0">
                <a:hlinkClick r:id="rId16" action="ppaction://hlinksldjump"/>
              </a:rPr>
              <a:t>Mat</a:t>
            </a:r>
            <a:r>
              <a:rPr lang="sk-SK" sz="1500" dirty="0">
                <a:hlinkClick r:id="rId16" action="ppaction://hlinksldjump"/>
              </a:rPr>
              <a:t>ematické metódy plánovania a vyhodnocovania experimentu</a:t>
            </a:r>
            <a:endParaRPr lang="sk-SK" sz="1500" dirty="0"/>
          </a:p>
          <a:p>
            <a:r>
              <a:rPr lang="sk-SK" sz="1500" dirty="0">
                <a:hlinkClick r:id="rId17" action="ppaction://hlinksldjump"/>
              </a:rPr>
              <a:t>Matematika I</a:t>
            </a:r>
            <a:endParaRPr lang="sk-SK" sz="1500" dirty="0"/>
          </a:p>
          <a:p>
            <a:r>
              <a:rPr lang="sk-SK" sz="1500" dirty="0">
                <a:hlinkClick r:id="rId18" action="ppaction://hlinksldjump"/>
              </a:rPr>
              <a:t>Matematika II</a:t>
            </a:r>
            <a:endParaRPr lang="sk-SK" sz="1500" dirty="0"/>
          </a:p>
          <a:p>
            <a:r>
              <a:rPr lang="sk-SK" sz="1500" dirty="0">
                <a:hlinkClick r:id="rId19" action="ppaction://hlinksldjump"/>
              </a:rPr>
              <a:t>Matematika III</a:t>
            </a:r>
            <a:endParaRPr lang="sk-SK" sz="1500" dirty="0"/>
          </a:p>
          <a:p>
            <a:r>
              <a:rPr lang="sk-SK" sz="1500" dirty="0">
                <a:hlinkClick r:id="rId20" action="ppaction://hlinksldjump"/>
              </a:rPr>
              <a:t>Materiálový dizajn</a:t>
            </a:r>
            <a:endParaRPr lang="sk-SK" sz="1500" dirty="0"/>
          </a:p>
          <a:p>
            <a:r>
              <a:rPr lang="sk-SK" sz="1500" b="1" dirty="0">
                <a:hlinkClick r:id="rId21" action="ppaction://hlinksldjump"/>
              </a:rPr>
              <a:t>Medz</a:t>
            </a:r>
            <a:r>
              <a:rPr lang="sk-SK" sz="1500" dirty="0">
                <a:hlinkClick r:id="rId21" action="ppaction://hlinksldjump"/>
              </a:rPr>
              <a:t>inárodné vzťahy a diverzita</a:t>
            </a:r>
            <a:endParaRPr lang="sk-SK" sz="1500" dirty="0"/>
          </a:p>
          <a:p>
            <a:r>
              <a:rPr lang="sk-SK" sz="1500" dirty="0">
                <a:hlinkClick r:id="rId22" action="ppaction://hlinksldjump"/>
              </a:rPr>
              <a:t>Medzinárodný programový manažment</a:t>
            </a:r>
            <a:endParaRPr lang="sk-SK" sz="1500" dirty="0"/>
          </a:p>
          <a:p>
            <a:r>
              <a:rPr lang="sk-SK" sz="1500" b="1" dirty="0">
                <a:hlinkClick r:id="rId23" action="ppaction://hlinksldjump"/>
              </a:rPr>
              <a:t>Mech</a:t>
            </a:r>
            <a:r>
              <a:rPr lang="sk-SK" sz="1500" dirty="0">
                <a:hlinkClick r:id="rId23" action="ppaction://hlinksldjump"/>
              </a:rPr>
              <a:t>anické skúšky a defektoskopia materiálov</a:t>
            </a:r>
            <a:endParaRPr lang="sk-SK" sz="1500" dirty="0"/>
          </a:p>
          <a:p>
            <a:r>
              <a:rPr lang="sk-SK" sz="1500" dirty="0">
                <a:hlinkClick r:id="rId24" action="ppaction://hlinksldjump"/>
              </a:rPr>
              <a:t>Mechanika strojov a pohonov</a:t>
            </a:r>
            <a:endParaRPr lang="sk-SK" sz="1500" dirty="0"/>
          </a:p>
          <a:p>
            <a:r>
              <a:rPr lang="sk-SK" sz="1500" dirty="0">
                <a:hlinkClick r:id="rId25" action="ppaction://hlinksldjump"/>
              </a:rPr>
              <a:t>Mechanika tekutín a termomechanika</a:t>
            </a:r>
            <a:endParaRPr lang="sk-SK" sz="1500" dirty="0"/>
          </a:p>
          <a:p>
            <a:r>
              <a:rPr lang="sk-SK" sz="1500" dirty="0">
                <a:hlinkClick r:id="rId26" action="ppaction://hlinksldjump"/>
              </a:rPr>
              <a:t>Mechanika tuhých a poddajných telies</a:t>
            </a:r>
            <a:endParaRPr lang="sk-SK" sz="1500" dirty="0"/>
          </a:p>
          <a:p>
            <a:r>
              <a:rPr lang="sk-SK" sz="1500" dirty="0">
                <a:hlinkClick r:id="rId27" action="ppaction://hlinksldjump"/>
              </a:rPr>
              <a:t>Mechanika výrobných strojov</a:t>
            </a:r>
            <a:endParaRPr lang="sk-SK" sz="1500" dirty="0"/>
          </a:p>
          <a:p>
            <a:endParaRPr lang="sk-SK" sz="1500" dirty="0"/>
          </a:p>
        </p:txBody>
      </p:sp>
      <p:sp>
        <p:nvSpPr>
          <p:cNvPr id="5" name="BlokTextu 4"/>
          <p:cNvSpPr txBox="1"/>
          <p:nvPr/>
        </p:nvSpPr>
        <p:spPr>
          <a:xfrm>
            <a:off x="6610662" y="719152"/>
            <a:ext cx="4871802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500" dirty="0">
                <a:hlinkClick r:id="rId28" action="ppaction://hlinksldjump"/>
              </a:rPr>
              <a:t>Mechanizácia a automatizácia</a:t>
            </a:r>
            <a:endParaRPr lang="sk-SK" sz="1500" dirty="0"/>
          </a:p>
          <a:p>
            <a:r>
              <a:rPr lang="sk-SK" sz="1500" dirty="0">
                <a:hlinkClick r:id="rId29" action="ppaction://hlinksldjump"/>
              </a:rPr>
              <a:t>Mechatronické systémy</a:t>
            </a:r>
            <a:endParaRPr lang="sk-SK" sz="1500" dirty="0"/>
          </a:p>
          <a:p>
            <a:r>
              <a:rPr lang="sk-SK" sz="1500" b="1" dirty="0">
                <a:hlinkClick r:id="rId30" action="ppaction://hlinksldjump"/>
              </a:rPr>
              <a:t>Mer</a:t>
            </a:r>
            <a:r>
              <a:rPr lang="sk-SK" sz="1500" dirty="0">
                <a:hlinkClick r:id="rId30" action="ppaction://hlinksldjump"/>
              </a:rPr>
              <a:t>anie a kontrola parametrov výrobkov</a:t>
            </a:r>
            <a:endParaRPr lang="sk-SK" sz="1500" dirty="0"/>
          </a:p>
          <a:p>
            <a:r>
              <a:rPr lang="sk-SK" sz="1500" b="1" dirty="0">
                <a:hlinkClick r:id="rId31" action="ppaction://hlinksldjump"/>
              </a:rPr>
              <a:t>Met</a:t>
            </a:r>
            <a:r>
              <a:rPr lang="sk-SK" sz="1500" dirty="0">
                <a:hlinkClick r:id="rId31" action="ppaction://hlinksldjump"/>
              </a:rPr>
              <a:t>alografia a fraktografia zvarových spojov</a:t>
            </a:r>
            <a:endParaRPr lang="sk-SK" sz="1500" dirty="0"/>
          </a:p>
          <a:p>
            <a:r>
              <a:rPr lang="sk-SK" sz="1500" dirty="0">
                <a:hlinkClick r:id="rId32" action="ppaction://hlinksldjump"/>
              </a:rPr>
              <a:t>Metóda konečných prvkov</a:t>
            </a:r>
            <a:endParaRPr lang="sk-SK" sz="1500" dirty="0"/>
          </a:p>
          <a:p>
            <a:r>
              <a:rPr lang="sk-SK" sz="1500" dirty="0">
                <a:hlinkClick r:id="rId33" action="ppaction://hlinksldjump"/>
              </a:rPr>
              <a:t>Metodológia vedeckej práce</a:t>
            </a:r>
            <a:endParaRPr lang="sk-SK" sz="1500" dirty="0"/>
          </a:p>
          <a:p>
            <a:r>
              <a:rPr lang="sk-SK" sz="1500" dirty="0">
                <a:hlinkClick r:id="rId34" action="ppaction://hlinksldjump"/>
              </a:rPr>
              <a:t>Metódy analýzy rizika</a:t>
            </a:r>
            <a:endParaRPr lang="sk-SK" sz="1500" dirty="0"/>
          </a:p>
          <a:p>
            <a:r>
              <a:rPr lang="sk-SK" sz="1500" dirty="0">
                <a:hlinkClick r:id="rId35" action="ppaction://hlinksldjump"/>
              </a:rPr>
              <a:t>Metódy charakterizácie materiálov</a:t>
            </a:r>
            <a:endParaRPr lang="sk-SK" sz="1500" dirty="0"/>
          </a:p>
          <a:p>
            <a:r>
              <a:rPr lang="sk-SK" sz="1500" dirty="0">
                <a:hlinkClick r:id="rId36" action="ppaction://hlinksldjump"/>
              </a:rPr>
              <a:t>Metódy riadenia rizík</a:t>
            </a:r>
            <a:endParaRPr lang="sk-SK" sz="1500" dirty="0"/>
          </a:p>
          <a:p>
            <a:r>
              <a:rPr lang="sk-SK" sz="1500" dirty="0">
                <a:hlinkClick r:id="rId37" action="ppaction://hlinksldjump"/>
              </a:rPr>
              <a:t>Metódy skúmania štruktúry a vlastností a materiálov</a:t>
            </a:r>
            <a:endParaRPr lang="sk-SK" sz="1500" dirty="0"/>
          </a:p>
          <a:p>
            <a:r>
              <a:rPr lang="sk-SK" sz="1500" dirty="0">
                <a:hlinkClick r:id="rId38" action="ppaction://hlinksldjump"/>
              </a:rPr>
              <a:t>Metrológia a kvalita technologických procesov</a:t>
            </a:r>
            <a:endParaRPr lang="sk-SK" sz="1500" dirty="0"/>
          </a:p>
          <a:p>
            <a:r>
              <a:rPr lang="sk-SK" sz="1500" b="1" dirty="0">
                <a:hlinkClick r:id="rId39" action="ppaction://hlinksldjump"/>
              </a:rPr>
              <a:t>Mik</a:t>
            </a:r>
            <a:r>
              <a:rPr lang="sk-SK" sz="1500" dirty="0">
                <a:hlinkClick r:id="rId39" action="ppaction://hlinksldjump"/>
              </a:rPr>
              <a:t>roštruktúrna analýza a mechanické vlastnosti materiálov</a:t>
            </a:r>
            <a:endParaRPr lang="sk-SK" sz="1500" dirty="0"/>
          </a:p>
          <a:p>
            <a:r>
              <a:rPr lang="sk-SK" sz="1500" b="1" dirty="0">
                <a:hlinkClick r:id="rId40" action="ppaction://hlinksldjump"/>
              </a:rPr>
              <a:t>Mod</a:t>
            </a:r>
            <a:r>
              <a:rPr lang="sk-SK" sz="1500" dirty="0">
                <a:hlinkClick r:id="rId40" action="ppaction://hlinksldjump"/>
              </a:rPr>
              <a:t>elovanie a simulácia procesov obrábania</a:t>
            </a:r>
            <a:endParaRPr lang="sk-SK" sz="1500" dirty="0"/>
          </a:p>
          <a:p>
            <a:r>
              <a:rPr lang="sk-SK" sz="1500" dirty="0">
                <a:hlinkClick r:id="rId41" action="ppaction://hlinksldjump"/>
              </a:rPr>
              <a:t>Modelovanie a simulácia procesov tvárnenia</a:t>
            </a:r>
            <a:endParaRPr lang="sk-SK" sz="1500" dirty="0"/>
          </a:p>
          <a:p>
            <a:r>
              <a:rPr lang="sk-SK" sz="1500" dirty="0">
                <a:hlinkClick r:id="rId42" action="ppaction://hlinksldjump"/>
              </a:rPr>
              <a:t>Modelovanie a simulácia systémov</a:t>
            </a:r>
            <a:endParaRPr lang="sk-SK" sz="1500" dirty="0"/>
          </a:p>
          <a:p>
            <a:r>
              <a:rPr lang="sk-SK" sz="1500" dirty="0">
                <a:hlinkClick r:id="rId43" action="ppaction://hlinksldjump"/>
              </a:rPr>
              <a:t>Modelovania a simulácia technologických procesov</a:t>
            </a:r>
            <a:endParaRPr lang="sk-SK" sz="1500" dirty="0"/>
          </a:p>
          <a:p>
            <a:r>
              <a:rPr lang="sk-SK" sz="1500" dirty="0">
                <a:hlinkClick r:id="rId44" action="ppaction://hlinksldjump"/>
              </a:rPr>
              <a:t>Modelovanie fázových rovnováh</a:t>
            </a:r>
            <a:endParaRPr lang="sk-SK" sz="1500" dirty="0"/>
          </a:p>
          <a:p>
            <a:r>
              <a:rPr lang="sk-SK" sz="1500" dirty="0">
                <a:hlinkClick r:id="rId45" action="ppaction://hlinksldjump"/>
              </a:rPr>
              <a:t>Modelovanie mechatronických systémov</a:t>
            </a:r>
            <a:endParaRPr lang="sk-SK" sz="1500" dirty="0"/>
          </a:p>
          <a:p>
            <a:r>
              <a:rPr lang="sk-SK" sz="1500" dirty="0">
                <a:hlinkClick r:id="rId46" action="ppaction://hlinksldjump"/>
              </a:rPr>
              <a:t>Modelovanie procesov obrábania a tvárnenia</a:t>
            </a:r>
            <a:endParaRPr lang="sk-SK" sz="1500" dirty="0"/>
          </a:p>
          <a:p>
            <a:r>
              <a:rPr lang="sk-SK" sz="1500" dirty="0">
                <a:hlinkClick r:id="rId47" action="ppaction://hlinksldjump"/>
              </a:rPr>
              <a:t>Modelovanie tepelných procesov</a:t>
            </a:r>
            <a:endParaRPr lang="sk-SK" sz="1500" dirty="0"/>
          </a:p>
          <a:p>
            <a:r>
              <a:rPr lang="sk-SK" sz="1500" dirty="0">
                <a:hlinkClick r:id="rId48" action="ppaction://hlinksldjump"/>
              </a:rPr>
              <a:t>Moderné metódy skúmania materiálov</a:t>
            </a:r>
            <a:endParaRPr lang="sk-SK" sz="1500" dirty="0"/>
          </a:p>
          <a:p>
            <a:r>
              <a:rPr lang="sk-SK" sz="1500" b="1" dirty="0">
                <a:hlinkClick r:id="rId49" action="ppaction://hlinksldjump"/>
              </a:rPr>
              <a:t>Mon</a:t>
            </a:r>
            <a:r>
              <a:rPr lang="sk-SK" sz="1500" dirty="0">
                <a:hlinkClick r:id="rId49" action="ppaction://hlinksldjump"/>
              </a:rPr>
              <a:t>itorovanie škodlivín a energetické bilancie</a:t>
            </a:r>
            <a:endParaRPr lang="sk-SK" sz="1500" dirty="0"/>
          </a:p>
          <a:p>
            <a:r>
              <a:rPr lang="sk-SK" sz="1500" dirty="0">
                <a:hlinkClick r:id="rId50" action="ppaction://hlinksldjump"/>
              </a:rPr>
              <a:t>Montáž</a:t>
            </a:r>
            <a:endParaRPr lang="sk-SK" sz="1500" dirty="0"/>
          </a:p>
          <a:p>
            <a:r>
              <a:rPr lang="sk-SK" sz="1500" dirty="0">
                <a:hlinkClick r:id="rId51" action="ppaction://hlinksldjump"/>
              </a:rPr>
              <a:t>Montážne stroje</a:t>
            </a:r>
            <a:endParaRPr lang="sk-SK" sz="1500" dirty="0"/>
          </a:p>
          <a:p>
            <a:r>
              <a:rPr lang="sk-SK" sz="1500" b="1" dirty="0">
                <a:hlinkClick r:id="rId52" action="ppaction://hlinksldjump"/>
              </a:rPr>
              <a:t>Mul</a:t>
            </a:r>
            <a:r>
              <a:rPr lang="sk-SK" sz="1500" dirty="0">
                <a:hlinkClick r:id="rId52" action="ppaction://hlinksldjump"/>
              </a:rPr>
              <a:t>tikultúrny manažment</a:t>
            </a:r>
            <a:endParaRPr lang="sk-SK" sz="1500" dirty="0"/>
          </a:p>
          <a:p>
            <a:r>
              <a:rPr lang="sk-SK" sz="1500" b="1" dirty="0">
                <a:hlinkClick r:id="rId53" action="ppaction://hlinksldjump"/>
              </a:rPr>
              <a:t>Mzd</a:t>
            </a:r>
            <a:r>
              <a:rPr lang="sk-SK" sz="1500" dirty="0">
                <a:hlinkClick r:id="rId53" action="ppaction://hlinksldjump"/>
              </a:rPr>
              <a:t>ové účtovníctvo</a:t>
            </a:r>
            <a:endParaRPr lang="sk-SK" sz="1600" dirty="0"/>
          </a:p>
          <a:p>
            <a:endParaRPr lang="sk-SK" dirty="0"/>
          </a:p>
        </p:txBody>
      </p:sp>
      <p:sp>
        <p:nvSpPr>
          <p:cNvPr id="6" name="Tlačidlo akcie: Domov 5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493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15927" y="506436"/>
            <a:ext cx="1062110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APLIKOVANÁ MECHANIKA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BRDIČKA, M. - SAMEK, L. - SOPKO, B. Mechanika kontinua. Praha: </a:t>
            </a:r>
            <a:r>
              <a:rPr lang="sk-SK" dirty="0" err="1"/>
              <a:t>Academia</a:t>
            </a:r>
            <a:r>
              <a:rPr lang="sk-SK" dirty="0"/>
              <a:t>, 2005. 799 s. ISBN 80-200-1344-X. Rok vyd. 2000 – </a:t>
            </a:r>
            <a:r>
              <a:rPr lang="sk-SK" b="1" dirty="0"/>
              <a:t>knižnica MTF: 531/Br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ŽMINDÁK, M. -- GRAJCIAR, I. -- NOZDROVNICKÝ, J. Modelovanie a výpočty v metóde konečných prvkov : Diel I - modelovanie v </a:t>
            </a:r>
            <a:r>
              <a:rPr lang="sk-SK" dirty="0" err="1"/>
              <a:t>ANSYSe</a:t>
            </a:r>
            <a:r>
              <a:rPr lang="sk-SK" dirty="0"/>
              <a:t>. Žilina ŽU 2004. 208 s. ISBN 80-968823-5-X. </a:t>
            </a:r>
            <a:r>
              <a:rPr lang="sk-SK" b="1" dirty="0"/>
              <a:t>knižnica MTF: 531/</a:t>
            </a:r>
            <a:r>
              <a:rPr lang="sk-SK" b="1" dirty="0" err="1"/>
              <a:t>Žm</a:t>
            </a:r>
            <a:r>
              <a:rPr lang="sk-SK" b="1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KOMPIŠ, V. -- ŽMINDÁK, M. -- KAUKIČ, M. Počítačové metódy v mechanike : Lineárna analýza. Žilina: Žilinská univerzita, 1998. 152 s. ISBN 80-7100-469-3. </a:t>
            </a:r>
            <a:r>
              <a:rPr lang="sk-SK" b="1" dirty="0"/>
              <a:t>knižnica MTF: 531/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BENČA, Š. Výpočtové postupy MKP pri riešení lineárnych úloh mechaniky. Bratislava: STU v Bratislave, 2006. 150 s. ISBN 80-227-2404-1. </a:t>
            </a:r>
            <a:r>
              <a:rPr lang="sk-SK" b="1" dirty="0"/>
              <a:t>knižnica MTF: 531/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MURÍN, J. Metóda konečných prvkov pre prútové a rámové konštrukcie. Bratislava: STU v Bratislave, 1999. 127 s. ISBN 80-227-1287-6.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NAĎ, M. -- LABAŠOVÁ, E. Mechanika tuhých telies. </a:t>
            </a:r>
            <a:r>
              <a:rPr lang="sk-SK" dirty="0" err="1"/>
              <a:t>Mechanics</a:t>
            </a:r>
            <a:r>
              <a:rPr lang="sk-SK" dirty="0"/>
              <a:t> of </a:t>
            </a:r>
            <a:r>
              <a:rPr lang="sk-SK" dirty="0" err="1"/>
              <a:t>Solids</a:t>
            </a:r>
            <a:r>
              <a:rPr lang="sk-SK" dirty="0"/>
              <a:t> : Návody na cvičenia. </a:t>
            </a:r>
            <a:r>
              <a:rPr lang="sk-SK" dirty="0" err="1"/>
              <a:t>ses</a:t>
            </a:r>
            <a:r>
              <a:rPr lang="sk-SK" dirty="0"/>
              <a:t>. Trnava: </a:t>
            </a:r>
            <a:r>
              <a:rPr lang="sk-SK" dirty="0" err="1"/>
              <a:t>AlumniPress</a:t>
            </a:r>
            <a:r>
              <a:rPr lang="sk-SK" dirty="0"/>
              <a:t>, 2008. 194 s. ISBN 978-80-8096-050-6. </a:t>
            </a:r>
            <a:r>
              <a:rPr lang="sk-SK" b="1" dirty="0"/>
              <a:t>e-skriptá, knižnica MTF: 531/Na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MUDRIK, J. a kol. Mechanika tuhých telies. Bratislava: STU 1999. 272 s. ISBN 80-227-1181-0. </a:t>
            </a:r>
            <a:r>
              <a:rPr lang="sk-SK" b="1" dirty="0"/>
              <a:t>knižnica MTF: 531/Mu,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INMAN, D J.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Vibrations</a:t>
            </a:r>
            <a:r>
              <a:rPr lang="sk-SK" dirty="0"/>
              <a:t>. </a:t>
            </a:r>
            <a:r>
              <a:rPr lang="sk-SK" dirty="0" err="1"/>
              <a:t>Upper</a:t>
            </a:r>
            <a:r>
              <a:rPr lang="sk-SK" dirty="0"/>
              <a:t> </a:t>
            </a:r>
            <a:r>
              <a:rPr lang="sk-SK" dirty="0" err="1"/>
              <a:t>Saddle</a:t>
            </a:r>
            <a:r>
              <a:rPr lang="sk-SK" dirty="0"/>
              <a:t> </a:t>
            </a:r>
            <a:r>
              <a:rPr lang="sk-SK" dirty="0" err="1"/>
              <a:t>River</a:t>
            </a:r>
            <a:r>
              <a:rPr lang="sk-SK" dirty="0"/>
              <a:t> 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2009. 669 s. ISBN 978-0-13-136311-3. </a:t>
            </a:r>
            <a:r>
              <a:rPr lang="sk-SK" b="1" dirty="0"/>
              <a:t>knižnica MTF: 531/In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INMAN, D J. </a:t>
            </a:r>
            <a:r>
              <a:rPr lang="sk-SK" dirty="0" err="1"/>
              <a:t>Vibration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Chichester</a:t>
            </a:r>
            <a:r>
              <a:rPr lang="sk-SK" dirty="0"/>
              <a:t> 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2006. 376 s. ISBN 0-470-01051-7 (rok vyd. 2017. </a:t>
            </a:r>
            <a:r>
              <a:rPr lang="sk-SK" b="1" dirty="0"/>
              <a:t>knižnica MTF: 531/In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6450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04734" y="569626"/>
            <a:ext cx="114075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MANAŽÉRSKE ZRUČNOSTI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CAGÁŇOVÁ, D. -- HORŇÁKOVÁ, N. -- POLIAKOVÁ, A. Manažérske zručnosti. Ostrava : Amos, 2020. 157 s. ISBN 978-80-906362-8-6.</a:t>
            </a:r>
            <a:r>
              <a:rPr lang="sk-SK" b="1" dirty="0"/>
              <a:t> knižnica MTF: 65/Ca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CAGÁŇOVÁ, D. -- HORŇÁKOVÁ, N. -- POLIAKOVÁ, A. </a:t>
            </a:r>
            <a:r>
              <a:rPr lang="sk-SK" dirty="0" err="1"/>
              <a:t>Managerial</a:t>
            </a:r>
            <a:r>
              <a:rPr lang="sk-SK" dirty="0"/>
              <a:t> </a:t>
            </a:r>
            <a:r>
              <a:rPr lang="sk-SK" dirty="0" err="1"/>
              <a:t>skills</a:t>
            </a:r>
            <a:r>
              <a:rPr lang="sk-SK" dirty="0"/>
              <a:t>. Žilina : Žilinská univerzita, 2020. 145 s. ISBN 978-80-554-1707-3.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CAGÁŇOVÁ, D. -- ŠUJANOVÁ, J. -- WOOLLISCROFT, P. </a:t>
            </a:r>
            <a:r>
              <a:rPr lang="sk-SK" dirty="0" err="1"/>
              <a:t>Multicultural</a:t>
            </a:r>
            <a:r>
              <a:rPr lang="sk-SK" dirty="0"/>
              <a:t> and </a:t>
            </a:r>
            <a:r>
              <a:rPr lang="sk-SK" dirty="0" err="1"/>
              <a:t>intercultural</a:t>
            </a:r>
            <a:r>
              <a:rPr lang="sk-SK" dirty="0"/>
              <a:t> management </a:t>
            </a:r>
            <a:r>
              <a:rPr lang="sk-SK" dirty="0" err="1"/>
              <a:t>within</a:t>
            </a:r>
            <a:r>
              <a:rPr lang="sk-SK" dirty="0"/>
              <a:t> a </a:t>
            </a:r>
            <a:r>
              <a:rPr lang="sk-SK" dirty="0" err="1"/>
              <a:t>global</a:t>
            </a:r>
            <a:r>
              <a:rPr lang="sk-SK" dirty="0"/>
              <a:t> </a:t>
            </a:r>
            <a:r>
              <a:rPr lang="sk-SK" dirty="0" err="1"/>
              <a:t>context</a:t>
            </a:r>
            <a:r>
              <a:rPr lang="sk-SK" dirty="0"/>
              <a:t>. Bratislava : Nakladateľstvo STU, 2015. 140 s. ISBN 978-80-227-4439-3. </a:t>
            </a:r>
            <a:r>
              <a:rPr lang="sk-SK" b="1" dirty="0"/>
              <a:t>knižnica MTF: 65/Ca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BELZ, H. -- SIEGRIST, M. </a:t>
            </a:r>
            <a:r>
              <a:rPr lang="sk-SK" dirty="0" err="1"/>
              <a:t>Klíčové</a:t>
            </a:r>
            <a:r>
              <a:rPr lang="sk-SK" dirty="0"/>
              <a:t> </a:t>
            </a:r>
            <a:r>
              <a:rPr lang="sk-SK" dirty="0" err="1"/>
              <a:t>kompetence</a:t>
            </a:r>
            <a:r>
              <a:rPr lang="sk-SK" dirty="0"/>
              <a:t> a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/>
              <a:t>rozvíjení</a:t>
            </a:r>
            <a:r>
              <a:rPr lang="sk-SK" dirty="0"/>
              <a:t>: Východiska, </a:t>
            </a:r>
            <a:r>
              <a:rPr lang="sk-SK" dirty="0" err="1"/>
              <a:t>metody</a:t>
            </a:r>
            <a:r>
              <a:rPr lang="sk-SK" dirty="0"/>
              <a:t>, cvičení a hry. Praha : Portál, 2001. 376 s. ISBN 80-7178-479-6. </a:t>
            </a:r>
            <a:r>
              <a:rPr lang="sk-SK" b="1" dirty="0"/>
              <a:t>knižnica MTF: 37/</a:t>
            </a:r>
            <a:r>
              <a:rPr lang="sk-SK" b="1" dirty="0" err="1"/>
              <a:t>Be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1548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4695" y="764498"/>
            <a:ext cx="111227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MANAŽÉRSTVO KVALITY A RIADENIE PROJEKTOV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KUČEROVÁ, M. - LESTYÁNSZKA ŠKŮRKOVÁ, K. Štatistické metódy kontroly kvality. Trnava: </a:t>
            </a:r>
            <a:r>
              <a:rPr lang="sk-SK" dirty="0" err="1"/>
              <a:t>AlumniPress</a:t>
            </a:r>
            <a:r>
              <a:rPr lang="sk-SK" dirty="0"/>
              <a:t>, 2011. 150 s. ISBN 978-80-8096-146-6. </a:t>
            </a:r>
            <a:r>
              <a:rPr lang="sk-SK" b="1" dirty="0"/>
              <a:t>e-skriptá, knižnica MTF: 31/Ku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VIRČÍKOVÁ, E. - HRUBEC, J. Integrovaný manažérsky systém. Nitra: SPU, 2009. 542 s. ISBN 978-80-552-0231-0. </a:t>
            </a:r>
            <a:r>
              <a:rPr lang="sk-SK" b="1" dirty="0"/>
              <a:t>knižnica MTF: 65/In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HRUBEC, J. -- KRCHNÁK, P. -- LESTYÁNSZKA ŠKŮRKOVÁ, K. Inžinierstvo kvality produkcie. 1.. vyd. Nitra : Slovenská poľnohospodárska univerzita v Nitre, 2014. 166 strany. ISBN 978-80-552-1174-9. </a:t>
            </a:r>
            <a:r>
              <a:rPr lang="sk-SK" b="1" dirty="0"/>
              <a:t>knižnica MTF: 658.56/Hr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ŠURINOVÁ, Y. -- PAULOVÁ, I. Nástroje a techniky manažérstva kvality. Trnava : </a:t>
            </a:r>
            <a:r>
              <a:rPr lang="sk-SK" dirty="0" err="1"/>
              <a:t>AlumniPress</a:t>
            </a:r>
            <a:r>
              <a:rPr lang="sk-SK" dirty="0"/>
              <a:t>, 2014. ISBN 978-80-8096-201-2. </a:t>
            </a:r>
            <a:r>
              <a:rPr lang="sk-SK" b="1" dirty="0"/>
              <a:t>e-skriptá, knižnica MTF: 658.56/</a:t>
            </a:r>
            <a:r>
              <a:rPr lang="sk-SK" b="1" dirty="0" err="1"/>
              <a:t>Šu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509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9685" y="659567"/>
            <a:ext cx="109578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MANAŽMENT INVESTIČNÉHO ROZVOJA PODNIKU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FOTR, J. </a:t>
            </a:r>
            <a:r>
              <a:rPr lang="sk-SK" dirty="0" err="1"/>
              <a:t>Podnikatelský</a:t>
            </a:r>
            <a:r>
              <a:rPr lang="sk-SK" dirty="0"/>
              <a:t> plán a investiční </a:t>
            </a:r>
            <a:r>
              <a:rPr lang="sk-SK" dirty="0" err="1"/>
              <a:t>rozhodování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1999. 214 s. ISBN 80-7169-812-1 </a:t>
            </a:r>
            <a:r>
              <a:rPr lang="sk-SK" b="1" dirty="0"/>
              <a:t>knižnica MTF: 658.1/</a:t>
            </a:r>
            <a:r>
              <a:rPr lang="sk-SK" b="1" dirty="0" err="1"/>
              <a:t>Fo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M. -- KOVÁČ, J. Inovačné projektovanie výrobných procesov a systémov. Košice: Technická univerzita v Košiciach, 2011. 319 s. ISBN 978-80-553-0805-0.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A. Rozvoj technickej základne : Hmotné investície. Bratislava: SOFA, 1996. 150 s. ISBN 80-85752-22-0. </a:t>
            </a:r>
            <a:r>
              <a:rPr lang="sk-SK" b="1" dirty="0"/>
              <a:t>knižnica MTF: 65/Mo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VEJDĚLEK, J. Jak </a:t>
            </a:r>
            <a:r>
              <a:rPr lang="sk-SK" dirty="0" err="1"/>
              <a:t>zlepšit</a:t>
            </a:r>
            <a:r>
              <a:rPr lang="sk-SK" dirty="0"/>
              <a:t> výrobní proces.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1998. 75 s. ISBN 80-7169-583-1. </a:t>
            </a:r>
            <a:r>
              <a:rPr lang="sk-SK" b="1" dirty="0"/>
              <a:t>knižnica MTF: 65/</a:t>
            </a:r>
            <a:r>
              <a:rPr lang="sk-SK" b="1" dirty="0" err="1"/>
              <a:t>Ve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VYAKARNAM, S. -- LEPPARD, J W. </a:t>
            </a:r>
            <a:r>
              <a:rPr lang="sk-SK" dirty="0" err="1"/>
              <a:t>Plánování</a:t>
            </a:r>
            <a:r>
              <a:rPr lang="sk-SK" dirty="0"/>
              <a:t> </a:t>
            </a:r>
            <a:r>
              <a:rPr lang="sk-SK" dirty="0" err="1"/>
              <a:t>podnikatelských</a:t>
            </a:r>
            <a:r>
              <a:rPr lang="sk-SK" dirty="0"/>
              <a:t> </a:t>
            </a:r>
            <a:r>
              <a:rPr lang="sk-SK" dirty="0" err="1"/>
              <a:t>strategií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1998. 202 s. ISBN 80-7169-533-5. </a:t>
            </a:r>
            <a:r>
              <a:rPr lang="sk-SK" b="1" dirty="0"/>
              <a:t>knižnica MTF: 658.8/Vy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Aktuálne zákony , vyhlášky a normy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2082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4695" y="117693"/>
            <a:ext cx="11227633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MANAŽMENT ĽUDSKÝCH ZDROJOV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GYURÁK BABEĽOVÁ, Z. Manažment ľudských zdrojov : Návody na cvičenia. Trnava: </a:t>
            </a:r>
            <a:r>
              <a:rPr lang="sk-SK" sz="1700" dirty="0" err="1"/>
              <a:t>AlumniPress</a:t>
            </a:r>
            <a:r>
              <a:rPr lang="sk-SK" sz="1700" dirty="0"/>
              <a:t>, 2012. 186 s. ISBN 978-80-8096-166-4. </a:t>
            </a:r>
            <a:r>
              <a:rPr lang="sk-SK" sz="1700" b="1" dirty="0"/>
              <a:t>e-skriptá, knižnica MTF: 658.3/</a:t>
            </a:r>
            <a:r>
              <a:rPr lang="sk-SK" sz="1700" b="1" dirty="0" err="1"/>
              <a:t>Gy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ČAMBÁL, M. et al. Manažment podniku : kľúčové manažérske kompetencie. Bratislava: Nakladateľstvo STU, 2013. 354 s. ISBN 978-80-227-3926-9. </a:t>
            </a:r>
            <a:r>
              <a:rPr lang="sk-SK" sz="1600" b="1" dirty="0"/>
              <a:t>knižnica MTF: 65/Ma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HOLKOVÁ, A. Súčasné problémy a trendy v rozvoji a vzdelávaní manažérov v podmienkach podnikovej praxe.  Trnava: </a:t>
            </a:r>
            <a:r>
              <a:rPr lang="sk-SK" sz="1700" dirty="0" err="1"/>
              <a:t>AlumniPress</a:t>
            </a:r>
            <a:r>
              <a:rPr lang="sk-SK" sz="1700" dirty="0"/>
              <a:t>, 2008. 64 s. ISBN 978-80-8096-073-5. </a:t>
            </a:r>
            <a:r>
              <a:rPr lang="sk-SK" sz="1700" b="1" dirty="0"/>
              <a:t>e-monografia, knižnica MTF: 65/Ho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ARMSTRONG, M. </a:t>
            </a:r>
            <a:r>
              <a:rPr lang="sk-SK" sz="1700" dirty="0" err="1"/>
              <a:t>Řízení</a:t>
            </a:r>
            <a:r>
              <a:rPr lang="sk-SK" sz="1700" dirty="0"/>
              <a:t> </a:t>
            </a:r>
            <a:r>
              <a:rPr lang="sk-SK" sz="1700" dirty="0" err="1"/>
              <a:t>lidských</a:t>
            </a:r>
            <a:r>
              <a:rPr lang="sk-SK" sz="1700" dirty="0"/>
              <a:t> </a:t>
            </a:r>
            <a:r>
              <a:rPr lang="sk-SK" sz="1700" dirty="0" err="1"/>
              <a:t>zdrojů</a:t>
            </a:r>
            <a:r>
              <a:rPr lang="sk-SK" sz="1700" dirty="0"/>
              <a:t> : 10. </a:t>
            </a:r>
            <a:r>
              <a:rPr lang="sk-SK" sz="1700" dirty="0" err="1"/>
              <a:t>vydání</a:t>
            </a:r>
            <a:r>
              <a:rPr lang="sk-SK" sz="1700" dirty="0"/>
              <a:t>. </a:t>
            </a:r>
            <a:r>
              <a:rPr lang="sk-SK" sz="1700" dirty="0" err="1"/>
              <a:t>Nejnovější</a:t>
            </a:r>
            <a:r>
              <a:rPr lang="sk-SK" sz="1700" dirty="0"/>
              <a:t> trendy a postupy. Praha: </a:t>
            </a:r>
            <a:r>
              <a:rPr lang="sk-SK" sz="1700" dirty="0" err="1"/>
              <a:t>Grada</a:t>
            </a:r>
            <a:r>
              <a:rPr lang="sk-SK" sz="1700" dirty="0"/>
              <a:t>, 2007. 789 s. ISBN 978-80-247-1407-3. </a:t>
            </a:r>
            <a:r>
              <a:rPr lang="sk-SK" sz="1600" b="1" dirty="0"/>
              <a:t>knižnica MTF: 658.3/</a:t>
            </a:r>
            <a:r>
              <a:rPr lang="sk-SK" sz="1600" b="1" dirty="0" err="1"/>
              <a:t>Ar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GYURÁK BABEĽOVÁ, Z. -- HOLKOVÁ, A. -- VAŇOVÁ, J. Uplatnenie </a:t>
            </a:r>
            <a:r>
              <a:rPr lang="sk-SK" sz="1700" dirty="0" err="1"/>
              <a:t>personalistických</a:t>
            </a:r>
            <a:r>
              <a:rPr lang="sk-SK" sz="1700" dirty="0"/>
              <a:t> ukazovateľov v praxi. Trnava: VIVAEDUCA, 2007. 65 s. ISBN 978-80-969827-0-7. </a:t>
            </a:r>
            <a:r>
              <a:rPr lang="sk-SK" sz="1600" b="1" dirty="0"/>
              <a:t>knižnica MTF:  CD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 err="1"/>
              <a:t>Periodica</a:t>
            </a:r>
            <a:r>
              <a:rPr lang="sk-SK" sz="1700" dirty="0"/>
              <a:t> </a:t>
            </a:r>
            <a:r>
              <a:rPr lang="sk-SK" sz="1700" dirty="0" err="1"/>
              <a:t>Academica</a:t>
            </a:r>
            <a:r>
              <a:rPr lang="sk-SK" sz="1700" dirty="0"/>
              <a:t> Roč. V, č. 2. ISSN 1802-2626. 2010. </a:t>
            </a:r>
          </a:p>
          <a:p>
            <a:pPr lvl="0"/>
            <a:endParaRPr lang="sk-SK" sz="1700" dirty="0"/>
          </a:p>
          <a:p>
            <a:r>
              <a:rPr lang="sk-SK" sz="1700" b="1" dirty="0"/>
              <a:t>Odporúčaná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DVOŘÁKOVÁ Z. et al. </a:t>
            </a:r>
            <a:r>
              <a:rPr lang="sk-SK" sz="1700" dirty="0" err="1"/>
              <a:t>Řízení</a:t>
            </a:r>
            <a:r>
              <a:rPr lang="sk-SK" sz="1700" dirty="0"/>
              <a:t> </a:t>
            </a:r>
            <a:r>
              <a:rPr lang="sk-SK" sz="1700" dirty="0" err="1"/>
              <a:t>lidských</a:t>
            </a:r>
            <a:r>
              <a:rPr lang="sk-SK" sz="1700" dirty="0"/>
              <a:t> </a:t>
            </a:r>
            <a:r>
              <a:rPr lang="sk-SK" sz="1700" dirty="0" err="1"/>
              <a:t>zdrojů</a:t>
            </a:r>
            <a:r>
              <a:rPr lang="sk-SK" sz="1700" dirty="0"/>
              <a:t>. Praha: C. H. </a:t>
            </a:r>
            <a:r>
              <a:rPr lang="sk-SK" sz="1700" dirty="0" err="1"/>
              <a:t>Beck</a:t>
            </a:r>
            <a:r>
              <a:rPr lang="sk-SK" sz="1700" dirty="0"/>
              <a:t>, 2012. 559 s. ISBN 978-80-7400-347-9. </a:t>
            </a:r>
            <a:r>
              <a:rPr lang="sk-SK" sz="1700" b="1" dirty="0"/>
              <a:t>knižnica MTF: 658.3/</a:t>
            </a:r>
            <a:r>
              <a:rPr lang="sk-SK" sz="1700" b="1" dirty="0" err="1"/>
              <a:t>Dv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HORVÁTHOVÁ, P. – BLÁHA, J. – ČOPÍKOVÁ, A. </a:t>
            </a:r>
            <a:r>
              <a:rPr lang="sk-SK" sz="1700" dirty="0" err="1"/>
              <a:t>Řízení</a:t>
            </a:r>
            <a:r>
              <a:rPr lang="sk-SK" sz="1700" dirty="0"/>
              <a:t> </a:t>
            </a:r>
            <a:r>
              <a:rPr lang="sk-SK" sz="1700" dirty="0" err="1"/>
              <a:t>lidských</a:t>
            </a:r>
            <a:r>
              <a:rPr lang="sk-SK" sz="1700" dirty="0"/>
              <a:t> </a:t>
            </a:r>
            <a:r>
              <a:rPr lang="sk-SK" sz="1700" dirty="0" err="1"/>
              <a:t>zdrojů</a:t>
            </a:r>
            <a:r>
              <a:rPr lang="sk-SK" sz="1700" dirty="0"/>
              <a:t>. Nové trendy. Praha: Management Press, 2016. 428 s. ISBN 978-80-7261-430-1. </a:t>
            </a:r>
            <a:r>
              <a:rPr lang="sk-SK" sz="1600" b="1" dirty="0"/>
              <a:t>knižnica MTF: 65/Ho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JONIAKOVÁ, Zuzana et al. Riadenie ľudských zdrojov. 1. vyd. Bratislava </a:t>
            </a:r>
            <a:r>
              <a:rPr lang="sk-SK" sz="1700" dirty="0" err="1"/>
              <a:t>Wolters</a:t>
            </a:r>
            <a:r>
              <a:rPr lang="sk-SK" sz="1700" dirty="0"/>
              <a:t> </a:t>
            </a:r>
            <a:r>
              <a:rPr lang="sk-SK" sz="1700" dirty="0" err="1"/>
              <a:t>Kluwer</a:t>
            </a:r>
            <a:r>
              <a:rPr lang="sk-SK" sz="1700" dirty="0"/>
              <a:t> 2016. 455 s. Ekonómia 627. ISBN 978-80-8168-532-3. </a:t>
            </a:r>
            <a:r>
              <a:rPr lang="sk-SK" sz="1700" b="1" dirty="0"/>
              <a:t>študovňa 658.3/</a:t>
            </a:r>
            <a:r>
              <a:rPr lang="sk-SK" sz="1700" b="1" dirty="0" err="1"/>
              <a:t>Ri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KOCIANOVÁ, R. </a:t>
            </a:r>
            <a:r>
              <a:rPr lang="sk-SK" sz="1700" dirty="0" err="1"/>
              <a:t>Personální</a:t>
            </a:r>
            <a:r>
              <a:rPr lang="sk-SK" sz="1700" dirty="0"/>
              <a:t> činnosti a </a:t>
            </a:r>
            <a:r>
              <a:rPr lang="sk-SK" sz="1700" dirty="0" err="1"/>
              <a:t>metody</a:t>
            </a:r>
            <a:r>
              <a:rPr lang="sk-SK" sz="1700" dirty="0"/>
              <a:t> </a:t>
            </a:r>
            <a:r>
              <a:rPr lang="sk-SK" sz="1700" dirty="0" err="1"/>
              <a:t>personální</a:t>
            </a:r>
            <a:r>
              <a:rPr lang="sk-SK" sz="1700" dirty="0"/>
              <a:t> práce. Praha : </a:t>
            </a:r>
            <a:r>
              <a:rPr lang="sk-SK" sz="1700" dirty="0" err="1"/>
              <a:t>Grada</a:t>
            </a:r>
            <a:r>
              <a:rPr lang="sk-SK" sz="1700" dirty="0"/>
              <a:t> </a:t>
            </a:r>
            <a:r>
              <a:rPr lang="sk-SK" sz="1700" dirty="0" err="1"/>
              <a:t>Publishing</a:t>
            </a:r>
            <a:r>
              <a:rPr lang="sk-SK" sz="1700" dirty="0"/>
              <a:t>, 2010. 215 s. </a:t>
            </a:r>
            <a:br>
              <a:rPr lang="sk-SK" sz="1700" dirty="0"/>
            </a:br>
            <a:r>
              <a:rPr lang="sk-SK" sz="1700" dirty="0"/>
              <a:t>ISBN 978-80-247-2497-3. </a:t>
            </a:r>
            <a:r>
              <a:rPr lang="sk-SK" sz="1700" b="1" dirty="0"/>
              <a:t>knižnica MTF: 658.3/</a:t>
            </a:r>
            <a:r>
              <a:rPr lang="sk-SK" sz="1700" b="1" dirty="0" err="1"/>
              <a:t>Ko</a:t>
            </a:r>
            <a:endParaRPr lang="sk-SK" sz="1700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95681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69823" y="434715"/>
            <a:ext cx="116023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MANAŽMENT PODNIKU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ČAMBÁL, M. a kol. Manažment podniku: kľúčové manažérske kompetencie. Bratislava : Nakladateľstvo STU, 2013. 354 s. ISBN 978-80-227-3926-9. </a:t>
            </a:r>
            <a:r>
              <a:rPr lang="sk-SK" b="1" dirty="0"/>
              <a:t>knižnica MTF: 65/Ma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OOSTHUIZEN, T. -- VENTER, G. Project Management in </a:t>
            </a:r>
            <a:r>
              <a:rPr lang="sk-SK" dirty="0" err="1"/>
              <a:t>Perspective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2011. 426 s. ISBN 978-0-19-599314-1. </a:t>
            </a:r>
            <a:r>
              <a:rPr lang="sk-SK" b="1" dirty="0"/>
              <a:t>knižnica MTF: 65/Pr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DUPAĽ, A. -- MAJTÁN, M. Manažment projektov. Bratislava : Ekonóm, 2003. 202 s. ISBN 80-225-1776-3. </a:t>
            </a:r>
            <a:r>
              <a:rPr lang="sk-SK" b="1" dirty="0"/>
              <a:t>knižnica MTF: 65/</a:t>
            </a:r>
            <a:r>
              <a:rPr lang="sk-SK" b="1" dirty="0" err="1"/>
              <a:t>Du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ČERNÁ, Ľ. -- JAKÁBOVÁ, M. Project </a:t>
            </a:r>
            <a:r>
              <a:rPr lang="sk-SK" dirty="0" err="1"/>
              <a:t>cycle</a:t>
            </a:r>
            <a:r>
              <a:rPr lang="sk-SK" dirty="0"/>
              <a:t> management. Bratislava : STU v Bratislave, 2008. 101 s. ISBN 978-80-227-2822-5. </a:t>
            </a:r>
            <a:r>
              <a:rPr lang="sk-SK" b="1" dirty="0"/>
              <a:t>knižnica MTF: 65/</a:t>
            </a:r>
            <a:r>
              <a:rPr lang="sk-SK" b="1" dirty="0" err="1"/>
              <a:t>Če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MIKULÁŠKOVÁ, Justína et al. </a:t>
            </a:r>
            <a:r>
              <a:rPr lang="sk-SK" dirty="0" err="1"/>
              <a:t>Spiral</a:t>
            </a:r>
            <a:r>
              <a:rPr lang="sk-SK" dirty="0"/>
              <a:t> Management: New </a:t>
            </a:r>
            <a:r>
              <a:rPr lang="sk-SK" dirty="0" err="1"/>
              <a:t>Concept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Social</a:t>
            </a:r>
            <a:r>
              <a:rPr lang="sk-SK" dirty="0"/>
              <a:t> Systems Management. In </a:t>
            </a:r>
            <a:r>
              <a:rPr lang="sk-SK" dirty="0" err="1"/>
              <a:t>Networked</a:t>
            </a:r>
            <a:r>
              <a:rPr lang="sk-SK" dirty="0"/>
              <a:t> Business </a:t>
            </a:r>
            <a:r>
              <a:rPr lang="sk-SK" dirty="0" err="1"/>
              <a:t>Models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Circular</a:t>
            </a:r>
            <a:r>
              <a:rPr lang="sk-SK" dirty="0"/>
              <a:t> </a:t>
            </a:r>
            <a:r>
              <a:rPr lang="sk-SK" dirty="0" err="1"/>
              <a:t>Economy</a:t>
            </a:r>
            <a:r>
              <a:rPr lang="sk-SK" dirty="0"/>
              <a:t>. 1. vyd. USA : IGI </a:t>
            </a:r>
            <a:r>
              <a:rPr lang="sk-SK" dirty="0" err="1"/>
              <a:t>Global</a:t>
            </a:r>
            <a:r>
              <a:rPr lang="sk-SK" dirty="0"/>
              <a:t>, 2020, S. 174-199. ISBN 978-15-2257-850-5. </a:t>
            </a:r>
            <a:r>
              <a:rPr lang="sk-SK" b="1" dirty="0"/>
              <a:t>knižnica MTF: 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48683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6503" y="180132"/>
            <a:ext cx="11692328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MANAŽMENT PRIEMYSELNÝCH PODNIKOV</a:t>
            </a:r>
          </a:p>
          <a:p>
            <a:endParaRPr lang="sk-SK" dirty="0"/>
          </a:p>
          <a:p>
            <a:r>
              <a:rPr lang="sk-SK" sz="1500" b="1" dirty="0"/>
              <a:t>Základná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BOWMAN, C. Strategický management. Praha: </a:t>
            </a:r>
            <a:r>
              <a:rPr lang="sk-SK" sz="1500" dirty="0" err="1"/>
              <a:t>Grada</a:t>
            </a:r>
            <a:r>
              <a:rPr lang="sk-SK" sz="1500" dirty="0"/>
              <a:t> 1996. 147 s. ISBN 80-7169-230-1. </a:t>
            </a:r>
            <a:r>
              <a:rPr lang="sk-SK" sz="1600" b="1" dirty="0"/>
              <a:t>knižnica MTF:</a:t>
            </a:r>
            <a:r>
              <a:rPr lang="sk-SK" sz="1500" b="1" dirty="0"/>
              <a:t> 65/Bo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ČAMBÁL, M. a kol. Manažment podniku : kľúčové manažérske kompetencie. Bratislava: Nakladateľstvo STU, 2013. 354 s. ISBN 978-80-227-3926-9</a:t>
            </a:r>
            <a:r>
              <a:rPr lang="sk-SK" sz="1600" b="1" dirty="0"/>
              <a:t> knižnica MTF: 65/Ma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PAUHOFOVÁ, Iveta. Paradigmy budúcich zmien v 21. storočí : Európa, Slovensko - súvislosti globálneho ekonomického a mierového potenciálu. Zborník statí . Smolenice, 16.-18.9.2013. 1. vyd. Bratislava: Ekonomický ústav SAV, 2013. 283 s. ISBN 978-80-7144-212-7</a:t>
            </a:r>
            <a:r>
              <a:rPr lang="sk-SK" sz="1500" b="1" dirty="0"/>
              <a:t>. </a:t>
            </a:r>
            <a:r>
              <a:rPr lang="sk-SK" sz="1600" b="1" dirty="0"/>
              <a:t>knižnica MTF:</a:t>
            </a:r>
            <a:r>
              <a:rPr lang="sk-SK" sz="1500" b="1" dirty="0"/>
              <a:t> 65/Pa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SLÁVIK, Š. Strategický manažment. Bratislava: SPRINT  2005. 402 s. ISBN 80-89085-49-0</a:t>
            </a:r>
            <a:r>
              <a:rPr lang="sk-SK" sz="1500" b="1" dirty="0"/>
              <a:t>. (rok vyd. 2013 </a:t>
            </a:r>
            <a:r>
              <a:rPr lang="sk-SK" sz="1600" b="1" dirty="0"/>
              <a:t>knižnica MTF: 65/</a:t>
            </a:r>
            <a:r>
              <a:rPr lang="sk-SK" sz="1600" b="1" dirty="0" err="1"/>
              <a:t>Sl</a:t>
            </a:r>
            <a:r>
              <a:rPr lang="sk-SK" sz="1500" b="1" dirty="0"/>
              <a:t>)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ARMSTRONG, M. A </a:t>
            </a:r>
            <a:r>
              <a:rPr lang="sk-SK" sz="1500" dirty="0" err="1"/>
              <a:t>handbook</a:t>
            </a:r>
            <a:r>
              <a:rPr lang="sk-SK" sz="1500" dirty="0"/>
              <a:t> of management </a:t>
            </a:r>
            <a:r>
              <a:rPr lang="sk-SK" sz="1500" dirty="0" err="1"/>
              <a:t>techniques</a:t>
            </a:r>
            <a:r>
              <a:rPr lang="sk-SK" sz="1500" dirty="0"/>
              <a:t>. </a:t>
            </a:r>
            <a:r>
              <a:rPr lang="sk-SK" sz="1500" dirty="0" err="1"/>
              <a:t>London</a:t>
            </a:r>
            <a:r>
              <a:rPr lang="sk-SK" sz="1500" dirty="0"/>
              <a:t> : </a:t>
            </a:r>
            <a:r>
              <a:rPr lang="sk-SK" sz="1500" dirty="0" err="1"/>
              <a:t>Kogan</a:t>
            </a:r>
            <a:r>
              <a:rPr lang="sk-SK" sz="1500" dirty="0"/>
              <a:t> </a:t>
            </a:r>
            <a:r>
              <a:rPr lang="sk-SK" sz="1500" dirty="0" err="1"/>
              <a:t>Page</a:t>
            </a:r>
            <a:r>
              <a:rPr lang="sk-SK" sz="1500" dirty="0"/>
              <a:t>, 1993. 617 s. ISBN 0-7494-1367-0. </a:t>
            </a:r>
            <a:r>
              <a:rPr lang="sk-SK" sz="1600" b="1" dirty="0"/>
              <a:t>knižnica MTF:</a:t>
            </a:r>
            <a:r>
              <a:rPr lang="sk-SK" sz="1500" b="1" dirty="0"/>
              <a:t> 65/</a:t>
            </a:r>
            <a:r>
              <a:rPr lang="sk-SK" sz="1500" b="1" dirty="0" err="1"/>
              <a:t>Ar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FUKSOVÁ, N. Aktuálne otázky v manažmente ľudských zdrojov podnikov. </a:t>
            </a:r>
            <a:r>
              <a:rPr lang="sk-SK" sz="1500" dirty="0" err="1"/>
              <a:t>Forum</a:t>
            </a:r>
            <a:r>
              <a:rPr lang="sk-SK" sz="1500" dirty="0"/>
              <a:t> </a:t>
            </a:r>
            <a:r>
              <a:rPr lang="sk-SK" sz="1500" dirty="0" err="1"/>
              <a:t>Statisticum</a:t>
            </a:r>
            <a:r>
              <a:rPr lang="sk-SK" sz="1500" dirty="0"/>
              <a:t> </a:t>
            </a:r>
            <a:r>
              <a:rPr lang="sk-SK" sz="1500" dirty="0" err="1"/>
              <a:t>Slovacum</a:t>
            </a:r>
            <a:r>
              <a:rPr lang="sk-SK" sz="1500" dirty="0"/>
              <a:t>, 10. s. 28--34.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MAJTÁN, Š. Aktuálne pohľady na konkurencieschopnosť a podnikanie - nové výzvy. Bratislava : Ekonóm, 2011. 497 strany. ISBN 978-80-225-3200-6.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SCHALTEGGER, S. -- BURRITT, R. -- PETERSEN, H. </a:t>
            </a:r>
            <a:r>
              <a:rPr lang="sk-SK" sz="1500" dirty="0" err="1"/>
              <a:t>An</a:t>
            </a:r>
            <a:r>
              <a:rPr lang="sk-SK" sz="1500" dirty="0"/>
              <a:t> </a:t>
            </a:r>
            <a:r>
              <a:rPr lang="sk-SK" sz="1500" dirty="0" err="1"/>
              <a:t>Introduction</a:t>
            </a:r>
            <a:r>
              <a:rPr lang="sk-SK" sz="1500" dirty="0"/>
              <a:t> to </a:t>
            </a:r>
            <a:r>
              <a:rPr lang="sk-SK" sz="1500" dirty="0" err="1"/>
              <a:t>Corporate</a:t>
            </a:r>
            <a:r>
              <a:rPr lang="sk-SK" sz="1500" dirty="0"/>
              <a:t> </a:t>
            </a:r>
            <a:r>
              <a:rPr lang="sk-SK" sz="1500" dirty="0" err="1"/>
              <a:t>Environmental</a:t>
            </a:r>
            <a:r>
              <a:rPr lang="sk-SK" sz="1500" dirty="0"/>
              <a:t> Management: </a:t>
            </a:r>
            <a:r>
              <a:rPr lang="sk-SK" sz="1500" dirty="0" err="1"/>
              <a:t>Striving</a:t>
            </a:r>
            <a:r>
              <a:rPr lang="sk-SK" sz="1500" dirty="0"/>
              <a:t> </a:t>
            </a:r>
            <a:r>
              <a:rPr lang="sk-SK" sz="1500" dirty="0" err="1"/>
              <a:t>for</a:t>
            </a:r>
            <a:r>
              <a:rPr lang="sk-SK" sz="1500" dirty="0"/>
              <a:t> </a:t>
            </a:r>
            <a:r>
              <a:rPr lang="sk-SK" sz="1500" dirty="0" err="1"/>
              <a:t>Sustainability</a:t>
            </a:r>
            <a:r>
              <a:rPr lang="sk-SK" sz="1500" dirty="0"/>
              <a:t>. </a:t>
            </a:r>
            <a:r>
              <a:rPr lang="sk-SK" sz="1500" dirty="0" err="1"/>
              <a:t>Sheffield</a:t>
            </a:r>
            <a:r>
              <a:rPr lang="sk-SK" sz="1500" dirty="0"/>
              <a:t>: </a:t>
            </a:r>
            <a:r>
              <a:rPr lang="sk-SK" sz="1500" dirty="0" err="1"/>
              <a:t>Greenleaf</a:t>
            </a:r>
            <a:r>
              <a:rPr lang="sk-SK" sz="1500" dirty="0"/>
              <a:t>, 2003. 384 s. ISBN 978-1-874719-65-6. </a:t>
            </a:r>
            <a:r>
              <a:rPr lang="sk-SK" sz="1600" b="1" dirty="0"/>
              <a:t>knižnica MTF: 65/</a:t>
            </a:r>
            <a:r>
              <a:rPr lang="sk-SK" sz="1600" b="1" dirty="0" err="1"/>
              <a:t>Sch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ČAMBÁL, M. -- VAŇOVÁ, J. -- CAGÁŇOVÁ, D. Aplikácia firemnej kultúry v manažérstve priemyselných podnikov. Fórum Manažéra, s. 23--26.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ČAMBÁL, M. -- CAGÁŇOVÁ, D. </a:t>
            </a:r>
            <a:r>
              <a:rPr lang="sk-SK" sz="1500" dirty="0" err="1"/>
              <a:t>Corporate</a:t>
            </a:r>
            <a:r>
              <a:rPr lang="sk-SK" sz="1500" dirty="0"/>
              <a:t> </a:t>
            </a:r>
            <a:r>
              <a:rPr lang="sk-SK" sz="1500" dirty="0" err="1"/>
              <a:t>Culture</a:t>
            </a:r>
            <a:r>
              <a:rPr lang="sk-SK" sz="1500" dirty="0"/>
              <a:t> </a:t>
            </a:r>
            <a:r>
              <a:rPr lang="sk-SK" sz="1500" dirty="0" err="1"/>
              <a:t>Influence</a:t>
            </a:r>
            <a:r>
              <a:rPr lang="sk-SK" sz="1500" dirty="0"/>
              <a:t> on </a:t>
            </a:r>
            <a:r>
              <a:rPr lang="sk-SK" sz="1500" dirty="0" err="1"/>
              <a:t>Effective</a:t>
            </a:r>
            <a:r>
              <a:rPr lang="sk-SK" sz="1500" dirty="0"/>
              <a:t> </a:t>
            </a:r>
            <a:r>
              <a:rPr lang="sk-SK" sz="1500" dirty="0" err="1"/>
              <a:t>Initialization</a:t>
            </a:r>
            <a:r>
              <a:rPr lang="sk-SK" sz="1500" dirty="0"/>
              <a:t> and </a:t>
            </a:r>
            <a:r>
              <a:rPr lang="sk-SK" sz="1500" dirty="0" err="1"/>
              <a:t>Application</a:t>
            </a:r>
            <a:r>
              <a:rPr lang="sk-SK" sz="1500" dirty="0"/>
              <a:t> of </a:t>
            </a:r>
            <a:r>
              <a:rPr lang="sk-SK" sz="1500" dirty="0" err="1"/>
              <a:t>Knowledge</a:t>
            </a:r>
            <a:r>
              <a:rPr lang="sk-SK" sz="1500" dirty="0"/>
              <a:t> Management in Enterprises. In </a:t>
            </a:r>
            <a:r>
              <a:rPr lang="sk-SK" sz="1500" dirty="0" err="1"/>
              <a:t>Proceedings</a:t>
            </a:r>
            <a:r>
              <a:rPr lang="sk-SK" sz="1500" dirty="0"/>
              <a:t> of 11th </a:t>
            </a:r>
            <a:r>
              <a:rPr lang="sk-SK" sz="1500" dirty="0" err="1"/>
              <a:t>European</a:t>
            </a:r>
            <a:r>
              <a:rPr lang="sk-SK" sz="1500" dirty="0"/>
              <a:t> </a:t>
            </a:r>
            <a:r>
              <a:rPr lang="sk-SK" sz="1500" dirty="0" err="1"/>
              <a:t>Conference</a:t>
            </a:r>
            <a:r>
              <a:rPr lang="sk-SK" sz="1500" dirty="0"/>
              <a:t> on </a:t>
            </a:r>
            <a:r>
              <a:rPr lang="sk-SK" sz="1500" dirty="0" err="1"/>
              <a:t>Knowledge</a:t>
            </a:r>
            <a:r>
              <a:rPr lang="sk-SK" sz="1500" dirty="0"/>
              <a:t> Management (ECKM 2010) : </a:t>
            </a:r>
            <a:r>
              <a:rPr lang="sk-SK" sz="1500" dirty="0" err="1"/>
              <a:t>Universidade</a:t>
            </a:r>
            <a:r>
              <a:rPr lang="sk-SK" sz="1500" dirty="0"/>
              <a:t> </a:t>
            </a:r>
            <a:r>
              <a:rPr lang="sk-SK" sz="1500" dirty="0" err="1"/>
              <a:t>Lusíada</a:t>
            </a:r>
            <a:r>
              <a:rPr lang="sk-SK" sz="1500" dirty="0"/>
              <a:t> de Vila Nova de </a:t>
            </a:r>
            <a:r>
              <a:rPr lang="sk-SK" sz="1500" dirty="0" err="1"/>
              <a:t>Famalicao</a:t>
            </a:r>
            <a:r>
              <a:rPr lang="sk-SK" sz="1500" dirty="0"/>
              <a:t>, </a:t>
            </a:r>
            <a:r>
              <a:rPr lang="sk-SK" sz="1500" dirty="0" err="1"/>
              <a:t>Portugal</a:t>
            </a:r>
            <a:r>
              <a:rPr lang="sk-SK" sz="1500" dirty="0"/>
              <a:t>, 2-3 September 2010. </a:t>
            </a:r>
            <a:r>
              <a:rPr lang="sk-SK" sz="1500" dirty="0" err="1"/>
              <a:t>Famalicao</a:t>
            </a:r>
            <a:r>
              <a:rPr lang="sk-SK" sz="1500" dirty="0"/>
              <a:t>: </a:t>
            </a:r>
            <a:r>
              <a:rPr lang="sk-SK" sz="1500" dirty="0" err="1"/>
              <a:t>Academic</a:t>
            </a:r>
            <a:r>
              <a:rPr lang="sk-SK" sz="1500" dirty="0"/>
              <a:t> </a:t>
            </a:r>
            <a:r>
              <a:rPr lang="sk-SK" sz="1500" dirty="0" err="1"/>
              <a:t>Publishing</a:t>
            </a:r>
            <a:r>
              <a:rPr lang="sk-SK" sz="1500" dirty="0"/>
              <a:t> International, 2010, s. 176--181. ISBN 978-1-906638-71-9. </a:t>
            </a:r>
            <a:r>
              <a:rPr lang="sk-SK" sz="1600" b="1" dirty="0"/>
              <a:t> 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KOONTZ, H. </a:t>
            </a:r>
            <a:r>
              <a:rPr lang="sk-SK" sz="1500" dirty="0" err="1"/>
              <a:t>Essential</a:t>
            </a:r>
            <a:r>
              <a:rPr lang="sk-SK" sz="1500" dirty="0"/>
              <a:t> of Management. New York : </a:t>
            </a:r>
            <a:r>
              <a:rPr lang="sk-SK" sz="1500" dirty="0" err="1"/>
              <a:t>McGraw-Hill</a:t>
            </a:r>
            <a:r>
              <a:rPr lang="sk-SK" sz="1500" dirty="0"/>
              <a:t>, 1990.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ŘEZÁČ, J. Moderní management: </a:t>
            </a:r>
            <a:r>
              <a:rPr lang="sk-SK" sz="1500" dirty="0" err="1"/>
              <a:t>manažer</a:t>
            </a:r>
            <a:r>
              <a:rPr lang="sk-SK" sz="1500" dirty="0"/>
              <a:t> pro 21. </a:t>
            </a:r>
            <a:r>
              <a:rPr lang="sk-SK" sz="1500" dirty="0" err="1"/>
              <a:t>století</a:t>
            </a:r>
            <a:r>
              <a:rPr lang="sk-SK" sz="1500" dirty="0"/>
              <a:t>. Brno: </a:t>
            </a:r>
            <a:r>
              <a:rPr lang="sk-SK" sz="1500" dirty="0" err="1"/>
              <a:t>Computer</a:t>
            </a:r>
            <a:r>
              <a:rPr lang="sk-SK" sz="1500" dirty="0"/>
              <a:t> Press, 2009. 397 s. ISBN 978-80-251-1959-4. </a:t>
            </a:r>
            <a:r>
              <a:rPr lang="sk-SK" sz="1600" b="1" dirty="0"/>
              <a:t>knižnica MTF:</a:t>
            </a:r>
            <a:r>
              <a:rPr lang="sk-SK" sz="1500" dirty="0"/>
              <a:t> </a:t>
            </a:r>
            <a:r>
              <a:rPr lang="sk-SK" sz="1500" b="1" dirty="0"/>
              <a:t>65/</a:t>
            </a:r>
            <a:r>
              <a:rPr lang="sk-SK" sz="1500" b="1" dirty="0" err="1"/>
              <a:t>Ře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VODÁČEK, L. -- VODÁČKOVÁ, O. Moderní management v </a:t>
            </a:r>
            <a:r>
              <a:rPr lang="sk-SK" sz="1500" dirty="0" err="1"/>
              <a:t>teorii</a:t>
            </a:r>
            <a:r>
              <a:rPr lang="sk-SK" sz="1500" dirty="0"/>
              <a:t> a praxi. Praha : Management Press, 2009. 324 s. ISBN 978-80-7261-197-3. </a:t>
            </a:r>
            <a:r>
              <a:rPr lang="sk-SK" sz="1600" b="1" dirty="0"/>
              <a:t>knižnica MTF:</a:t>
            </a:r>
            <a:r>
              <a:rPr lang="sk-SK" sz="1500" b="1" dirty="0"/>
              <a:t> 65/Vo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STÝBLO, J. Moderní personalistika: Trendy, </a:t>
            </a:r>
            <a:r>
              <a:rPr lang="sk-SK" sz="1500" dirty="0" err="1"/>
              <a:t>inspirace</a:t>
            </a:r>
            <a:r>
              <a:rPr lang="sk-SK" sz="1500" dirty="0"/>
              <a:t>, výzvy. Praha : </a:t>
            </a:r>
            <a:r>
              <a:rPr lang="sk-SK" sz="1500" dirty="0" err="1"/>
              <a:t>Grada</a:t>
            </a:r>
            <a:r>
              <a:rPr lang="sk-SK" sz="1500" dirty="0"/>
              <a:t> </a:t>
            </a:r>
            <a:r>
              <a:rPr lang="sk-SK" sz="1500" dirty="0" err="1"/>
              <a:t>Publishing</a:t>
            </a:r>
            <a:r>
              <a:rPr lang="sk-SK" sz="1500" dirty="0"/>
              <a:t>, 1998. 139 s. ISBN 80-7169-616-1. </a:t>
            </a:r>
            <a:r>
              <a:rPr lang="sk-SK" sz="1500" b="1" dirty="0" err="1"/>
              <a:t>sig</a:t>
            </a:r>
            <a:r>
              <a:rPr lang="sk-SK" sz="1500" b="1" dirty="0"/>
              <a:t>.: 9971</a:t>
            </a:r>
            <a:endParaRPr lang="sk-SK" sz="1500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16643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9725" y="524656"/>
            <a:ext cx="1130258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MANAŽMENT VÝROBY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RYBANSKÝ, R. -- DRAHŇOVSKÝ, J. Manažment výroby II. Trnava: </a:t>
            </a:r>
            <a:r>
              <a:rPr lang="sk-SK" dirty="0" err="1"/>
              <a:t>AlumniPress</a:t>
            </a:r>
            <a:r>
              <a:rPr lang="sk-SK" dirty="0"/>
              <a:t>, 2009. 206 s. ISBN 978-80-8096-085-8. </a:t>
            </a:r>
            <a:r>
              <a:rPr lang="sk-SK" b="1" dirty="0"/>
              <a:t>e-skriptá, študovňa 65/Ry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RYBANSKÝ, R. Manažérstvo výroby : Návody na cvičenia. Bratislava: STU v Bratislave, 2005. 195 s. ISBN 80-227-2190-5. sig.: S-1140, </a:t>
            </a:r>
            <a:r>
              <a:rPr lang="sk-SK" b="1" dirty="0"/>
              <a:t>e-skriptá, študovňa 65/Ry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JEMALA, M. Manažment technologických systémov : Identifikácia a prípadové štúdie. Bratislava: Ekonóm, 2011. 220 s. ISBN 978-80-225-3120-7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DUPAĽ, A. -- LEŠČIŠIN, M. -- STERN, J. Manažment výroby. Bratislava: </a:t>
            </a:r>
            <a:r>
              <a:rPr lang="sk-SK" dirty="0" err="1"/>
              <a:t>Sprint</a:t>
            </a:r>
            <a:r>
              <a:rPr lang="sk-SK" dirty="0"/>
              <a:t>, 2008. 325 s. ISBN: 8089355006. </a:t>
            </a:r>
            <a:r>
              <a:rPr lang="sk-SK" b="1" dirty="0"/>
              <a:t>knižnica MTF: 65/</a:t>
            </a:r>
            <a:r>
              <a:rPr lang="sk-SK" b="1" dirty="0" err="1"/>
              <a:t>Le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HEIZER, J. - RENDER, B. - MUNSON, CH. [2016]: </a:t>
            </a:r>
            <a:r>
              <a:rPr lang="sk-SK" dirty="0" err="1"/>
              <a:t>Operations</a:t>
            </a:r>
            <a:r>
              <a:rPr lang="sk-SK" dirty="0"/>
              <a:t> Management: </a:t>
            </a:r>
            <a:r>
              <a:rPr lang="sk-SK" dirty="0" err="1"/>
              <a:t>Sustainability</a:t>
            </a:r>
            <a:r>
              <a:rPr lang="sk-SK" dirty="0"/>
              <a:t> and </a:t>
            </a:r>
            <a:r>
              <a:rPr lang="sk-SK" dirty="0" err="1"/>
              <a:t>Supply</a:t>
            </a:r>
            <a:r>
              <a:rPr lang="sk-SK" dirty="0"/>
              <a:t> </a:t>
            </a:r>
            <a:r>
              <a:rPr lang="sk-SK" dirty="0" err="1"/>
              <a:t>Chain</a:t>
            </a:r>
            <a:r>
              <a:rPr lang="sk-SK" dirty="0"/>
              <a:t> Management (12th Edition), </a:t>
            </a:r>
            <a:r>
              <a:rPr lang="sk-SK" dirty="0" err="1"/>
              <a:t>Pearson</a:t>
            </a:r>
            <a:r>
              <a:rPr lang="sk-SK" dirty="0"/>
              <a:t>, ISBN-13: 978-0134130422. </a:t>
            </a:r>
            <a:r>
              <a:rPr lang="sk-SK" b="1" dirty="0"/>
              <a:t>knižnica MTF: 65/</a:t>
            </a:r>
            <a:r>
              <a:rPr lang="sk-SK" b="1" dirty="0" err="1"/>
              <a:t>Sl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JEMALA, M. [2012]: Nature of </a:t>
            </a:r>
            <a:r>
              <a:rPr lang="sk-SK" dirty="0" err="1"/>
              <a:t>Foresight</a:t>
            </a:r>
            <a:r>
              <a:rPr lang="sk-SK" dirty="0"/>
              <a:t> </a:t>
            </a:r>
            <a:r>
              <a:rPr lang="sk-SK" dirty="0" err="1"/>
              <a:t>Planning</a:t>
            </a:r>
            <a:r>
              <a:rPr lang="sk-SK" dirty="0"/>
              <a:t>, LAP LAMBERT </a:t>
            </a:r>
            <a:r>
              <a:rPr lang="sk-SK" dirty="0" err="1"/>
              <a:t>Academic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: </a:t>
            </a:r>
            <a:r>
              <a:rPr lang="sk-SK" dirty="0" err="1"/>
              <a:t>Saarbrücken</a:t>
            </a:r>
            <a:r>
              <a:rPr lang="sk-SK" dirty="0"/>
              <a:t>, ISBN 978-3659131509. </a:t>
            </a:r>
            <a:r>
              <a:rPr lang="sk-SK" b="1" dirty="0"/>
              <a:t>študovňa</a:t>
            </a:r>
            <a:r>
              <a:rPr lang="sk-SK" dirty="0"/>
              <a:t> </a:t>
            </a:r>
            <a:r>
              <a:rPr lang="sk-SK" b="1" dirty="0"/>
              <a:t>65/Je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240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54833" y="344774"/>
            <a:ext cx="1163236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MANAŽMENT VÝROBY A PODNIKOVÁ LOGISTIKA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DUPAĽ, A. Logistická podpora výrobného procesu. Bratislava: Ekonóm, 2002. 257 s. ISBN 80-225-1610-4. </a:t>
            </a:r>
            <a:r>
              <a:rPr lang="sk-SK" b="1" dirty="0"/>
              <a:t>knižnica MTF: 658.7/</a:t>
            </a:r>
            <a:r>
              <a:rPr lang="sk-SK" b="1" dirty="0" err="1"/>
              <a:t>Du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PERNICA, P. Logistika (</a:t>
            </a:r>
            <a:r>
              <a:rPr lang="sk-SK" dirty="0" err="1"/>
              <a:t>Supply</a:t>
            </a:r>
            <a:r>
              <a:rPr lang="sk-SK" dirty="0"/>
              <a:t> </a:t>
            </a:r>
            <a:r>
              <a:rPr lang="sk-SK" dirty="0" err="1"/>
              <a:t>Chain</a:t>
            </a:r>
            <a:r>
              <a:rPr lang="sk-SK" dirty="0"/>
              <a:t> Management) pro 21. </a:t>
            </a:r>
            <a:r>
              <a:rPr lang="sk-SK" dirty="0" err="1"/>
              <a:t>století</a:t>
            </a:r>
            <a:r>
              <a:rPr lang="sk-SK" dirty="0"/>
              <a:t> : 3 diely, 1 CD-ROM. Praha: </a:t>
            </a:r>
            <a:r>
              <a:rPr lang="sk-SK" dirty="0" err="1"/>
              <a:t>Radix</a:t>
            </a:r>
            <a:r>
              <a:rPr lang="sk-SK" dirty="0"/>
              <a:t>, 2005. 1698 s. ISBN 80-86031-59-4. </a:t>
            </a:r>
            <a:r>
              <a:rPr lang="sk-SK" b="1" dirty="0"/>
              <a:t>knižnica MTF: 658.7/</a:t>
            </a:r>
            <a:r>
              <a:rPr lang="sk-SK" b="1" dirty="0" err="1"/>
              <a:t>Pe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RYBANSKÝ, R. -- DRAHŇOVSKÝ, J. Manažment výroby I. Trnava: </a:t>
            </a:r>
            <a:r>
              <a:rPr lang="sk-SK" dirty="0" err="1"/>
              <a:t>AlumniPress</a:t>
            </a:r>
            <a:r>
              <a:rPr lang="sk-SK" dirty="0"/>
              <a:t>, 2009. 244 s. ISBN 978-80-8096-084-1.  </a:t>
            </a:r>
            <a:r>
              <a:rPr lang="sk-SK" b="1" dirty="0"/>
              <a:t>e-skriptá , knižnica MTF: 65/Ry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RYBANSKÝ, R. Manažérstvo výroby : Návody na cvičenia. Bratislava: STU v Bratislave, 2005. 195 s. ISBN 80-227-2190-5. </a:t>
            </a:r>
            <a:r>
              <a:rPr lang="sk-SK" b="1" dirty="0"/>
              <a:t>knižnica MTF: 65/Ry,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STRAKA, M. Logistika distribúcie : Ako efektívne dostať výrobok na trh. Bratislava: Epos, 2013. 400 s. ISBN 978-80-562-0015-5. </a:t>
            </a:r>
            <a:r>
              <a:rPr lang="sk-SK" b="1" dirty="0"/>
              <a:t>knižnica MTF: 658.7/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VIDOVÁ, H. Logistický </a:t>
            </a:r>
            <a:r>
              <a:rPr lang="sk-SK" dirty="0" err="1"/>
              <a:t>controlling</a:t>
            </a:r>
            <a:r>
              <a:rPr lang="sk-SK" dirty="0"/>
              <a:t>. Bratislava: STU  2009. 89 s. ISBN 978-80-227-3007-5. </a:t>
            </a:r>
            <a:r>
              <a:rPr lang="sk-SK" b="1" dirty="0"/>
              <a:t>knižnica MTF: 658.7/Vi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JEMALA, M. [2010]: Manažment technologických systémov. Identifikácia a prípadové štúdie. Ekonóm: Bratislava, ISBN: 978-80-225-3120-7.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RUSSELL, R. S. – TAYLOR, B. W. </a:t>
            </a:r>
            <a:r>
              <a:rPr lang="sk-SK" dirty="0" err="1"/>
              <a:t>Operations</a:t>
            </a:r>
            <a:r>
              <a:rPr lang="sk-SK" dirty="0"/>
              <a:t> Management: </a:t>
            </a:r>
            <a:r>
              <a:rPr lang="sk-SK" dirty="0" err="1"/>
              <a:t>Creating</a:t>
            </a:r>
            <a:r>
              <a:rPr lang="sk-SK" dirty="0"/>
              <a:t> </a:t>
            </a:r>
            <a:r>
              <a:rPr lang="sk-SK" dirty="0" err="1"/>
              <a:t>Value</a:t>
            </a:r>
            <a:r>
              <a:rPr lang="sk-SK" dirty="0"/>
              <a:t> </a:t>
            </a:r>
            <a:r>
              <a:rPr lang="sk-SK" dirty="0" err="1"/>
              <a:t>Along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Supply</a:t>
            </a:r>
            <a:r>
              <a:rPr lang="sk-SK" dirty="0"/>
              <a:t> </a:t>
            </a:r>
            <a:r>
              <a:rPr lang="sk-SK" dirty="0" err="1"/>
              <a:t>Chain</a:t>
            </a:r>
            <a:r>
              <a:rPr lang="sk-SK" dirty="0"/>
              <a:t>, NJ: </a:t>
            </a:r>
            <a:r>
              <a:rPr lang="sk-SK" dirty="0" err="1"/>
              <a:t>Wiley</a:t>
            </a:r>
            <a:r>
              <a:rPr lang="sk-SK" dirty="0"/>
              <a:t>; 8th </a:t>
            </a:r>
            <a:r>
              <a:rPr lang="sk-SK" dirty="0" err="1"/>
              <a:t>Edition</a:t>
            </a:r>
            <a:r>
              <a:rPr lang="sk-SK" dirty="0"/>
              <a:t> International </a:t>
            </a:r>
            <a:r>
              <a:rPr lang="sk-SK" dirty="0" err="1"/>
              <a:t>Student</a:t>
            </a:r>
            <a:r>
              <a:rPr lang="sk-SK" dirty="0"/>
              <a:t> </a:t>
            </a:r>
            <a:r>
              <a:rPr lang="sk-SK" dirty="0" err="1"/>
              <a:t>Version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2014. ISBN: 1118808908.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658.7/</a:t>
            </a:r>
            <a:r>
              <a:rPr lang="sk-SK" b="1" dirty="0" err="1"/>
              <a:t>Ru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RYBANSKÝ, R. – DRAHŇOVSKÝ, J. Manažment výroby I. Trnava: </a:t>
            </a:r>
            <a:r>
              <a:rPr lang="sk-SK" dirty="0" err="1"/>
              <a:t>AlumniPress</a:t>
            </a:r>
            <a:r>
              <a:rPr lang="sk-SK" dirty="0"/>
              <a:t>, 2009. 244 s. ISBN 978-80-8096-084-1. </a:t>
            </a:r>
            <a:r>
              <a:rPr lang="sk-SK" b="1" dirty="0"/>
              <a:t>knižnica MTF: 65/Ry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38008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14793" y="374754"/>
            <a:ext cx="115124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MANAŽMENT ZMENY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DRDLA, M. -- RAIS, K.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změn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firmě</a:t>
            </a:r>
            <a:r>
              <a:rPr lang="sk-SK" dirty="0"/>
              <a:t>: </a:t>
            </a:r>
            <a:r>
              <a:rPr lang="sk-SK" dirty="0" err="1"/>
              <a:t>Reengineering</a:t>
            </a:r>
            <a:r>
              <a:rPr lang="sk-SK" dirty="0"/>
              <a:t> : Jak </a:t>
            </a:r>
            <a:r>
              <a:rPr lang="sk-SK" dirty="0" err="1"/>
              <a:t>vybudovat</a:t>
            </a:r>
            <a:r>
              <a:rPr lang="sk-SK" dirty="0"/>
              <a:t> </a:t>
            </a:r>
            <a:r>
              <a:rPr lang="sk-SK" dirty="0" err="1"/>
              <a:t>úspěšnou</a:t>
            </a:r>
            <a:r>
              <a:rPr lang="sk-SK" dirty="0"/>
              <a:t> firmu. Praha: </a:t>
            </a:r>
            <a:r>
              <a:rPr lang="sk-SK" dirty="0" err="1"/>
              <a:t>Computer</a:t>
            </a:r>
            <a:r>
              <a:rPr lang="sk-SK" dirty="0"/>
              <a:t> Press, 2001. 145 s. ISBN 80-7226-411-7</a:t>
            </a:r>
            <a:r>
              <a:rPr lang="sk-SK" b="1" dirty="0"/>
              <a:t> knižnica MTF: 65/</a:t>
            </a:r>
            <a:r>
              <a:rPr lang="sk-SK" b="1" dirty="0" err="1"/>
              <a:t>Dr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KOTTER, J P. Vedení procesu </a:t>
            </a:r>
            <a:r>
              <a:rPr lang="sk-SK" dirty="0" err="1"/>
              <a:t>změny</a:t>
            </a:r>
            <a:r>
              <a:rPr lang="sk-SK" dirty="0"/>
              <a:t> : </a:t>
            </a:r>
            <a:r>
              <a:rPr lang="sk-SK" dirty="0" err="1"/>
              <a:t>Osm</a:t>
            </a:r>
            <a:r>
              <a:rPr lang="sk-SK" dirty="0"/>
              <a:t> </a:t>
            </a:r>
            <a:r>
              <a:rPr lang="sk-SK" dirty="0" err="1"/>
              <a:t>kroků</a:t>
            </a:r>
            <a:r>
              <a:rPr lang="sk-SK" dirty="0"/>
              <a:t> </a:t>
            </a:r>
            <a:r>
              <a:rPr lang="sk-SK" dirty="0" err="1"/>
              <a:t>úspěšné</a:t>
            </a:r>
            <a:r>
              <a:rPr lang="sk-SK" dirty="0"/>
              <a:t> </a:t>
            </a:r>
            <a:r>
              <a:rPr lang="sk-SK" dirty="0" err="1"/>
              <a:t>transformace</a:t>
            </a:r>
            <a:r>
              <a:rPr lang="sk-SK" dirty="0"/>
              <a:t> podniku v turbulentní </a:t>
            </a:r>
            <a:r>
              <a:rPr lang="sk-SK" dirty="0" err="1"/>
              <a:t>ekonomice</a:t>
            </a:r>
            <a:r>
              <a:rPr lang="sk-SK" dirty="0"/>
              <a:t>. Praha: Management Press, Profit, a.s, 2000. 190 s. ISBN 80-7261-015-5. </a:t>
            </a:r>
            <a:r>
              <a:rPr lang="sk-SK" b="1" dirty="0"/>
              <a:t>knižnica MTF: 65/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TYSON, S. -- JACKSON, T. Organizační </a:t>
            </a:r>
            <a:r>
              <a:rPr lang="sk-SK" dirty="0" err="1"/>
              <a:t>chování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1997. 231 s. ISBN 80-7169-296-4.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HUSSEY, D. Jak </a:t>
            </a:r>
            <a:r>
              <a:rPr lang="sk-SK" dirty="0" err="1"/>
              <a:t>reorganizovat</a:t>
            </a:r>
            <a:r>
              <a:rPr lang="sk-SK" dirty="0"/>
              <a:t> firmu. Praha: </a:t>
            </a:r>
            <a:r>
              <a:rPr lang="sk-SK" dirty="0" err="1"/>
              <a:t>Computer</a:t>
            </a:r>
            <a:r>
              <a:rPr lang="sk-SK" dirty="0"/>
              <a:t> Press, 2000. 113 s. ISBN 80-7226-351-X. </a:t>
            </a:r>
            <a:r>
              <a:rPr lang="sk-SK" b="1" dirty="0"/>
              <a:t>knižnica MTF: 65/Hu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HOLKOVÁ, A. Súčasné problémy a trendy v rozvoji a vzdelávaní manažérov v podmienkach podnikovej praxe. Trnava: </a:t>
            </a:r>
            <a:r>
              <a:rPr lang="sk-SK" dirty="0" err="1"/>
              <a:t>AlumniPress</a:t>
            </a:r>
            <a:r>
              <a:rPr lang="sk-SK" dirty="0"/>
              <a:t>, 2008. 64 s. ISBN 978-80-8096-073-5. </a:t>
            </a:r>
            <a:r>
              <a:rPr lang="sk-SK" b="1" dirty="0"/>
              <a:t>knižnica MTF: 65/Ho, e-monografia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– TAYLOR, S. </a:t>
            </a:r>
            <a:r>
              <a:rPr lang="sk-SK" dirty="0" err="1"/>
              <a:t>Armstrong's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 of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Resource</a:t>
            </a:r>
            <a:r>
              <a:rPr lang="sk-SK" dirty="0"/>
              <a:t> Management </a:t>
            </a:r>
            <a:r>
              <a:rPr lang="sk-SK" dirty="0" err="1"/>
              <a:t>Practice</a:t>
            </a:r>
            <a:r>
              <a:rPr lang="sk-SK" dirty="0"/>
              <a:t>, 13th </a:t>
            </a:r>
            <a:r>
              <a:rPr lang="sk-SK" dirty="0" err="1"/>
              <a:t>Edition</a:t>
            </a:r>
            <a:r>
              <a:rPr lang="sk-SK" dirty="0"/>
              <a:t>. Londýn: </a:t>
            </a:r>
            <a:r>
              <a:rPr lang="sk-SK" dirty="0" err="1"/>
              <a:t>Kogan</a:t>
            </a:r>
            <a:r>
              <a:rPr lang="sk-SK" dirty="0"/>
              <a:t> </a:t>
            </a:r>
            <a:r>
              <a:rPr lang="sk-SK" dirty="0" err="1"/>
              <a:t>Page</a:t>
            </a:r>
            <a:r>
              <a:rPr lang="sk-SK" dirty="0"/>
              <a:t>, 2014. 880 s. ISBN 978-07-4946-965-8.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658.2/</a:t>
            </a:r>
            <a:r>
              <a:rPr lang="sk-SK" b="1" dirty="0" err="1"/>
              <a:t>Ar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HAYES, J. - The </a:t>
            </a:r>
            <a:r>
              <a:rPr lang="sk-SK" dirty="0" err="1"/>
              <a:t>Theory</a:t>
            </a:r>
            <a:r>
              <a:rPr lang="sk-SK" dirty="0"/>
              <a:t> and </a:t>
            </a:r>
            <a:r>
              <a:rPr lang="sk-SK" dirty="0" err="1"/>
              <a:t>Practice</a:t>
            </a:r>
            <a:r>
              <a:rPr lang="sk-SK" dirty="0"/>
              <a:t> of Change Management. </a:t>
            </a:r>
            <a:r>
              <a:rPr lang="sk-SK" dirty="0" err="1"/>
              <a:t>Palgrave</a:t>
            </a:r>
            <a:r>
              <a:rPr lang="sk-SK" dirty="0"/>
              <a:t> </a:t>
            </a:r>
            <a:r>
              <a:rPr lang="sk-SK" dirty="0" err="1"/>
              <a:t>Macmillan</a:t>
            </a:r>
            <a:r>
              <a:rPr lang="sk-SK" dirty="0"/>
              <a:t>, 2010. 464 s. ISBN 978-02-3021-069-1. (rok vyd. 2022 </a:t>
            </a:r>
            <a:r>
              <a:rPr lang="sk-SK" b="1" dirty="0"/>
              <a:t>knižnica MTF: 65/Ha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HIATT, J. - CREASEY, T. Change Management: The </a:t>
            </a:r>
            <a:r>
              <a:rPr lang="sk-SK" dirty="0" err="1"/>
              <a:t>People</a:t>
            </a:r>
            <a:r>
              <a:rPr lang="sk-SK" dirty="0"/>
              <a:t> </a:t>
            </a:r>
            <a:r>
              <a:rPr lang="sk-SK" dirty="0" err="1"/>
              <a:t>Side</a:t>
            </a:r>
            <a:r>
              <a:rPr lang="sk-SK" dirty="0"/>
              <a:t> of Change. </a:t>
            </a:r>
            <a:r>
              <a:rPr lang="sk-SK" dirty="0" err="1"/>
              <a:t>Prosci</a:t>
            </a:r>
            <a:r>
              <a:rPr lang="sk-SK" dirty="0"/>
              <a:t> </a:t>
            </a:r>
            <a:r>
              <a:rPr lang="sk-SK" dirty="0" err="1"/>
              <a:t>Research</a:t>
            </a:r>
            <a:r>
              <a:rPr lang="sk-SK" dirty="0"/>
              <a:t>, 2012. 148 s. ISBN 978-19-3088-561-5. </a:t>
            </a:r>
            <a:r>
              <a:rPr lang="sk-SK" b="1" dirty="0"/>
              <a:t>knižnica MTF: 65/</a:t>
            </a:r>
            <a:r>
              <a:rPr lang="sk-SK" b="1" dirty="0" err="1"/>
              <a:t>Hi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4391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4813" y="359764"/>
            <a:ext cx="115424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MARKETING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VAŇOVÁ, J. -- BABČANOVÁ, D. -- PRAJOVÁ, V. Marketing. Trnava : </a:t>
            </a:r>
            <a:r>
              <a:rPr lang="sk-SK" dirty="0" err="1"/>
              <a:t>AlumniPress</a:t>
            </a:r>
            <a:r>
              <a:rPr lang="sk-SK" dirty="0"/>
              <a:t>, 2016. 200 s. ISBN 978-80-8096-235-7. </a:t>
            </a:r>
            <a:r>
              <a:rPr lang="en-US" b="1" dirty="0"/>
              <a:t>e-</a:t>
            </a:r>
            <a:r>
              <a:rPr lang="en-US" b="1" dirty="0" err="1"/>
              <a:t>skriptá</a:t>
            </a:r>
            <a:r>
              <a:rPr lang="en-US" b="1" dirty="0"/>
              <a:t>, </a:t>
            </a:r>
            <a:r>
              <a:rPr lang="sk-SK" b="1" dirty="0"/>
              <a:t>knižnica MTF:</a:t>
            </a:r>
            <a:r>
              <a:rPr lang="en-US" b="1" dirty="0"/>
              <a:t> 658.8/Va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ŠALGOVIČOVÁ, J. Marketing v manažérstve kvality. Bratislava : STU v Bratislave, 2005. 202 s. ISBN 80-227-2288-X. </a:t>
            </a:r>
            <a:r>
              <a:rPr lang="sk-SK" b="1" dirty="0"/>
              <a:t>knižnica MTF: 658.8/</a:t>
            </a:r>
            <a:r>
              <a:rPr lang="sk-SK" b="1" dirty="0" err="1"/>
              <a:t>Ša</a:t>
            </a:r>
            <a:r>
              <a:rPr lang="sk-SK" b="1" dirty="0"/>
              <a:t>, e-učebnica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KOTLER, P. -- ARMSTRONG, G. Marketing.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2007. 855 s. ISBN 80-247-0513-3. </a:t>
            </a:r>
            <a:r>
              <a:rPr lang="sk-SK" b="1" dirty="0"/>
              <a:t>knižnica MTF: 658.8/</a:t>
            </a:r>
            <a:r>
              <a:rPr lang="sk-SK" b="1" dirty="0" err="1"/>
              <a:t>Ko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KITA, J. a kol. Marketing.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2010. 411 s. ISBN 8080783273. </a:t>
            </a:r>
            <a:r>
              <a:rPr lang="sk-SK" b="1" dirty="0"/>
              <a:t>knižnica MTF: 658.8/</a:t>
            </a:r>
            <a:r>
              <a:rPr lang="sk-SK" b="1" dirty="0" err="1"/>
              <a:t>Ki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113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29994" y="759655"/>
            <a:ext cx="100443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ATELIÉR POČÍTAČOVEJ PODPORY NÁVRHU A VÝROBY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a kol.: Počítačom podporované systémy v strojárstve. Žilina: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CAD/CAM systém a technológia výroby príborov. CAD/CAM </a:t>
            </a:r>
            <a:r>
              <a:rPr lang="sk-SK" dirty="0" err="1"/>
              <a:t>system</a:t>
            </a:r>
            <a:r>
              <a:rPr lang="sk-SK" dirty="0"/>
              <a:t> and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cutlery</a:t>
            </a:r>
            <a:r>
              <a:rPr lang="sk-SK" dirty="0"/>
              <a:t> </a:t>
            </a:r>
            <a:r>
              <a:rPr lang="sk-SK" dirty="0" err="1"/>
              <a:t>manufacturing</a:t>
            </a:r>
            <a:r>
              <a:rPr lang="sk-SK" dirty="0"/>
              <a:t>. In Rozvoj technológie obrábania. RTO 96 : Medzinárodná konferencia. Česká republika, Maďarsko, Poľsko, Slovensko : </a:t>
            </a:r>
            <a:r>
              <a:rPr lang="sk-SK" dirty="0" err="1"/>
              <a:t>Konf</a:t>
            </a:r>
            <a:r>
              <a:rPr lang="sk-SK" dirty="0"/>
              <a:t>. Košice. 2.-3.7.1996. Košice: Technická univerzita v Košiciach, 1996, s. 102--106. ISBN 80-7099-256-X. </a:t>
            </a:r>
            <a:r>
              <a:rPr lang="sk-SK" b="1" dirty="0"/>
              <a:t>knižnica MTF: zborníky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MOROVIČ, L.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machining</a:t>
            </a:r>
            <a:r>
              <a:rPr lang="sk-SK" dirty="0"/>
              <a:t> </a:t>
            </a:r>
            <a:r>
              <a:rPr lang="sk-SK" dirty="0" err="1"/>
              <a:t>formology</a:t>
            </a:r>
            <a:r>
              <a:rPr lang="sk-SK" dirty="0"/>
              <a:t>. In ADAMCZAK, S. </a:t>
            </a:r>
            <a:r>
              <a:rPr lang="sk-SK" dirty="0" err="1"/>
              <a:t>Science</a:t>
            </a:r>
            <a:r>
              <a:rPr lang="sk-SK" dirty="0"/>
              <a:t> report. Project CIII-PL-0007. </a:t>
            </a:r>
            <a:r>
              <a:rPr lang="sk-SK" dirty="0" err="1"/>
              <a:t>Research</a:t>
            </a:r>
            <a:r>
              <a:rPr lang="sk-SK" dirty="0"/>
              <a:t> on </a:t>
            </a:r>
            <a:r>
              <a:rPr lang="sk-SK" dirty="0" err="1"/>
              <a:t>Modern</a:t>
            </a:r>
            <a:r>
              <a:rPr lang="sk-SK" dirty="0"/>
              <a:t> Systems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Manufacture</a:t>
            </a:r>
            <a:r>
              <a:rPr lang="sk-SK" dirty="0"/>
              <a:t> and </a:t>
            </a:r>
            <a:r>
              <a:rPr lang="sk-SK" dirty="0" err="1"/>
              <a:t>Measurement</a:t>
            </a:r>
            <a:r>
              <a:rPr lang="sk-SK" dirty="0"/>
              <a:t> of </a:t>
            </a:r>
            <a:r>
              <a:rPr lang="sk-SK" dirty="0" err="1"/>
              <a:t>Components</a:t>
            </a:r>
            <a:r>
              <a:rPr lang="sk-SK" dirty="0"/>
              <a:t> of </a:t>
            </a:r>
            <a:r>
              <a:rPr lang="sk-SK" dirty="0" err="1"/>
              <a:t>Machines</a:t>
            </a:r>
            <a:r>
              <a:rPr lang="sk-SK" dirty="0"/>
              <a:t> and </a:t>
            </a:r>
            <a:r>
              <a:rPr lang="sk-SK" dirty="0" err="1"/>
              <a:t>Devices</a:t>
            </a:r>
            <a:r>
              <a:rPr lang="sk-SK" dirty="0"/>
              <a:t>. CEEPUS. </a:t>
            </a:r>
            <a:r>
              <a:rPr lang="sk-SK" dirty="0" err="1"/>
              <a:t>Kielce</a:t>
            </a:r>
            <a:r>
              <a:rPr lang="sk-SK" dirty="0"/>
              <a:t>: </a:t>
            </a:r>
            <a:r>
              <a:rPr lang="sk-SK" dirty="0" err="1"/>
              <a:t>Kielce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of </a:t>
            </a:r>
            <a:r>
              <a:rPr lang="sk-SK" dirty="0" err="1"/>
              <a:t>Technology</a:t>
            </a:r>
            <a:r>
              <a:rPr lang="sk-SK" dirty="0"/>
              <a:t>, 2016, s. 113--130. ISBN 978-83-63792-15-2. </a:t>
            </a:r>
            <a:r>
              <a:rPr lang="sk-SK" b="1" dirty="0"/>
              <a:t>knižnica MTF: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ZICHO, P. -- MOROVIČ, L. Návrh a výroba pamätnej medaily. Diplomová práca. 2018. </a:t>
            </a:r>
            <a:r>
              <a:rPr lang="sk-SK" b="1" dirty="0"/>
              <a:t>knižnica MTF: prezenčne so súhlasom autora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Stratégia obrábania. Bratislava : STU, 2007. 152 s. ISBN 978-80-227-2657-3.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MOROVIČ, L. </a:t>
            </a:r>
            <a:r>
              <a:rPr lang="sk-SK" dirty="0" err="1"/>
              <a:t>Non-contact</a:t>
            </a:r>
            <a:r>
              <a:rPr lang="sk-SK" dirty="0"/>
              <a:t> </a:t>
            </a:r>
            <a:r>
              <a:rPr lang="sk-SK" dirty="0" err="1"/>
              <a:t>measurement</a:t>
            </a:r>
            <a:r>
              <a:rPr lang="sk-SK" dirty="0"/>
              <a:t> of </a:t>
            </a:r>
            <a:r>
              <a:rPr lang="sk-SK" dirty="0" err="1"/>
              <a:t>free-form</a:t>
            </a:r>
            <a:r>
              <a:rPr lang="sk-SK" dirty="0"/>
              <a:t> </a:t>
            </a:r>
            <a:r>
              <a:rPr lang="sk-SK" dirty="0" err="1"/>
              <a:t>surfaces</a:t>
            </a:r>
            <a:r>
              <a:rPr lang="sk-SK" dirty="0"/>
              <a:t>. Plzeň 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</a:t>
            </a:r>
            <a:r>
              <a:rPr lang="sk-SK" dirty="0" err="1"/>
              <a:t>s.r.o</a:t>
            </a:r>
            <a:r>
              <a:rPr lang="sk-SK" dirty="0"/>
              <a:t>., 2016. 89 s. ISBN 978-80-7380-628-6. </a:t>
            </a:r>
            <a:r>
              <a:rPr lang="sk-SK" b="1" dirty="0"/>
              <a:t>knižnica MTF: 389/Mo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2332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34715" y="389744"/>
            <a:ext cx="112276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MARKETING MANAŽMENT 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KOTLER, P. -- ARMSTRONG, G. Marketing. Praha: </a:t>
            </a:r>
            <a:r>
              <a:rPr lang="sk-SK" dirty="0" err="1"/>
              <a:t>Grada</a:t>
            </a:r>
            <a:r>
              <a:rPr lang="sk-SK" dirty="0"/>
              <a:t>  2007.  ISBN 80-247-0513-3</a:t>
            </a:r>
            <a:r>
              <a:rPr lang="sk-SK" b="1" dirty="0"/>
              <a:t> knižnica MTF: 658.8/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KOTLER, P. -- KELLER, K L. Marketing management.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2007. 788 s. ISBN 978-80-247-1359-5. </a:t>
            </a:r>
            <a:r>
              <a:rPr lang="sk-SK" b="1" dirty="0"/>
              <a:t>knižnica MTF: 658.8/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KOTLER, P. Moderní marketing : 4.  vyd. Praha: </a:t>
            </a:r>
            <a:r>
              <a:rPr lang="sk-SK" dirty="0" err="1"/>
              <a:t>Grada</a:t>
            </a:r>
            <a:r>
              <a:rPr lang="sk-SK" dirty="0"/>
              <a:t>, 2007.  ISBN 978-80-247-1545-2. </a:t>
            </a:r>
            <a:r>
              <a:rPr lang="sk-SK" b="1" dirty="0"/>
              <a:t>knižnica MTF: 658.8/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KOTLER, P. -- CASLIONE, A J. </a:t>
            </a:r>
            <a:r>
              <a:rPr lang="sk-SK" dirty="0" err="1"/>
              <a:t>Chaotika</a:t>
            </a:r>
            <a:r>
              <a:rPr lang="sk-SK" dirty="0"/>
              <a:t> : Manažment a marketing firiem v </a:t>
            </a:r>
            <a:r>
              <a:rPr lang="sk-SK" dirty="0" err="1"/>
              <a:t>turbuletných</a:t>
            </a:r>
            <a:r>
              <a:rPr lang="sk-SK" dirty="0"/>
              <a:t> časoch. Bratislava: </a:t>
            </a:r>
            <a:r>
              <a:rPr lang="sk-SK" dirty="0" err="1"/>
              <a:t>Eastone</a:t>
            </a:r>
            <a:r>
              <a:rPr lang="sk-SK" dirty="0"/>
              <a:t> </a:t>
            </a:r>
            <a:r>
              <a:rPr lang="sk-SK" dirty="0" err="1"/>
              <a:t>Books</a:t>
            </a:r>
            <a:r>
              <a:rPr lang="sk-SK" dirty="0"/>
              <a:t>, 2009. 186 s. ISBN 978-80-8109-114-8 </a:t>
            </a:r>
            <a:r>
              <a:rPr lang="sk-SK" b="1" dirty="0"/>
              <a:t>knižnica MTF: 658.8/</a:t>
            </a:r>
            <a:r>
              <a:rPr lang="sk-SK" b="1" dirty="0" err="1"/>
              <a:t>Ko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0785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94872" y="344774"/>
            <a:ext cx="11737298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MARKETING V MANAŽÉRSTVE KVALITY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ŠALGOVIČOVÁ, J. Marketing v manažérstve kvality. Bratislava : STU v Bratislave, 2005. 202 s. ISBN 80-227-2288-X. </a:t>
            </a:r>
            <a:r>
              <a:rPr lang="sk-SK" sz="1700" b="1" dirty="0"/>
              <a:t>knižnica MTF: 658.8/</a:t>
            </a:r>
            <a:r>
              <a:rPr lang="sk-SK" sz="1700" b="1" dirty="0" err="1"/>
              <a:t>Ša</a:t>
            </a:r>
            <a:r>
              <a:rPr lang="sk-SK" sz="1700" b="1" dirty="0"/>
              <a:t>, e-učebnica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VAŇOVÁ, J. -- BABČANOVÁ, D. -- PRAJOVÁ, V. Marketing. Trnava : </a:t>
            </a:r>
            <a:r>
              <a:rPr lang="sk-SK" sz="1700" dirty="0" err="1"/>
              <a:t>AlumniPress</a:t>
            </a:r>
            <a:r>
              <a:rPr lang="sk-SK" sz="1700" dirty="0"/>
              <a:t>, 2016. 200 s. ISBN 978-80-8096-235-7. </a:t>
            </a:r>
            <a:r>
              <a:rPr lang="sk-SK" sz="1700" b="1" dirty="0"/>
              <a:t>e-skriptá, knižnica MTF:</a:t>
            </a:r>
            <a:r>
              <a:rPr lang="sk-SK" sz="1700" dirty="0"/>
              <a:t> </a:t>
            </a:r>
            <a:r>
              <a:rPr lang="sk-SK" sz="1700" b="1" dirty="0"/>
              <a:t>658.8/</a:t>
            </a:r>
            <a:r>
              <a:rPr lang="sk-SK" sz="1700" b="1" dirty="0" err="1"/>
              <a:t>Va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KOTLER, P. -- ARMSTRONG, G. Marketing. Praha : </a:t>
            </a:r>
            <a:r>
              <a:rPr lang="sk-SK" sz="1700" dirty="0" err="1"/>
              <a:t>Grada</a:t>
            </a:r>
            <a:r>
              <a:rPr lang="sk-SK" sz="1700" dirty="0"/>
              <a:t> </a:t>
            </a:r>
            <a:r>
              <a:rPr lang="sk-SK" sz="1700" dirty="0" err="1"/>
              <a:t>Publishing</a:t>
            </a:r>
            <a:r>
              <a:rPr lang="sk-SK" sz="1700" dirty="0"/>
              <a:t>, 2007. 855 s. ISBN 80-247-0513-3. </a:t>
            </a:r>
            <a:r>
              <a:rPr lang="sk-SK" sz="1700" b="1" dirty="0"/>
              <a:t>knižnica MTF: 658.8/</a:t>
            </a:r>
            <a:r>
              <a:rPr lang="sk-SK" sz="1700" b="1" dirty="0" err="1"/>
              <a:t>Ko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PRAJOVÁ, V. -- VAŇOVÁ, J. </a:t>
            </a:r>
            <a:r>
              <a:rPr lang="sk-SK" sz="1700" dirty="0" err="1"/>
              <a:t>Exploatation</a:t>
            </a:r>
            <a:r>
              <a:rPr lang="sk-SK" sz="1700" dirty="0"/>
              <a:t> of </a:t>
            </a:r>
            <a:r>
              <a:rPr lang="sk-SK" sz="1700" dirty="0" err="1"/>
              <a:t>holistic</a:t>
            </a:r>
            <a:r>
              <a:rPr lang="sk-SK" sz="1700" dirty="0"/>
              <a:t> marketing </a:t>
            </a:r>
            <a:r>
              <a:rPr lang="sk-SK" sz="1700" dirty="0" err="1"/>
              <a:t>tools</a:t>
            </a:r>
            <a:r>
              <a:rPr lang="sk-SK" sz="1700" dirty="0"/>
              <a:t> in </a:t>
            </a:r>
            <a:r>
              <a:rPr lang="sk-SK" sz="1700" dirty="0" err="1"/>
              <a:t>an</a:t>
            </a:r>
            <a:r>
              <a:rPr lang="sk-SK" sz="1700" dirty="0"/>
              <a:t> </a:t>
            </a:r>
            <a:r>
              <a:rPr lang="sk-SK" sz="1700" dirty="0" err="1"/>
              <a:t>industrial</a:t>
            </a:r>
            <a:r>
              <a:rPr lang="sk-SK" sz="1700" dirty="0"/>
              <a:t> </a:t>
            </a:r>
            <a:r>
              <a:rPr lang="sk-SK" sz="1700" dirty="0" err="1"/>
              <a:t>enterprise</a:t>
            </a:r>
            <a:r>
              <a:rPr lang="sk-SK" sz="1700" dirty="0"/>
              <a:t>. Ostrava : </a:t>
            </a:r>
            <a:r>
              <a:rPr lang="sk-SK" sz="1700" dirty="0" err="1"/>
              <a:t>Ámos</a:t>
            </a:r>
            <a:r>
              <a:rPr lang="sk-SK" sz="1700" dirty="0"/>
              <a:t>, 2018. ISBN 978-80-87691-19-9.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KOTLER, P. -- KELLER, K L. Marketing management. Praha : </a:t>
            </a:r>
            <a:r>
              <a:rPr lang="sk-SK" sz="1700" dirty="0" err="1"/>
              <a:t>Grada</a:t>
            </a:r>
            <a:r>
              <a:rPr lang="sk-SK" sz="1700" dirty="0"/>
              <a:t>  2007. 788 s. ISBN 978-80-247-1359-5. </a:t>
            </a:r>
            <a:r>
              <a:rPr lang="sk-SK" sz="1700" b="1" dirty="0"/>
              <a:t>knižnica MTF: 658.8/</a:t>
            </a:r>
            <a:r>
              <a:rPr lang="sk-SK" sz="1700" b="1" dirty="0" err="1"/>
              <a:t>Ko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KOTLER, P. Moderní marketing: 4. </a:t>
            </a:r>
            <a:r>
              <a:rPr lang="sk-SK" sz="1700" dirty="0" err="1"/>
              <a:t>evr</a:t>
            </a:r>
            <a:r>
              <a:rPr lang="sk-SK" sz="1700" dirty="0"/>
              <a:t>. </a:t>
            </a:r>
            <a:r>
              <a:rPr lang="sk-SK" sz="1700" dirty="0" err="1"/>
              <a:t>vydání</a:t>
            </a:r>
            <a:r>
              <a:rPr lang="sk-SK" sz="1700" dirty="0"/>
              <a:t>. Praha : </a:t>
            </a:r>
            <a:r>
              <a:rPr lang="sk-SK" sz="1700" dirty="0" err="1"/>
              <a:t>Grada</a:t>
            </a:r>
            <a:r>
              <a:rPr lang="sk-SK" sz="1700" dirty="0"/>
              <a:t>, 2007. 1041 s. ISBN 978-80-247-1545-2. </a:t>
            </a:r>
            <a:r>
              <a:rPr lang="sk-SK" sz="1700" b="1" dirty="0"/>
              <a:t>knižnica MTF: 658.8/</a:t>
            </a:r>
            <a:r>
              <a:rPr lang="sk-SK" sz="1700" b="1" dirty="0" err="1"/>
              <a:t>Ko</a:t>
            </a:r>
            <a:endParaRPr lang="sk-SK" sz="1700" b="1" dirty="0"/>
          </a:p>
          <a:p>
            <a:pPr lvl="0"/>
            <a:endParaRPr lang="sk-SK" sz="1700" dirty="0"/>
          </a:p>
          <a:p>
            <a:r>
              <a:rPr lang="sk-SK" sz="1700" b="1" dirty="0"/>
              <a:t>Odporúčaná študijná literatúra</a:t>
            </a:r>
            <a:r>
              <a:rPr lang="sk-SK" sz="1700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ŠALGOVIČOVÁ, J. Aktuálne trendy marketingu a manažérstva kvality na globálnom trhu. The </a:t>
            </a:r>
            <a:r>
              <a:rPr lang="sk-SK" sz="1700" dirty="0" err="1"/>
              <a:t>current</a:t>
            </a:r>
            <a:r>
              <a:rPr lang="sk-SK" sz="1700" dirty="0"/>
              <a:t> </a:t>
            </a:r>
            <a:r>
              <a:rPr lang="sk-SK" sz="1700" dirty="0" err="1"/>
              <a:t>trends</a:t>
            </a:r>
            <a:r>
              <a:rPr lang="sk-SK" sz="1700" dirty="0"/>
              <a:t> of marketing and </a:t>
            </a:r>
            <a:r>
              <a:rPr lang="sk-SK" sz="1700" dirty="0" err="1"/>
              <a:t>quality</a:t>
            </a:r>
            <a:r>
              <a:rPr lang="sk-SK" sz="1700" dirty="0"/>
              <a:t> management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global</a:t>
            </a:r>
            <a:r>
              <a:rPr lang="sk-SK" sz="1700" dirty="0"/>
              <a:t> </a:t>
            </a:r>
            <a:r>
              <a:rPr lang="sk-SK" sz="1700" dirty="0" err="1"/>
              <a:t>market</a:t>
            </a:r>
            <a:r>
              <a:rPr lang="sk-SK" sz="1700" dirty="0"/>
              <a:t>. In Obchod, </a:t>
            </a:r>
            <a:r>
              <a:rPr lang="sk-SK" sz="1700" dirty="0" err="1"/>
              <a:t>jakost</a:t>
            </a:r>
            <a:r>
              <a:rPr lang="sk-SK" sz="1700" dirty="0"/>
              <a:t> a </a:t>
            </a:r>
            <a:r>
              <a:rPr lang="sk-SK" sz="1700" dirty="0" err="1"/>
              <a:t>finance</a:t>
            </a:r>
            <a:r>
              <a:rPr lang="sk-SK" sz="1700" dirty="0"/>
              <a:t> v </a:t>
            </a:r>
            <a:r>
              <a:rPr lang="sk-SK" sz="1700" dirty="0" err="1"/>
              <a:t>podnicích</a:t>
            </a:r>
            <a:r>
              <a:rPr lang="sk-SK" sz="1700" dirty="0"/>
              <a:t> - determinanty </a:t>
            </a:r>
            <a:r>
              <a:rPr lang="sk-SK" sz="1700" dirty="0" err="1"/>
              <a:t>konkurenceschopnosti</a:t>
            </a:r>
            <a:r>
              <a:rPr lang="sk-SK" sz="1700" dirty="0"/>
              <a:t> IV : </a:t>
            </a:r>
            <a:r>
              <a:rPr lang="sk-SK" sz="1700" dirty="0" err="1"/>
              <a:t>Sborník</a:t>
            </a:r>
            <a:r>
              <a:rPr lang="sk-SK" sz="1700" dirty="0"/>
              <a:t>. Praha: Česká </a:t>
            </a:r>
            <a:r>
              <a:rPr lang="sk-SK" sz="1700" dirty="0" err="1"/>
              <a:t>zemědělská</a:t>
            </a:r>
            <a:r>
              <a:rPr lang="sk-SK" sz="1700" dirty="0"/>
              <a:t> univerzita v </a:t>
            </a:r>
            <a:r>
              <a:rPr lang="sk-SK" sz="1700" dirty="0" err="1"/>
              <a:t>Praze</a:t>
            </a:r>
            <a:r>
              <a:rPr lang="sk-SK" sz="1700" dirty="0"/>
              <a:t>, 2006, s. 177--180. ISBN 80-213-1436-2.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ZGODAVOVÁ, Kristína et al. Profesionál kvality. Košice : Technická univerzita v Košiciach, 2002. 726 s. ISBN 80-7099-845-8.. </a:t>
            </a:r>
            <a:r>
              <a:rPr lang="sk-SK" sz="1700" b="1" dirty="0"/>
              <a:t>knižnica MTF: 658.8/Pro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ŠALGOVIČOVÁ, J. Kvalita marketingovej komunikácie a jej väzby na manažérstvo reklamácií. In </a:t>
            </a:r>
            <a:r>
              <a:rPr lang="sk-SK" sz="1700" dirty="0" err="1"/>
              <a:t>Multidimenzionálne</a:t>
            </a:r>
            <a:r>
              <a:rPr lang="sk-SK" sz="1700" dirty="0"/>
              <a:t> aspekty kvality: Zborník konferencie. Banská Bystrica : Univerzita Mateja Bela v Banskej Bystrici, 2002, s. 113--118. ISBN 80-8055-632-6.</a:t>
            </a:r>
          </a:p>
          <a:p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9772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99607" y="659567"/>
            <a:ext cx="110927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sk-SK" dirty="0"/>
              <a:t>ŠALGOVIČOVÁ, J. Marketing v manažérstve kvality. In Integrovaný manažérsky systém. 1. vyd. Nitra : Slovenská poľnohospodárska univerzita v Nitre, 2009, s. 1. ISBN 978-80-552-0231-0.</a:t>
            </a:r>
          </a:p>
          <a:p>
            <a:pPr marL="342900" lvl="0" indent="-342900">
              <a:buFont typeface="+mj-lt"/>
              <a:buAutoNum type="arabicPeriod" startAt="4"/>
            </a:pPr>
            <a:r>
              <a:rPr lang="sk-SK" dirty="0"/>
              <a:t>JANOUCH, V. 333 tipů a triků pro internetový marketing. Brno : </a:t>
            </a:r>
            <a:r>
              <a:rPr lang="sk-SK" dirty="0" err="1"/>
              <a:t>Computer</a:t>
            </a:r>
            <a:r>
              <a:rPr lang="sk-SK" dirty="0"/>
              <a:t> Press, 2011. 278 s. ISBN 978-80-251-3402-3. </a:t>
            </a:r>
            <a:r>
              <a:rPr lang="sk-SK" b="1" dirty="0"/>
              <a:t>knižnica MTF: 658.8/</a:t>
            </a:r>
            <a:r>
              <a:rPr lang="sk-SK" b="1" dirty="0" err="1"/>
              <a:t>Ša</a:t>
            </a:r>
            <a:endParaRPr lang="sk-SK" dirty="0"/>
          </a:p>
          <a:p>
            <a:pPr marL="342900" lvl="0" indent="-342900">
              <a:buFont typeface="+mj-lt"/>
              <a:buAutoNum type="arabicPeriod" startAt="4"/>
            </a:pPr>
            <a:r>
              <a:rPr lang="sk-SK" dirty="0"/>
              <a:t>KOTLER, P. -- TRIAS DE BES, F. </a:t>
            </a:r>
            <a:r>
              <a:rPr lang="sk-SK" dirty="0" err="1"/>
              <a:t>Inovativní</a:t>
            </a:r>
            <a:r>
              <a:rPr lang="sk-SK" dirty="0"/>
              <a:t> marketing: Jak </a:t>
            </a:r>
            <a:r>
              <a:rPr lang="sk-SK" dirty="0" err="1"/>
              <a:t>kreativním</a:t>
            </a:r>
            <a:r>
              <a:rPr lang="sk-SK" dirty="0"/>
              <a:t> </a:t>
            </a:r>
            <a:r>
              <a:rPr lang="sk-SK" dirty="0" err="1"/>
              <a:t>myšlením</a:t>
            </a:r>
            <a:r>
              <a:rPr lang="sk-SK" dirty="0"/>
              <a:t> </a:t>
            </a:r>
            <a:r>
              <a:rPr lang="sk-SK" dirty="0" err="1"/>
              <a:t>vítězit</a:t>
            </a:r>
            <a:r>
              <a:rPr lang="sk-SK" dirty="0"/>
              <a:t> u </a:t>
            </a:r>
            <a:r>
              <a:rPr lang="sk-SK" dirty="0" err="1"/>
              <a:t>zákazníků</a:t>
            </a:r>
            <a:r>
              <a:rPr lang="sk-SK" dirty="0"/>
              <a:t>. Praha : </a:t>
            </a:r>
            <a:r>
              <a:rPr lang="sk-SK" dirty="0" err="1"/>
              <a:t>Grada</a:t>
            </a:r>
            <a:r>
              <a:rPr lang="sk-SK" dirty="0"/>
              <a:t>, 2005. 199 s. ISBN 80-247-0921-X. </a:t>
            </a:r>
            <a:r>
              <a:rPr lang="sk-SK" b="1" dirty="0"/>
              <a:t>knižnica MTF: 658.8/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 startAt="4"/>
            </a:pPr>
            <a:r>
              <a:rPr lang="sk-SK" dirty="0"/>
              <a:t>PŘIKRYLOVÁ, J. -- JAHODOVÁ, H. Moderní marketingová </a:t>
            </a:r>
            <a:r>
              <a:rPr lang="sk-SK" dirty="0" err="1"/>
              <a:t>komunikace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, 2010. 303 s. ISBN 978-80-247-3622-8. </a:t>
            </a:r>
            <a:r>
              <a:rPr lang="sk-SK" b="1" dirty="0"/>
              <a:t>(rok vyd. 2019 knižnica MTF: 658.8/Pr)</a:t>
            </a:r>
            <a:endParaRPr lang="sk-SK" dirty="0"/>
          </a:p>
          <a:p>
            <a:pPr marL="342900" lvl="0" indent="-342900">
              <a:buFont typeface="+mj-lt"/>
              <a:buAutoNum type="arabicPeriod" startAt="4"/>
            </a:pPr>
            <a:r>
              <a:rPr lang="sk-SK" dirty="0"/>
              <a:t>ISO 9000:2015 </a:t>
            </a:r>
            <a:r>
              <a:rPr lang="sk-SK" b="1" dirty="0"/>
              <a:t>knižnica MTF: prístup ONLINE v knižnici</a:t>
            </a:r>
            <a:endParaRPr lang="sk-SK" dirty="0"/>
          </a:p>
          <a:p>
            <a:pPr marL="342900" lvl="0" indent="-342900">
              <a:buFont typeface="+mj-lt"/>
              <a:buAutoNum type="arabicPeriod" startAt="4"/>
            </a:pPr>
            <a:r>
              <a:rPr lang="sk-SK" dirty="0"/>
              <a:t>ISO 9001:2015 </a:t>
            </a:r>
            <a:r>
              <a:rPr lang="sk-SK" b="1" dirty="0"/>
              <a:t>knižnica MTF: prístup ONLINE v knižnici</a:t>
            </a:r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098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4695" y="449705"/>
            <a:ext cx="1121264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MARKETING V PERSONÁLNEJ PRÁCI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VAŇOVÁ, J. -- BABČANOVÁ, D. -- PRAJOVÁ, V. Marketing. Trnava : </a:t>
            </a:r>
            <a:r>
              <a:rPr lang="sk-SK" dirty="0" err="1"/>
              <a:t>AlumniPress</a:t>
            </a:r>
            <a:r>
              <a:rPr lang="sk-SK" dirty="0"/>
              <a:t>, 2016. 200 s. ISBN 978-80-8096-235-7. </a:t>
            </a:r>
            <a:r>
              <a:rPr lang="sk-SK" b="1" dirty="0"/>
              <a:t>e-skriptá, knižnica MTF: 658.8/</a:t>
            </a:r>
            <a:r>
              <a:rPr lang="sk-SK" b="1" dirty="0" err="1"/>
              <a:t>Vá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KOTLER, P. -- ARMSTRONG, G. Marketing.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2007. 855 s. ISBN 80-247-0513-3. </a:t>
            </a:r>
            <a:r>
              <a:rPr lang="sk-SK" b="1" dirty="0"/>
              <a:t>knižnica MTF: 658.8/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lidskych</a:t>
            </a:r>
            <a:r>
              <a:rPr lang="sk-SK" dirty="0"/>
              <a:t> zdroju. Praha: </a:t>
            </a:r>
            <a:r>
              <a:rPr lang="sk-SK" dirty="0" err="1"/>
              <a:t>Grada</a:t>
            </a:r>
            <a:r>
              <a:rPr lang="sk-SK" dirty="0"/>
              <a:t>, 2007. 800 s. ISBN 978-80-247-1407-3. </a:t>
            </a:r>
            <a:r>
              <a:rPr lang="sk-SK" b="1" dirty="0"/>
              <a:t>knižnica MTF: 658.3/</a:t>
            </a:r>
            <a:r>
              <a:rPr lang="sk-SK" b="1" dirty="0" err="1"/>
              <a:t>Ar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KOTLER, P. -- KELLER, K L. Marketing management.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2007. 788 s. ISBN 978-80-247-1359-5. </a:t>
            </a:r>
            <a:r>
              <a:rPr lang="sk-SK" b="1" dirty="0"/>
              <a:t>knižnica MTF: 658.8/</a:t>
            </a:r>
            <a:r>
              <a:rPr lang="sk-SK" b="1" dirty="0" err="1"/>
              <a:t>Ko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JURÍK, L. -- VAŇOVÁ, J. -- SAKÁL, P. Personálny marketing a budovanie imidžu zamestnávateľa v kontexte udržateľného rozvoja. Fórum manažéra :, 12. s. 27--33.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KOTLER, P. Moderní marketing: 4. </a:t>
            </a:r>
            <a:r>
              <a:rPr lang="sk-SK" dirty="0" err="1"/>
              <a:t>evr</a:t>
            </a:r>
            <a:r>
              <a:rPr lang="sk-SK" dirty="0"/>
              <a:t>. </a:t>
            </a:r>
            <a:r>
              <a:rPr lang="sk-SK" dirty="0" err="1"/>
              <a:t>vydání</a:t>
            </a:r>
            <a:r>
              <a:rPr lang="sk-SK" dirty="0"/>
              <a:t>. Praha : </a:t>
            </a:r>
            <a:r>
              <a:rPr lang="sk-SK" dirty="0" err="1"/>
              <a:t>Grada</a:t>
            </a:r>
            <a:r>
              <a:rPr lang="sk-SK" dirty="0"/>
              <a:t>, 2007. 1041 s. ISBN 978-80-247-1545-2. </a:t>
            </a:r>
            <a:r>
              <a:rPr lang="sk-SK" b="1" dirty="0"/>
              <a:t>knižnica MTF: 658.8/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A </a:t>
            </a:r>
            <a:r>
              <a:rPr lang="sk-SK" dirty="0" err="1"/>
              <a:t>handbook</a:t>
            </a:r>
            <a:r>
              <a:rPr lang="sk-SK" dirty="0"/>
              <a:t> of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Resource</a:t>
            </a:r>
            <a:r>
              <a:rPr lang="sk-SK" dirty="0"/>
              <a:t> Management </a:t>
            </a:r>
            <a:r>
              <a:rPr lang="sk-SK" dirty="0" err="1"/>
              <a:t>Practice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Kogan</a:t>
            </a:r>
            <a:r>
              <a:rPr lang="sk-SK" dirty="0"/>
              <a:t> </a:t>
            </a:r>
            <a:r>
              <a:rPr lang="sk-SK" dirty="0" err="1"/>
              <a:t>Page</a:t>
            </a:r>
            <a:r>
              <a:rPr lang="sk-SK" dirty="0"/>
              <a:t> Business </a:t>
            </a:r>
            <a:r>
              <a:rPr lang="sk-SK" dirty="0" err="1"/>
              <a:t>Books</a:t>
            </a:r>
            <a:r>
              <a:rPr lang="sk-SK" dirty="0"/>
              <a:t>; 9th </a:t>
            </a:r>
            <a:r>
              <a:rPr lang="sk-SK" dirty="0" err="1"/>
              <a:t>edition</a:t>
            </a:r>
            <a:r>
              <a:rPr lang="sk-SK" dirty="0"/>
              <a:t>, 2003. 1024 s. ISBN 978-07-494-4105-0. (rok vyd. 2014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658.2/</a:t>
            </a:r>
            <a:r>
              <a:rPr lang="sk-SK" b="1" dirty="0" err="1"/>
              <a:t>Ar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SZARKOVÁ M. a kol.: Personálny marketing a personálny manažment, Bratislava: Ekonóm 2010 ISBN 9788022530491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2159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34715" y="464695"/>
            <a:ext cx="1137753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MATEMATICKÉ METÓDY PLÁNOVANIA A VYHODNOCOVANIA EXPERIMENTU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TÓTHOVÁ, M. -- KOTIANOVÁ, J. Matematické metódy plánovania a vyhodnocovania experimentu. Trnava : </a:t>
            </a:r>
            <a:r>
              <a:rPr lang="sk-SK" dirty="0" err="1"/>
              <a:t>AlumniPress</a:t>
            </a:r>
            <a:r>
              <a:rPr lang="sk-SK" dirty="0"/>
              <a:t>, 2015. 204 s. ISBN 978-80-8096-227-2. </a:t>
            </a:r>
            <a:r>
              <a:rPr lang="sk-SK" b="1" dirty="0"/>
              <a:t>e-skriptá, knižnica MTF: 51/</a:t>
            </a:r>
            <a:r>
              <a:rPr lang="sk-SK" b="1" dirty="0" err="1"/>
              <a:t>Tó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PALUMBÍNY, O. Matematické metódy plánovania a vyhodnocovania experimentu. Trnava : </a:t>
            </a:r>
            <a:r>
              <a:rPr lang="sk-SK" dirty="0" err="1"/>
              <a:t>AlumniPress</a:t>
            </a:r>
            <a:r>
              <a:rPr lang="sk-SK" dirty="0"/>
              <a:t>, 2009. 122 s. ISBN 978-80-8096-095-7. </a:t>
            </a:r>
            <a:r>
              <a:rPr lang="sk-SK" b="1" dirty="0"/>
              <a:t>e-skriptá, knižnica MTF: 51/Pa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PALUMBÍNY, O. Matematické metódy plánovania a vyhodnocovania experimentu v príkladoch. </a:t>
            </a:r>
            <a:r>
              <a:rPr lang="sk-SK" dirty="0" err="1"/>
              <a:t>Mathematical</a:t>
            </a:r>
            <a:r>
              <a:rPr lang="sk-SK" dirty="0"/>
              <a:t> </a:t>
            </a:r>
            <a:r>
              <a:rPr lang="sk-SK" dirty="0" err="1"/>
              <a:t>methods</a:t>
            </a:r>
            <a:r>
              <a:rPr lang="sk-SK" dirty="0"/>
              <a:t> of </a:t>
            </a:r>
            <a:r>
              <a:rPr lang="sk-SK" dirty="0" err="1"/>
              <a:t>planning</a:t>
            </a:r>
            <a:r>
              <a:rPr lang="sk-SK" dirty="0"/>
              <a:t> and </a:t>
            </a:r>
            <a:r>
              <a:rPr lang="sk-SK" dirty="0" err="1"/>
              <a:t>evaluation</a:t>
            </a:r>
            <a:r>
              <a:rPr lang="sk-SK" dirty="0"/>
              <a:t> of </a:t>
            </a:r>
            <a:r>
              <a:rPr lang="sk-SK" dirty="0" err="1"/>
              <a:t>experiments</a:t>
            </a:r>
            <a:r>
              <a:rPr lang="sk-SK" dirty="0"/>
              <a:t> in </a:t>
            </a:r>
            <a:r>
              <a:rPr lang="sk-SK" dirty="0" err="1"/>
              <a:t>examples</a:t>
            </a:r>
            <a:r>
              <a:rPr lang="sk-SK" dirty="0"/>
              <a:t>. Trnava : </a:t>
            </a:r>
            <a:r>
              <a:rPr lang="sk-SK" dirty="0" err="1"/>
              <a:t>AlumniPress</a:t>
            </a:r>
            <a:r>
              <a:rPr lang="sk-SK" dirty="0"/>
              <a:t>, 2008. 50 s. ISBN 978-80-8096-054-4. </a:t>
            </a:r>
            <a:r>
              <a:rPr lang="sk-SK" b="1" dirty="0"/>
              <a:t>e-skriptá, knižnica MTF: 51/Pa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NEUBAUER, J. -- SEDLAČÍK, M. -- KŘÍŽ, O. Základy </a:t>
            </a:r>
            <a:r>
              <a:rPr lang="sk-SK" dirty="0" err="1"/>
              <a:t>statistiky</a:t>
            </a:r>
            <a:r>
              <a:rPr lang="sk-SK" dirty="0"/>
              <a:t>: aplikace v technických a ekonomických </a:t>
            </a:r>
            <a:r>
              <a:rPr lang="sk-SK" dirty="0" err="1"/>
              <a:t>oborech</a:t>
            </a:r>
            <a:r>
              <a:rPr lang="sk-SK" dirty="0"/>
              <a:t>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2012. 236 s. ISBN 978-80-247-4273-1. </a:t>
            </a:r>
            <a:r>
              <a:rPr lang="sk-SK" b="1" dirty="0"/>
              <a:t>knižnica MTF: 31/</a:t>
            </a:r>
            <a:r>
              <a:rPr lang="sk-SK" b="1" dirty="0" err="1"/>
              <a:t>Ne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HENDL, J. </a:t>
            </a:r>
            <a:r>
              <a:rPr lang="sk-SK" dirty="0" err="1"/>
              <a:t>Přehled</a:t>
            </a:r>
            <a:r>
              <a:rPr lang="sk-SK" dirty="0"/>
              <a:t> </a:t>
            </a:r>
            <a:r>
              <a:rPr lang="sk-SK" dirty="0" err="1"/>
              <a:t>statistických</a:t>
            </a:r>
            <a:r>
              <a:rPr lang="sk-SK" dirty="0"/>
              <a:t> </a:t>
            </a:r>
            <a:r>
              <a:rPr lang="sk-SK" dirty="0" err="1"/>
              <a:t>metod</a:t>
            </a:r>
            <a:r>
              <a:rPr lang="sk-SK" dirty="0"/>
              <a:t> </a:t>
            </a:r>
            <a:r>
              <a:rPr lang="sk-SK" dirty="0" err="1"/>
              <a:t>zpracování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: Analýza a </a:t>
            </a:r>
            <a:r>
              <a:rPr lang="sk-SK" dirty="0" err="1"/>
              <a:t>metaanalýza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. Praha : Portál, 2004. 583 s. ISBN 80-7178-820-1. </a:t>
            </a:r>
            <a:r>
              <a:rPr lang="sk-SK" b="1" dirty="0"/>
              <a:t>knižnica MTF: 31/He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TOŠENOVSKÝ, J. </a:t>
            </a:r>
            <a:r>
              <a:rPr lang="sk-SK" dirty="0" err="1"/>
              <a:t>Plánování</a:t>
            </a:r>
            <a:r>
              <a:rPr lang="sk-SK" dirty="0"/>
              <a:t> </a:t>
            </a:r>
            <a:r>
              <a:rPr lang="sk-SK" dirty="0" err="1"/>
              <a:t>experimentů</a:t>
            </a:r>
            <a:r>
              <a:rPr lang="sk-SK" dirty="0"/>
              <a:t>. Ostrava: VŠB - TU, 2012. ISBN 978-80-248-2592-2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MONTGOMERY, D. C. Design and </a:t>
            </a:r>
            <a:r>
              <a:rPr lang="sk-SK" dirty="0" err="1"/>
              <a:t>Analysis</a:t>
            </a:r>
            <a:r>
              <a:rPr lang="sk-SK" dirty="0"/>
              <a:t> of </a:t>
            </a:r>
            <a:r>
              <a:rPr lang="sk-SK" dirty="0" err="1"/>
              <a:t>Experiments</a:t>
            </a:r>
            <a:r>
              <a:rPr lang="sk-SK" dirty="0"/>
              <a:t>. New York: </a:t>
            </a:r>
            <a:r>
              <a:rPr lang="sk-SK" dirty="0" err="1"/>
              <a:t>Wiley</a:t>
            </a:r>
            <a:r>
              <a:rPr lang="sk-SK" dirty="0"/>
              <a:t>. ISBN-13: 978-1118146927 </a:t>
            </a:r>
            <a:r>
              <a:rPr lang="sk-SK" b="1" dirty="0"/>
              <a:t>(7. vyd. knižnica MTF: 6219/Mo)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94953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44773" y="254832"/>
            <a:ext cx="1137753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MATEMATIKA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MIŠÚTOVÁ, M. a kol. Matematika I. Vybrané časti lineárnej algebry a ich aplikácie</a:t>
            </a:r>
            <a:r>
              <a:rPr lang="sk-SK" i="1" dirty="0"/>
              <a:t>.</a:t>
            </a:r>
            <a:r>
              <a:rPr lang="sk-SK" dirty="0"/>
              <a:t> Trnava: </a:t>
            </a:r>
            <a:r>
              <a:rPr lang="sk-SK" dirty="0" err="1"/>
              <a:t>AlumniPress</a:t>
            </a:r>
            <a:r>
              <a:rPr lang="sk-SK" dirty="0"/>
              <a:t>, 2012. 131 s. ISBN 978-80-8096-162-6. </a:t>
            </a:r>
            <a:r>
              <a:rPr lang="en-US" b="1" dirty="0"/>
              <a:t>e-</a:t>
            </a:r>
            <a:r>
              <a:rPr lang="en-US" b="1" dirty="0" err="1"/>
              <a:t>skriptá</a:t>
            </a:r>
            <a:r>
              <a:rPr lang="en-US" b="1" dirty="0"/>
              <a:t>, </a:t>
            </a:r>
            <a:r>
              <a:rPr lang="sk-SK" b="1" dirty="0"/>
              <a:t>knižnica MTF: 51/Mi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MIŠÚTOVÁ, </a:t>
            </a:r>
            <a:r>
              <a:rPr lang="sk-SK" dirty="0" err="1"/>
              <a:t>M.a</a:t>
            </a:r>
            <a:r>
              <a:rPr lang="sk-SK" dirty="0"/>
              <a:t> kol. Matematika I. Vybrané časti matematickej analýzy a ich aplikácie</a:t>
            </a:r>
            <a:r>
              <a:rPr lang="sk-SK" i="1" dirty="0"/>
              <a:t>.</a:t>
            </a:r>
            <a:r>
              <a:rPr lang="sk-SK" dirty="0"/>
              <a:t> Trnava: </a:t>
            </a:r>
            <a:r>
              <a:rPr lang="sk-SK" dirty="0" err="1"/>
              <a:t>AlumniPress</a:t>
            </a:r>
            <a:r>
              <a:rPr lang="sk-SK" dirty="0"/>
              <a:t>, 2012. 168 s. ISBN 978-80-8096-163-3. </a:t>
            </a:r>
            <a:r>
              <a:rPr lang="en-US" b="1" dirty="0"/>
              <a:t>e-</a:t>
            </a:r>
            <a:r>
              <a:rPr lang="en-US" b="1" dirty="0" err="1"/>
              <a:t>skriptá</a:t>
            </a:r>
            <a:r>
              <a:rPr lang="en-US" b="1" dirty="0"/>
              <a:t>, </a:t>
            </a:r>
            <a:r>
              <a:rPr lang="sk-SK" b="1" dirty="0"/>
              <a:t>knižnica MTF: 51/Mi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MIŠÚTOVÁ, M. a kol. Matematika I s podporou programov </a:t>
            </a:r>
            <a:r>
              <a:rPr lang="sk-SK" dirty="0" err="1"/>
              <a:t>WinPlot</a:t>
            </a:r>
            <a:r>
              <a:rPr lang="sk-SK" dirty="0"/>
              <a:t> a Maxima</a:t>
            </a:r>
            <a:r>
              <a:rPr lang="sk-SK" i="1" dirty="0"/>
              <a:t>.</a:t>
            </a:r>
            <a:r>
              <a:rPr lang="sk-SK" dirty="0"/>
              <a:t> Trnava: </a:t>
            </a:r>
            <a:r>
              <a:rPr lang="sk-SK" dirty="0" err="1"/>
              <a:t>AlumniPress</a:t>
            </a:r>
            <a:r>
              <a:rPr lang="sk-SK" dirty="0"/>
              <a:t>, 2009. 173 s. ISBN 978-80-8096-090-2. </a:t>
            </a:r>
            <a:r>
              <a:rPr lang="en-US" b="1" dirty="0"/>
              <a:t>e-</a:t>
            </a:r>
            <a:r>
              <a:rPr lang="en-US" b="1" dirty="0" err="1"/>
              <a:t>skriptá</a:t>
            </a:r>
            <a:r>
              <a:rPr lang="en-US" b="1" dirty="0"/>
              <a:t>, </a:t>
            </a:r>
            <a:r>
              <a:rPr lang="sk-SK" b="1" dirty="0"/>
              <a:t>knižnica MTF: </a:t>
            </a:r>
            <a:r>
              <a:rPr lang="sk-SK" dirty="0"/>
              <a:t>51/Mi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ABAS, M. a kol. Matematika I : Zbierka príkladov</a:t>
            </a:r>
            <a:r>
              <a:rPr lang="sk-SK" i="1" dirty="0"/>
              <a:t>.</a:t>
            </a:r>
            <a:r>
              <a:rPr lang="sk-SK" dirty="0"/>
              <a:t> Trnava: </a:t>
            </a:r>
            <a:r>
              <a:rPr lang="sk-SK" dirty="0" err="1"/>
              <a:t>AlumniPress</a:t>
            </a:r>
            <a:r>
              <a:rPr lang="sk-SK" dirty="0"/>
              <a:t>, 2008. 263 s. ISBN 978-80-8096-072-8. </a:t>
            </a:r>
            <a:r>
              <a:rPr lang="en-US" b="1" dirty="0"/>
              <a:t>e-</a:t>
            </a:r>
            <a:r>
              <a:rPr lang="en-US" b="1" dirty="0" err="1"/>
              <a:t>skriptá</a:t>
            </a:r>
            <a:r>
              <a:rPr lang="en-US" b="1" dirty="0"/>
              <a:t>, </a:t>
            </a:r>
            <a:r>
              <a:rPr lang="sk-SK" b="1" dirty="0"/>
              <a:t>knižnica MTF: 51/</a:t>
            </a:r>
            <a:r>
              <a:rPr lang="sk-SK" b="1" dirty="0" err="1"/>
              <a:t>Ab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MIŠÚTOVÁ, M. a kol. Z. Analytická geometria v príkladoch. 2007. </a:t>
            </a:r>
            <a:r>
              <a:rPr lang="en-US" b="1" dirty="0"/>
              <a:t>e-</a:t>
            </a:r>
            <a:r>
              <a:rPr lang="en-US" b="1" dirty="0" err="1"/>
              <a:t>skriptá</a:t>
            </a:r>
            <a:r>
              <a:rPr lang="en-US" b="1" dirty="0"/>
              <a:t>, </a:t>
            </a:r>
            <a:r>
              <a:rPr lang="sk-SK" b="1" dirty="0"/>
              <a:t>knižnica MTF: 51/Mi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HALABRÍN, M.  a kol. Matematika I</a:t>
            </a:r>
            <a:r>
              <a:rPr lang="sk-SK" i="1" dirty="0"/>
              <a:t>.</a:t>
            </a:r>
            <a:r>
              <a:rPr lang="sk-SK" dirty="0"/>
              <a:t> Bratislava: STU v Bratislave, 2000. 274 s. ISBN 80-227-1348-1. </a:t>
            </a:r>
            <a:r>
              <a:rPr lang="en-US" b="1" dirty="0"/>
              <a:t>e-</a:t>
            </a:r>
            <a:r>
              <a:rPr lang="en-US" b="1" dirty="0" err="1"/>
              <a:t>skriptá</a:t>
            </a:r>
            <a:r>
              <a:rPr lang="en-US" b="1" dirty="0"/>
              <a:t>, </a:t>
            </a:r>
            <a:r>
              <a:rPr lang="sk-SK" b="1" dirty="0"/>
              <a:t>knižnica MTF: 51/Ha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WAINWRIGH, P. -- BERRY, J. </a:t>
            </a:r>
            <a:r>
              <a:rPr lang="sk-SK" dirty="0" err="1"/>
              <a:t>Foundation</a:t>
            </a:r>
            <a:r>
              <a:rPr lang="sk-SK" dirty="0"/>
              <a:t> </a:t>
            </a:r>
            <a:r>
              <a:rPr lang="sk-SK" dirty="0" err="1"/>
              <a:t>Mathematics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Engineers</a:t>
            </a:r>
            <a:r>
              <a:rPr lang="sk-SK" i="1" dirty="0"/>
              <a:t>. , J. - T, P.</a:t>
            </a:r>
            <a:r>
              <a:rPr lang="sk-SK" dirty="0"/>
              <a:t> </a:t>
            </a:r>
            <a:r>
              <a:rPr lang="sk-SK" dirty="0" err="1"/>
              <a:t>London</a:t>
            </a:r>
            <a:r>
              <a:rPr lang="sk-SK" dirty="0"/>
              <a:t>: MACMILLAN EDUCATION LTD, 1991. 557 s. </a:t>
            </a:r>
            <a:r>
              <a:rPr lang="sk-SK" b="1" dirty="0"/>
              <a:t>knižnica MTF: 51/</a:t>
            </a:r>
            <a:r>
              <a:rPr lang="sk-SK" b="1" dirty="0" err="1"/>
              <a:t>Wa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MIŠÚTOVÁ, Mária et al. Matematika II. Vybrané časti matematickej analýzy a ich aplikácie. 1. vyd. Trnava : </a:t>
            </a:r>
            <a:r>
              <a:rPr lang="sk-SK" dirty="0" err="1"/>
              <a:t>AlumniPress</a:t>
            </a:r>
            <a:r>
              <a:rPr lang="sk-SK" dirty="0"/>
              <a:t>, 2012. 105 s. Dostupné na internete: . ISBN 978-80-8096-1. </a:t>
            </a:r>
            <a:r>
              <a:rPr lang="en-US" b="1" dirty="0"/>
              <a:t>e-</a:t>
            </a:r>
            <a:r>
              <a:rPr lang="en-US" b="1" dirty="0" err="1"/>
              <a:t>skriptá</a:t>
            </a:r>
            <a:r>
              <a:rPr lang="en-US" b="1" dirty="0"/>
              <a:t>, </a:t>
            </a:r>
            <a:r>
              <a:rPr lang="sk-SK" b="1" dirty="0"/>
              <a:t>knižnica MTF: 51/Mi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ELIAŠ, J. a kol. Zbierka úloh z vyššej matematiky 2. Bratislava: STU, 1995. </a:t>
            </a:r>
            <a:r>
              <a:rPr lang="sk-SK" b="1" dirty="0"/>
              <a:t>knižnica MTF:  51/El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IVAN,J. Matematika I. </a:t>
            </a:r>
            <a:r>
              <a:rPr lang="sk-SK" dirty="0" err="1"/>
              <a:t>Bratislava:ALFA</a:t>
            </a:r>
            <a:r>
              <a:rPr lang="sk-SK" dirty="0"/>
              <a:t>, 1986. 704 s. </a:t>
            </a:r>
            <a:r>
              <a:rPr lang="sk-SK" b="1" dirty="0"/>
              <a:t>knižnica MTF:  51/</a:t>
            </a:r>
            <a:r>
              <a:rPr lang="sk-SK" b="1" dirty="0" err="1"/>
              <a:t>Iv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4141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54833" y="359764"/>
            <a:ext cx="116773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MATEMATIKA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VRÁBEĽ, R. -- LIŠKA, V. Matematika II : Určitý integrál. Funkcia viac premenných. Diferenciálne rovnice. Bratislava: Nakladateľstvo STU, 2012. 150 s. ISBN 978-80-227-3784-5. </a:t>
            </a:r>
            <a:r>
              <a:rPr lang="sk-SK" b="1" dirty="0"/>
              <a:t>knižnica MTF: 51/Vr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VRÁBEĽ, R. -- MASÁROVÁ, R. -- LIŠKA, V. Matematika II: Návody na cvičenia. Trnava : </a:t>
            </a:r>
            <a:r>
              <a:rPr lang="sk-SK" dirty="0" err="1"/>
              <a:t>AlumniPress</a:t>
            </a:r>
            <a:r>
              <a:rPr lang="sk-SK" dirty="0"/>
              <a:t>, 2018. 118 s. ISBN 978-80-8096-257-9. </a:t>
            </a:r>
            <a:r>
              <a:rPr lang="en-US" b="1" dirty="0"/>
              <a:t>e-</a:t>
            </a:r>
            <a:r>
              <a:rPr lang="en-US" b="1" dirty="0" err="1"/>
              <a:t>skriptá</a:t>
            </a:r>
            <a:r>
              <a:rPr lang="en-US" b="1" dirty="0"/>
              <a:t>, </a:t>
            </a:r>
            <a:r>
              <a:rPr lang="sk-SK" b="1" dirty="0"/>
              <a:t>knižnica MTF: 51/Vr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IVAN, J. Matematika 1. Bratislava: Alfa, 1986. 704 s. </a:t>
            </a:r>
            <a:r>
              <a:rPr lang="sk-SK" b="1" dirty="0"/>
              <a:t>knižnica MTF: 51/</a:t>
            </a:r>
            <a:r>
              <a:rPr lang="sk-SK" b="1" dirty="0" err="1"/>
              <a:t>Iv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IVAN, J. Matematika 2. Bratislava: Alfa, 1989. 631 s. ISBN 80-05-00114-2. </a:t>
            </a:r>
            <a:r>
              <a:rPr lang="sk-SK" b="1" dirty="0"/>
              <a:t>knižnica MTF: 51/</a:t>
            </a:r>
            <a:r>
              <a:rPr lang="sk-SK" b="1" dirty="0" err="1"/>
              <a:t>Iv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ELIAŠ , J. - HORVÁTH, J. - KAJAN, J. Zbierka úloh z vyššej matematiky : 2.časť. Bratislava: Alfa, 1986. 316 s. </a:t>
            </a:r>
            <a:r>
              <a:rPr lang="sk-SK" b="1" dirty="0"/>
              <a:t>knižnica MTF: 51/El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ELIAŠ , J.- HORVÁTH, J. -  KAJAN, J. Zbierka úloh z vyššej matematiky : 3. časť. Bratislava: Alfa, 1971. 219 s. </a:t>
            </a:r>
            <a:r>
              <a:rPr lang="sk-SK" b="1" dirty="0"/>
              <a:t>knižnica MTF: 51/El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ELIAŠ , J. a kol. Zbierka úloh z vyššej matematiky. 4.časť. Bratislava: Alfa, 1979. 285 s. </a:t>
            </a:r>
            <a:r>
              <a:rPr lang="sk-SK" b="1" dirty="0"/>
              <a:t>knižnica MTF: 51/El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DEMIDOVICH, B. </a:t>
            </a:r>
            <a:r>
              <a:rPr lang="sk-SK" dirty="0" err="1"/>
              <a:t>Computational</a:t>
            </a:r>
            <a:r>
              <a:rPr lang="sk-SK" dirty="0"/>
              <a:t> </a:t>
            </a:r>
            <a:r>
              <a:rPr lang="sk-SK" dirty="0" err="1"/>
              <a:t>mathematics</a:t>
            </a:r>
            <a:r>
              <a:rPr lang="sk-SK" dirty="0"/>
              <a:t>. Moskva: </a:t>
            </a:r>
            <a:r>
              <a:rPr lang="sk-SK" dirty="0" err="1"/>
              <a:t>Mir</a:t>
            </a:r>
            <a:r>
              <a:rPr lang="sk-SK" dirty="0"/>
              <a:t>, 1986.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ŠVEC, M. - MIŠÍK, L. - KLUVÁNEK, I. Matematika 1 : Pre štúdium technických vied. Bratislava: SVTL, 1963. 758 s. </a:t>
            </a:r>
            <a:r>
              <a:rPr lang="sk-SK" b="1" dirty="0"/>
              <a:t>knižnica MTF: 51/</a:t>
            </a:r>
            <a:r>
              <a:rPr lang="sk-SK" b="1" dirty="0" err="1"/>
              <a:t>Šv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KLUVÁNEK, I. -- MIŠÍK, L. -- ŠVEC, M. Matematika 2. Bratislava: SVTL, 1961. 815 s. </a:t>
            </a:r>
            <a:r>
              <a:rPr lang="sk-SK" b="1" dirty="0"/>
              <a:t>knižnica MTF: 51/</a:t>
            </a:r>
            <a:r>
              <a:rPr lang="sk-SK" b="1" dirty="0" err="1"/>
              <a:t>Šv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30270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44774" y="434715"/>
            <a:ext cx="114225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MATEMATIKA III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BEERENDS, R.J.; MORSCHE, H.G.; BERG, J.C.; VRIE, E.M. </a:t>
            </a:r>
            <a:r>
              <a:rPr lang="sk-SK" dirty="0" err="1"/>
              <a:t>Fourier</a:t>
            </a:r>
            <a:r>
              <a:rPr lang="sk-SK" dirty="0"/>
              <a:t> and </a:t>
            </a:r>
            <a:r>
              <a:rPr lang="sk-SK" dirty="0" err="1"/>
              <a:t>Laplace</a:t>
            </a:r>
            <a:r>
              <a:rPr lang="sk-SK" dirty="0"/>
              <a:t> </a:t>
            </a:r>
            <a:r>
              <a:rPr lang="sk-SK" dirty="0" err="1"/>
              <a:t>Transforms</a:t>
            </a:r>
            <a:r>
              <a:rPr lang="sk-SK" i="1" dirty="0"/>
              <a:t>.</a:t>
            </a:r>
            <a:r>
              <a:rPr lang="sk-SK" dirty="0"/>
              <a:t> </a:t>
            </a:r>
            <a:r>
              <a:rPr lang="sk-SK" dirty="0" err="1"/>
              <a:t>Cambridge</a:t>
            </a:r>
            <a:r>
              <a:rPr lang="sk-SK" dirty="0"/>
              <a:t> 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2003. 447 s. ISBN 0-521-53441-0.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ELIAŠ, J. -- HORVÁTH, J. -- KAJAN, J. -- ŠULKA, R. Zbierka úloh z vyššej matematiky. 4.časť. Bratislava : Alfa, 1979. 285 s. </a:t>
            </a:r>
            <a:r>
              <a:rPr lang="sk-SK" b="1" dirty="0"/>
              <a:t>sig.: knižnica MTF: 51/El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KLUVÁNEK, I. -- MIŠÍK, L. -- ŠVEC, M. Matematika </a:t>
            </a:r>
            <a:r>
              <a:rPr lang="sk-SK" dirty="0" err="1"/>
              <a:t>II.diel</a:t>
            </a:r>
            <a:r>
              <a:rPr lang="sk-SK" dirty="0"/>
              <a:t>: Pre štúdium technických vied. Bratislava : Alfa, 1970. 815 s. </a:t>
            </a:r>
            <a:r>
              <a:rPr lang="sk-SK" b="1" dirty="0"/>
              <a:t>knižnica MTF: 51/</a:t>
            </a:r>
            <a:r>
              <a:rPr lang="sk-SK" b="1" dirty="0" err="1"/>
              <a:t>Kl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ROVDER, J. Vybrané state z matematiky: Funkcie komplexnej premennej. </a:t>
            </a:r>
            <a:r>
              <a:rPr lang="sk-SK" dirty="0" err="1"/>
              <a:t>Laplaceova</a:t>
            </a:r>
            <a:r>
              <a:rPr lang="sk-SK" dirty="0"/>
              <a:t> transformácia. Parciálne diferenciálne rovnice 2.rádu. Bratislava : SVŠT v Bratislave, 1986. 209 s. </a:t>
            </a:r>
            <a:r>
              <a:rPr lang="sk-SK" b="1" dirty="0"/>
              <a:t>knižnica MTF: 51/</a:t>
            </a:r>
            <a:r>
              <a:rPr lang="sk-SK" b="1" dirty="0" err="1"/>
              <a:t>Ro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VRBAN, A. -- HALAMA, J. -- HUSÁROVÁ, B. Základy teórie automatického riadenia. Bratislava : STU v Bratislave, 1999. ISBN 80-227-1267-1. </a:t>
            </a:r>
            <a:r>
              <a:rPr lang="sk-SK" b="1" dirty="0"/>
              <a:t>e-skriptá, knižnica MTF:  681.5/Vr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01931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9705" y="389744"/>
            <a:ext cx="112426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MATERIÁLOVÝ DIZAJN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JANOVEC, J. -- GRGAČ, P. -- SKARBA, M. Progresívne materiály a technológie. Bratislava: Nakladateľstvo STU, 2012. 300 s. ISBN 978-80-227-3648-0. </a:t>
            </a:r>
            <a:r>
              <a:rPr lang="sk-SK" b="1" dirty="0"/>
              <a:t>knižnica MTF: 620/Ja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MITTEMEIJER, E J. The </a:t>
            </a:r>
            <a:r>
              <a:rPr lang="sk-SK" dirty="0" err="1"/>
              <a:t>microstructure</a:t>
            </a:r>
            <a:r>
              <a:rPr lang="sk-SK" dirty="0"/>
              <a:t> – </a:t>
            </a:r>
            <a:r>
              <a:rPr lang="sk-SK" dirty="0" err="1"/>
              <a:t>property</a:t>
            </a:r>
            <a:r>
              <a:rPr lang="sk-SK" dirty="0"/>
              <a:t> </a:t>
            </a:r>
            <a:r>
              <a:rPr lang="sk-SK" dirty="0" err="1"/>
              <a:t>relationship</a:t>
            </a:r>
            <a:r>
              <a:rPr lang="sk-SK" dirty="0"/>
              <a:t> </a:t>
            </a:r>
            <a:r>
              <a:rPr lang="sk-SK" dirty="0" err="1"/>
              <a:t>using</a:t>
            </a:r>
            <a:r>
              <a:rPr lang="sk-SK" dirty="0"/>
              <a:t> </a:t>
            </a:r>
            <a:r>
              <a:rPr lang="sk-SK" dirty="0" err="1"/>
              <a:t>metals</a:t>
            </a:r>
            <a:r>
              <a:rPr lang="sk-SK" dirty="0"/>
              <a:t> as model </a:t>
            </a:r>
            <a:r>
              <a:rPr lang="sk-SK" dirty="0" err="1"/>
              <a:t>systems</a:t>
            </a:r>
            <a:r>
              <a:rPr lang="sk-SK" dirty="0"/>
              <a:t>. New York/</a:t>
            </a:r>
            <a:r>
              <a:rPr lang="sk-SK" dirty="0" err="1"/>
              <a:t>Heidelberg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, 2011. 500 s. ISBN 978-3-642-10500-5.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620/Mi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CARDARELLI, F.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New York </a:t>
            </a:r>
            <a:r>
              <a:rPr lang="sk-SK" dirty="0" err="1"/>
              <a:t>Springer</a:t>
            </a:r>
            <a:r>
              <a:rPr lang="sk-SK" dirty="0"/>
              <a:t>, 2008. 1350 s. ISBN 978-1-84628-669-8. </a:t>
            </a:r>
            <a:r>
              <a:rPr lang="sk-SK" b="1" dirty="0"/>
              <a:t>(rok vyd. 2018 knižnica MTF: 620/Ca)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ASHBY, M F.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Selection</a:t>
            </a:r>
            <a:r>
              <a:rPr lang="sk-SK" dirty="0"/>
              <a:t> in </a:t>
            </a:r>
            <a:r>
              <a:rPr lang="sk-SK" dirty="0" err="1"/>
              <a:t>Mechanical</a:t>
            </a:r>
            <a:r>
              <a:rPr lang="sk-SK" dirty="0"/>
              <a:t> Design. Amsterdam: </a:t>
            </a:r>
            <a:r>
              <a:rPr lang="sk-SK" dirty="0" err="1"/>
              <a:t>Elsevier</a:t>
            </a:r>
            <a:r>
              <a:rPr lang="sk-SK" dirty="0"/>
              <a:t>, 2017. 646 s. ISBN 978-0-08-100599-6. </a:t>
            </a:r>
            <a:r>
              <a:rPr lang="sk-SK" b="1" dirty="0"/>
              <a:t>študovňa</a:t>
            </a:r>
            <a:r>
              <a:rPr lang="sk-SK" dirty="0"/>
              <a:t> </a:t>
            </a:r>
            <a:r>
              <a:rPr lang="sk-SK" b="1" dirty="0"/>
              <a:t>620/As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AGARWAL, B D. -- BROUTMAN, L J. Vláknové </a:t>
            </a:r>
            <a:r>
              <a:rPr lang="sk-SK" dirty="0" err="1"/>
              <a:t>kompozity</a:t>
            </a:r>
            <a:r>
              <a:rPr lang="sk-SK" dirty="0"/>
              <a:t>. Praha : SNTL, 1987. 294 s. </a:t>
            </a:r>
            <a:r>
              <a:rPr lang="sk-SK" b="1" dirty="0"/>
              <a:t>knižnica MTF: 620/Ag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32031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69823" y="134912"/>
            <a:ext cx="11422505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MEDZINÁRODNE VZŤAHY A DIVERZITA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CAGÁŇOVÁ, D. </a:t>
            </a:r>
            <a:r>
              <a:rPr lang="sk-SK" sz="1600" dirty="0" err="1"/>
              <a:t>Multiculturality</a:t>
            </a:r>
            <a:r>
              <a:rPr lang="sk-SK" sz="1600" dirty="0"/>
              <a:t> and Industrial Enterprises. </a:t>
            </a:r>
            <a:r>
              <a:rPr lang="sk-SK" sz="1600" dirty="0" err="1"/>
              <a:t>Köthen</a:t>
            </a:r>
            <a:r>
              <a:rPr lang="sk-SK" sz="1600" dirty="0"/>
              <a:t> : </a:t>
            </a:r>
            <a:r>
              <a:rPr lang="sk-SK" sz="1600" dirty="0" err="1"/>
              <a:t>Hochschule</a:t>
            </a:r>
            <a:r>
              <a:rPr lang="sk-SK" sz="1600" dirty="0"/>
              <a:t> </a:t>
            </a:r>
            <a:r>
              <a:rPr lang="sk-SK" sz="1600" dirty="0" err="1"/>
              <a:t>Anhalt</a:t>
            </a:r>
            <a:r>
              <a:rPr lang="sk-SK" sz="1600" dirty="0"/>
              <a:t>, 2011. 156 s. ISBN 978-3-86011-041-6. </a:t>
            </a:r>
            <a:r>
              <a:rPr lang="sk-SK" sz="1600" b="1" dirty="0"/>
              <a:t>knižnica MTF:</a:t>
            </a:r>
            <a:r>
              <a:rPr lang="sk-SK" sz="1600" dirty="0"/>
              <a:t> </a:t>
            </a:r>
            <a:r>
              <a:rPr lang="sk-SK" sz="1600" b="1" dirty="0"/>
              <a:t>65/Ca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CAGÁŇOVÁ, Dagmar (</a:t>
            </a:r>
            <a:r>
              <a:rPr lang="sk-SK" sz="1600" dirty="0" err="1"/>
              <a:t>ed</a:t>
            </a:r>
            <a:r>
              <a:rPr lang="sk-SK" sz="1600" dirty="0"/>
              <a:t>.) et al. </a:t>
            </a:r>
            <a:r>
              <a:rPr lang="sk-SK" sz="1600" dirty="0" err="1"/>
              <a:t>Smart</a:t>
            </a:r>
            <a:r>
              <a:rPr lang="sk-SK" sz="1600" dirty="0"/>
              <a:t> </a:t>
            </a:r>
            <a:r>
              <a:rPr lang="sk-SK" sz="1600" dirty="0" err="1"/>
              <a:t>technology</a:t>
            </a:r>
            <a:r>
              <a:rPr lang="sk-SK" sz="1600" dirty="0"/>
              <a:t> </a:t>
            </a:r>
            <a:r>
              <a:rPr lang="sk-SK" sz="1600" dirty="0" err="1"/>
              <a:t>trends</a:t>
            </a:r>
            <a:r>
              <a:rPr lang="sk-SK" sz="1600" dirty="0"/>
              <a:t> in </a:t>
            </a:r>
            <a:r>
              <a:rPr lang="sk-SK" sz="1600" dirty="0" err="1"/>
              <a:t>industrial</a:t>
            </a:r>
            <a:r>
              <a:rPr lang="sk-SK" sz="1600" dirty="0"/>
              <a:t> and business management. 1. vyd. </a:t>
            </a:r>
            <a:r>
              <a:rPr lang="sk-SK" sz="1600" dirty="0" err="1"/>
              <a:t>Cham</a:t>
            </a:r>
            <a:r>
              <a:rPr lang="sk-SK" sz="1600" dirty="0"/>
              <a:t>, </a:t>
            </a:r>
            <a:r>
              <a:rPr lang="sk-SK" sz="1600" dirty="0" err="1"/>
              <a:t>Switzerland</a:t>
            </a:r>
            <a:r>
              <a:rPr lang="sk-SK" sz="1600" dirty="0"/>
              <a:t> : </a:t>
            </a:r>
            <a:r>
              <a:rPr lang="sk-SK" sz="1600" dirty="0" err="1"/>
              <a:t>Springer</a:t>
            </a:r>
            <a:r>
              <a:rPr lang="sk-SK" sz="1600" dirty="0"/>
              <a:t> International </a:t>
            </a:r>
            <a:r>
              <a:rPr lang="sk-SK" sz="1600" dirty="0" err="1"/>
              <a:t>Publishing</a:t>
            </a:r>
            <a:r>
              <a:rPr lang="sk-SK" sz="1600" dirty="0"/>
              <a:t> AG, 2019. 490 s. EAI/</a:t>
            </a:r>
            <a:r>
              <a:rPr lang="sk-SK" sz="1600" dirty="0" err="1"/>
              <a:t>Springer</a:t>
            </a:r>
            <a:r>
              <a:rPr lang="sk-SK" sz="1600" dirty="0"/>
              <a:t> </a:t>
            </a:r>
            <a:r>
              <a:rPr lang="sk-SK" sz="1600" dirty="0" err="1"/>
              <a:t>Innovations</a:t>
            </a:r>
            <a:r>
              <a:rPr lang="sk-SK" sz="1600" dirty="0"/>
              <a:t> in </a:t>
            </a:r>
            <a:r>
              <a:rPr lang="sk-SK" sz="1600" dirty="0" err="1"/>
              <a:t>Communication</a:t>
            </a:r>
            <a:r>
              <a:rPr lang="sk-SK" sz="1600" dirty="0"/>
              <a:t> and </a:t>
            </a:r>
            <a:r>
              <a:rPr lang="sk-SK" sz="1600" dirty="0" err="1"/>
              <a:t>Computing</a:t>
            </a:r>
            <a:r>
              <a:rPr lang="sk-SK" sz="1600" dirty="0"/>
              <a:t>. Dostupné na internete: . ISBN 978-3-319-76998-1. ISSN 2522-8609. https://link.springer.com/content/pdf/10.1007%2F978-3-319-76998-1.pdf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VIDENOVÁ, V. -- MAKRAIOVÁ, J. -- CAGÁŇOVÁ, D. </a:t>
            </a:r>
            <a:r>
              <a:rPr lang="sk-SK" sz="1600" dirty="0" err="1"/>
              <a:t>Strategy</a:t>
            </a:r>
            <a:r>
              <a:rPr lang="sk-SK" sz="1600" dirty="0"/>
              <a:t> "KEMSAC" and </a:t>
            </a:r>
            <a:r>
              <a:rPr lang="sk-SK" sz="1600" dirty="0" err="1"/>
              <a:t>Kolb´s</a:t>
            </a:r>
            <a:r>
              <a:rPr lang="sk-SK" sz="1600" dirty="0"/>
              <a:t> </a:t>
            </a:r>
            <a:r>
              <a:rPr lang="sk-SK" sz="1600" dirty="0" err="1"/>
              <a:t>cycle</a:t>
            </a:r>
            <a:r>
              <a:rPr lang="sk-SK" sz="1600" dirty="0"/>
              <a:t> as </a:t>
            </a:r>
            <a:r>
              <a:rPr lang="sk-SK" sz="1600" dirty="0" err="1"/>
              <a:t>tools</a:t>
            </a:r>
            <a:r>
              <a:rPr lang="sk-SK" sz="1600" dirty="0"/>
              <a:t> of </a:t>
            </a:r>
            <a:r>
              <a:rPr lang="sk-SK" sz="1600" dirty="0" err="1"/>
              <a:t>multicultural</a:t>
            </a:r>
            <a:r>
              <a:rPr lang="sk-SK" sz="1600" dirty="0"/>
              <a:t> </a:t>
            </a:r>
            <a:r>
              <a:rPr lang="sk-SK" sz="1600" dirty="0" err="1"/>
              <a:t>education</a:t>
            </a:r>
            <a:r>
              <a:rPr lang="sk-SK" sz="1600" dirty="0"/>
              <a:t> in </a:t>
            </a:r>
            <a:r>
              <a:rPr lang="sk-SK" sz="1600" dirty="0" err="1"/>
              <a:t>industrial</a:t>
            </a:r>
            <a:r>
              <a:rPr lang="sk-SK" sz="1600" dirty="0"/>
              <a:t> </a:t>
            </a:r>
            <a:r>
              <a:rPr lang="sk-SK" sz="1600" dirty="0" err="1"/>
              <a:t>enterprises</a:t>
            </a:r>
            <a:r>
              <a:rPr lang="sk-SK" sz="1600" dirty="0"/>
              <a:t>. In </a:t>
            </a:r>
            <a:r>
              <a:rPr lang="sk-SK" sz="1600" dirty="0" err="1"/>
              <a:t>In</a:t>
            </a:r>
            <a:r>
              <a:rPr lang="sk-SK" sz="1600" dirty="0"/>
              <a:t> </a:t>
            </a:r>
            <a:r>
              <a:rPr lang="sk-SK" sz="1600" dirty="0" err="1"/>
              <a:t>Look</a:t>
            </a:r>
            <a:r>
              <a:rPr lang="sk-SK" sz="1600" dirty="0"/>
              <a:t> </a:t>
            </a:r>
            <a:r>
              <a:rPr lang="sk-SK" sz="1600" dirty="0" err="1"/>
              <a:t>Days</a:t>
            </a:r>
            <a:r>
              <a:rPr lang="sk-SK" sz="1600" dirty="0"/>
              <a:t> 2012 [elektronický zdroj]: Zborník z medzinárodnej vedecko-praktickej konferencie. 23.5.2012, Kyjev. </a:t>
            </a:r>
            <a:r>
              <a:rPr lang="sk-SK" sz="1600" dirty="0" err="1"/>
              <a:t>b.m</a:t>
            </a:r>
            <a:r>
              <a:rPr lang="sk-SK" sz="1600" dirty="0"/>
              <a:t>. : </a:t>
            </a:r>
            <a:r>
              <a:rPr lang="sk-SK" sz="1600" dirty="0" err="1"/>
              <a:t>Inter</a:t>
            </a:r>
            <a:r>
              <a:rPr lang="sk-SK" sz="1600" dirty="0"/>
              <a:t> M&amp;K, 2012, s. 1--7. ISBN 978-80-970118-4-0. </a:t>
            </a:r>
            <a:r>
              <a:rPr lang="sk-SK" sz="1600" b="1" dirty="0"/>
              <a:t>knižnica MTF: zborník (u knihovníka)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CAGÁŇOVÁ, Dagmar et al. The </a:t>
            </a:r>
            <a:r>
              <a:rPr lang="sk-SK" sz="1600" dirty="0" err="1"/>
              <a:t>analysis</a:t>
            </a:r>
            <a:r>
              <a:rPr lang="sk-SK" sz="1600" dirty="0"/>
              <a:t> of </a:t>
            </a:r>
            <a:r>
              <a:rPr lang="sk-SK" sz="1600" dirty="0" err="1"/>
              <a:t>the</a:t>
            </a:r>
            <a:r>
              <a:rPr lang="sk-SK" sz="1600" dirty="0"/>
              <a:t> Slovak </a:t>
            </a:r>
            <a:r>
              <a:rPr lang="sk-SK" sz="1600" dirty="0" err="1"/>
              <a:t>citizens</a:t>
            </a:r>
            <a:r>
              <a:rPr lang="sk-SK" sz="1600" dirty="0"/>
              <a:t>´ </a:t>
            </a:r>
            <a:r>
              <a:rPr lang="sk-SK" sz="1600" dirty="0" err="1"/>
              <a:t>awareness</a:t>
            </a:r>
            <a:r>
              <a:rPr lang="sk-SK" sz="1600" dirty="0"/>
              <a:t> </a:t>
            </a:r>
            <a:r>
              <a:rPr lang="sk-SK" sz="1600" dirty="0" err="1"/>
              <a:t>about</a:t>
            </a:r>
            <a:r>
              <a:rPr lang="sk-SK" sz="1600" dirty="0"/>
              <a:t>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smart</a:t>
            </a:r>
            <a:r>
              <a:rPr lang="sk-SK" sz="1600" dirty="0"/>
              <a:t> city </a:t>
            </a:r>
            <a:r>
              <a:rPr lang="sk-SK" sz="1600" dirty="0" err="1"/>
              <a:t>concept</a:t>
            </a:r>
            <a:r>
              <a:rPr lang="sk-SK" sz="1600" dirty="0"/>
              <a:t>. In ACM Mobile </a:t>
            </a:r>
            <a:r>
              <a:rPr lang="sk-SK" sz="1600" dirty="0" err="1"/>
              <a:t>Networks</a:t>
            </a:r>
            <a:r>
              <a:rPr lang="sk-SK" sz="1600" dirty="0"/>
              <a:t> and </a:t>
            </a:r>
            <a:r>
              <a:rPr lang="sk-SK" sz="1600" dirty="0" err="1"/>
              <a:t>Applications</a:t>
            </a:r>
            <a:r>
              <a:rPr lang="sk-SK" sz="1600" dirty="0"/>
              <a:t>. </a:t>
            </a:r>
            <a:r>
              <a:rPr lang="sk-SK" sz="1600" dirty="0" err="1"/>
              <a:t>Vol</a:t>
            </a:r>
            <a:r>
              <a:rPr lang="sk-SK" sz="1600" dirty="0"/>
              <a:t>. 24, </a:t>
            </a:r>
            <a:r>
              <a:rPr lang="sk-SK" sz="1600" dirty="0" err="1"/>
              <a:t>iss</a:t>
            </a:r>
            <a:r>
              <a:rPr lang="sk-SK" sz="1600" dirty="0"/>
              <a:t>. 6 (2019), s. 2050-2058. ISSN 1383-469X (2.602 - 2019).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CAGÁŇOVÁ, D et al. The </a:t>
            </a:r>
            <a:r>
              <a:rPr lang="sk-SK" sz="1600" dirty="0" err="1"/>
              <a:t>issue</a:t>
            </a:r>
            <a:r>
              <a:rPr lang="sk-SK" sz="1600" dirty="0"/>
              <a:t> of </a:t>
            </a:r>
            <a:r>
              <a:rPr lang="sk-SK" sz="1600" dirty="0" err="1"/>
              <a:t>diversity</a:t>
            </a:r>
            <a:r>
              <a:rPr lang="sk-SK" sz="1600" dirty="0"/>
              <a:t> and </a:t>
            </a:r>
            <a:r>
              <a:rPr lang="sk-SK" sz="1600" dirty="0" err="1"/>
              <a:t>intercultural</a:t>
            </a:r>
            <a:r>
              <a:rPr lang="sk-SK" sz="1600" dirty="0"/>
              <a:t> </a:t>
            </a:r>
            <a:r>
              <a:rPr lang="sk-SK" sz="1600" dirty="0" err="1"/>
              <a:t>managerial</a:t>
            </a:r>
            <a:r>
              <a:rPr lang="sk-SK" sz="1600" dirty="0"/>
              <a:t> </a:t>
            </a:r>
            <a:r>
              <a:rPr lang="sk-SK" sz="1600" dirty="0" err="1"/>
              <a:t>competences</a:t>
            </a:r>
            <a:r>
              <a:rPr lang="sk-SK" sz="1600" dirty="0"/>
              <a:t> in </a:t>
            </a:r>
            <a:r>
              <a:rPr lang="sk-SK" sz="1600" dirty="0" err="1"/>
              <a:t>industrial</a:t>
            </a:r>
            <a:r>
              <a:rPr lang="sk-SK" sz="1600" dirty="0"/>
              <a:t> </a:t>
            </a:r>
            <a:r>
              <a:rPr lang="sk-SK" sz="1600" dirty="0" err="1"/>
              <a:t>enterprises</a:t>
            </a:r>
            <a:r>
              <a:rPr lang="sk-SK" sz="1600" dirty="0"/>
              <a:t>. </a:t>
            </a:r>
            <a:r>
              <a:rPr lang="sk-SK" sz="1600" dirty="0" err="1"/>
              <a:t>Politische</a:t>
            </a:r>
            <a:r>
              <a:rPr lang="sk-SK" sz="1600" dirty="0"/>
              <a:t> </a:t>
            </a:r>
            <a:r>
              <a:rPr lang="sk-SK" sz="1600" dirty="0" err="1"/>
              <a:t>Psychologie</a:t>
            </a:r>
            <a:r>
              <a:rPr lang="sk-SK" sz="1600" dirty="0"/>
              <a:t>, 7. s. 71--86.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CAGÁŇOVÁ, D. et al.  Z. The </a:t>
            </a:r>
            <a:r>
              <a:rPr lang="sk-SK" sz="1600" dirty="0" err="1"/>
              <a:t>multicultural</a:t>
            </a:r>
            <a:r>
              <a:rPr lang="sk-SK" sz="1600" dirty="0"/>
              <a:t> </a:t>
            </a:r>
            <a:r>
              <a:rPr lang="sk-SK" sz="1600" dirty="0" err="1"/>
              <a:t>environment</a:t>
            </a:r>
            <a:r>
              <a:rPr lang="sk-SK" sz="1600" dirty="0"/>
              <a:t> </a:t>
            </a:r>
            <a:r>
              <a:rPr lang="sk-SK" sz="1600" dirty="0" err="1"/>
              <a:t>influence</a:t>
            </a:r>
            <a:r>
              <a:rPr lang="sk-SK" sz="1600" dirty="0"/>
              <a:t> on </a:t>
            </a:r>
            <a:r>
              <a:rPr lang="sk-SK" sz="1600" dirty="0" err="1"/>
              <a:t>innovation</a:t>
            </a:r>
            <a:r>
              <a:rPr lang="sk-SK" sz="1600" dirty="0"/>
              <a:t> and </a:t>
            </a:r>
            <a:r>
              <a:rPr lang="sk-SK" sz="1600" dirty="0" err="1"/>
              <a:t>knowledge</a:t>
            </a:r>
            <a:r>
              <a:rPr lang="sk-SK" sz="1600" dirty="0"/>
              <a:t> management in </a:t>
            </a:r>
            <a:r>
              <a:rPr lang="sk-SK" sz="1600" dirty="0" err="1"/>
              <a:t>the</a:t>
            </a:r>
            <a:r>
              <a:rPr lang="sk-SK" sz="1600" dirty="0"/>
              <a:t> Slovak </a:t>
            </a:r>
            <a:r>
              <a:rPr lang="sk-SK" sz="1600" dirty="0" err="1"/>
              <a:t>Republic</a:t>
            </a:r>
            <a:r>
              <a:rPr lang="sk-SK" sz="1600" dirty="0"/>
              <a:t>. In </a:t>
            </a:r>
            <a:r>
              <a:rPr lang="sk-SK" sz="1600" dirty="0" err="1"/>
              <a:t>Annals</a:t>
            </a:r>
            <a:r>
              <a:rPr lang="sk-SK" sz="1600" dirty="0"/>
              <a:t> of DAAAM and </a:t>
            </a:r>
            <a:r>
              <a:rPr lang="sk-SK" sz="1600" dirty="0" err="1"/>
              <a:t>Proceedings</a:t>
            </a:r>
            <a:r>
              <a:rPr lang="sk-SK" sz="1600" dirty="0"/>
              <a:t> of DAAAM </a:t>
            </a:r>
            <a:r>
              <a:rPr lang="sk-SK" sz="1600" dirty="0" err="1"/>
              <a:t>Symposium</a:t>
            </a:r>
            <a:r>
              <a:rPr lang="sk-SK" sz="1600" dirty="0"/>
              <a:t>. </a:t>
            </a:r>
            <a:r>
              <a:rPr lang="sk-SK" sz="1600" dirty="0" err="1"/>
              <a:t>Vienna</a:t>
            </a:r>
            <a:r>
              <a:rPr lang="sk-SK" sz="1600" dirty="0"/>
              <a:t>: DAAAM International, 2010, s. 0113--0114. ISBN 978-3-901509-73-5.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CAGÁŇOVÁ, D. -- ŠUJANOVÁ, J. -- ČAMBÁL, M. The </a:t>
            </a:r>
            <a:r>
              <a:rPr lang="sk-SK" sz="1600" dirty="0" err="1"/>
              <a:t>Multiculturality</a:t>
            </a:r>
            <a:r>
              <a:rPr lang="sk-SK" sz="1600" dirty="0"/>
              <a:t> </a:t>
            </a:r>
            <a:r>
              <a:rPr lang="sk-SK" sz="1600" dirty="0" err="1"/>
              <a:t>Aspects</a:t>
            </a:r>
            <a:r>
              <a:rPr lang="sk-SK" sz="1600" dirty="0"/>
              <a:t> in </a:t>
            </a:r>
            <a:r>
              <a:rPr lang="sk-SK" sz="1600" dirty="0" err="1"/>
              <a:t>Knowledge</a:t>
            </a:r>
            <a:r>
              <a:rPr lang="sk-SK" sz="1600" dirty="0"/>
              <a:t> Management </a:t>
            </a:r>
            <a:r>
              <a:rPr lang="sk-SK" sz="1600" dirty="0" err="1"/>
              <a:t>within</a:t>
            </a:r>
            <a:r>
              <a:rPr lang="sk-SK" sz="1600" dirty="0"/>
              <a:t> </a:t>
            </a:r>
            <a:r>
              <a:rPr lang="sk-SK" sz="1600" dirty="0" err="1"/>
              <a:t>the</a:t>
            </a:r>
            <a:r>
              <a:rPr lang="sk-SK" sz="1600" dirty="0"/>
              <a:t> Slovak Industrial Enterprises. In </a:t>
            </a:r>
            <a:r>
              <a:rPr lang="sk-SK" sz="1600" dirty="0" err="1"/>
              <a:t>Proceedings</a:t>
            </a:r>
            <a:r>
              <a:rPr lang="sk-SK" sz="1600" dirty="0"/>
              <a:t> of </a:t>
            </a:r>
            <a:r>
              <a:rPr lang="sk-SK" sz="1600" dirty="0" err="1"/>
              <a:t>the</a:t>
            </a:r>
            <a:r>
              <a:rPr lang="sk-SK" sz="1600" dirty="0"/>
              <a:t> 12th </a:t>
            </a:r>
            <a:r>
              <a:rPr lang="sk-SK" sz="1600" dirty="0" err="1"/>
              <a:t>European</a:t>
            </a:r>
            <a:r>
              <a:rPr lang="sk-SK" sz="1600" dirty="0"/>
              <a:t> </a:t>
            </a:r>
            <a:r>
              <a:rPr lang="sk-SK" sz="1600" dirty="0" err="1"/>
              <a:t>Conference</a:t>
            </a:r>
            <a:r>
              <a:rPr lang="sk-SK" sz="1600" dirty="0"/>
              <a:t> on </a:t>
            </a:r>
            <a:r>
              <a:rPr lang="sk-SK" sz="1600" dirty="0" err="1"/>
              <a:t>Knowledge</a:t>
            </a:r>
            <a:r>
              <a:rPr lang="sk-SK" sz="1600" dirty="0"/>
              <a:t> Management - ECKM 2011 : </a:t>
            </a:r>
            <a:r>
              <a:rPr lang="sk-SK" sz="1600" dirty="0" err="1"/>
              <a:t>University</a:t>
            </a:r>
            <a:r>
              <a:rPr lang="sk-SK" sz="1600" dirty="0"/>
              <a:t> of </a:t>
            </a:r>
            <a:r>
              <a:rPr lang="sk-SK" sz="1600" dirty="0" err="1"/>
              <a:t>Passau</a:t>
            </a:r>
            <a:r>
              <a:rPr lang="sk-SK" sz="1600" dirty="0"/>
              <a:t>, </a:t>
            </a:r>
            <a:r>
              <a:rPr lang="sk-SK" sz="1600" dirty="0" err="1"/>
              <a:t>Germany</a:t>
            </a:r>
            <a:r>
              <a:rPr lang="sk-SK" sz="1600" dirty="0"/>
              <a:t>, 1-2 September 2011. </a:t>
            </a:r>
            <a:r>
              <a:rPr lang="sk-SK" sz="1600" dirty="0" err="1"/>
              <a:t>Passau</a:t>
            </a:r>
            <a:r>
              <a:rPr lang="sk-SK" sz="1600" dirty="0"/>
              <a:t>: </a:t>
            </a:r>
            <a:r>
              <a:rPr lang="sk-SK" sz="1600" dirty="0" err="1"/>
              <a:t>University</a:t>
            </a:r>
            <a:r>
              <a:rPr lang="sk-SK" sz="1600" dirty="0"/>
              <a:t> of </a:t>
            </a:r>
            <a:r>
              <a:rPr lang="sk-SK" sz="1600" dirty="0" err="1"/>
              <a:t>Passau</a:t>
            </a:r>
            <a:r>
              <a:rPr lang="sk-SK" sz="1600" dirty="0"/>
              <a:t>, 2011, s. 126--127. ISBN 978-1-908272-10-2.</a:t>
            </a:r>
          </a:p>
          <a:p>
            <a:pPr lvl="0"/>
            <a:endParaRPr lang="sk-SK" sz="1600" dirty="0"/>
          </a:p>
          <a:p>
            <a:r>
              <a:rPr lang="sk-SK" sz="1600" b="1" dirty="0"/>
              <a:t>Odporúčaná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 err="1"/>
              <a:t>Entrepreneurial</a:t>
            </a:r>
            <a:r>
              <a:rPr lang="sk-SK" sz="1600" dirty="0"/>
              <a:t> Management in </a:t>
            </a:r>
            <a:r>
              <a:rPr lang="sk-SK" sz="1600" dirty="0" err="1"/>
              <a:t>Small</a:t>
            </a:r>
            <a:r>
              <a:rPr lang="sk-SK" sz="1600" dirty="0"/>
              <a:t> </a:t>
            </a:r>
            <a:r>
              <a:rPr lang="sk-SK" sz="1600" dirty="0" err="1"/>
              <a:t>Firms</a:t>
            </a:r>
            <a:r>
              <a:rPr lang="sk-SK" sz="1600" dirty="0"/>
              <a:t>. SAGE </a:t>
            </a:r>
            <a:r>
              <a:rPr lang="sk-SK" sz="1600" b="1" dirty="0"/>
              <a:t>knižnica MTF: 65/Cha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HISRICH R.D. </a:t>
            </a:r>
            <a:r>
              <a:rPr lang="sk-SK" sz="1600" dirty="0" err="1"/>
              <a:t>Managing</a:t>
            </a:r>
            <a:r>
              <a:rPr lang="sk-SK" sz="1600" dirty="0"/>
              <a:t> </a:t>
            </a:r>
            <a:r>
              <a:rPr lang="sk-SK" sz="1600" dirty="0" err="1"/>
              <a:t>Innovation</a:t>
            </a:r>
            <a:r>
              <a:rPr lang="sk-SK" sz="1600" dirty="0"/>
              <a:t> and </a:t>
            </a:r>
            <a:r>
              <a:rPr lang="sk-SK" sz="1600" dirty="0" err="1"/>
              <a:t>Entrepreneurship</a:t>
            </a:r>
            <a:r>
              <a:rPr lang="sk-SK" sz="1600" dirty="0"/>
              <a:t>. SAGE</a:t>
            </a:r>
          </a:p>
          <a:p>
            <a:pPr marL="342900" indent="-342900">
              <a:buFont typeface="+mj-lt"/>
              <a:buAutoNum type="arabicPeriod"/>
            </a:pP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20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15926" y="745587"/>
            <a:ext cx="10789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ATELIÉR POČÍTAČOVEJ PODPORY NÁVRHU A VÝROBY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</a:t>
            </a:r>
            <a:r>
              <a:rPr lang="sk-SK" dirty="0" err="1"/>
              <a:t>I.a</a:t>
            </a:r>
            <a:r>
              <a:rPr lang="sk-SK" dirty="0"/>
              <a:t> kol. Počítačom podporované systémy v strojárstve. Žilina: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JANÁČ, A. CAD/CAM systémy. Bratislava: STU  2002. 63 s. ISBN 80-227-1685-5. </a:t>
            </a:r>
            <a:r>
              <a:rPr lang="sk-SK" b="1" dirty="0"/>
              <a:t>knižnica MTF: 681.3/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Počítačová podpora výroby 3D tvarových plôch frézovaním : Habilitačná práca. Trnava: Trnava STU, 1997. 121 s. </a:t>
            </a:r>
            <a:r>
              <a:rPr lang="sk-SK" b="1" dirty="0"/>
              <a:t>knižnica MTF: prezenčne so súhlasom autora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POKORNÝ, P. Vyrobiteľnosť tvarovo zložitých plôch frézovaním kopírovacími frézami : Dizertačná práca. Trnava: Trnava STU, 2003. 142 s. </a:t>
            </a:r>
            <a:r>
              <a:rPr lang="sk-SK" b="1" dirty="0"/>
              <a:t>knižnica MTF: prezenčne so súhlasom autora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POKORNÝ, P. Technologické faktory CNC frézovania voľných tvarových plôch : Habilitačná práca. Trnava: STU v Bratislave MTF UVTE KOM, 2009. 94 s. </a:t>
            </a:r>
            <a:r>
              <a:rPr lang="sk-SK" b="1" dirty="0"/>
              <a:t>knižnica MTF: prezenčne so súhlasom autora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-- DOBROVODSKÝ, L. Automatizácia navrhovania upínacích prípravkov v sústave SNOP. In Vedecké práce </a:t>
            </a:r>
            <a:r>
              <a:rPr lang="sk-SK" dirty="0" err="1"/>
              <a:t>Materiálovotechnologickej</a:t>
            </a:r>
            <a:r>
              <a:rPr lang="sk-SK" dirty="0"/>
              <a:t> fakulty Slovenskej technickej univerzity v Bratislave so sídlom v Trnave : Zväzok 5. 1997. Bratislava: STU v Bratislave, 1997, s. 65--69. ISBN 80-227-1005-9. </a:t>
            </a:r>
            <a:r>
              <a:rPr lang="sk-SK" b="1" dirty="0"/>
              <a:t>knižnica MTF: </a:t>
            </a:r>
            <a:r>
              <a:rPr lang="sk-SK" dirty="0"/>
              <a:t>(zborníky)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CHVÁLA, B. -- ŘEZÁČ, A. </a:t>
            </a:r>
            <a:r>
              <a:rPr lang="sk-SK" dirty="0" err="1"/>
              <a:t>Přípravky</a:t>
            </a:r>
            <a:r>
              <a:rPr lang="sk-SK" dirty="0"/>
              <a:t> a </a:t>
            </a:r>
            <a:r>
              <a:rPr lang="sk-SK" dirty="0" err="1"/>
              <a:t>zařízení</a:t>
            </a:r>
            <a:r>
              <a:rPr lang="sk-SK" dirty="0"/>
              <a:t> pro </a:t>
            </a:r>
            <a:r>
              <a:rPr lang="sk-SK" dirty="0" err="1"/>
              <a:t>zkrácení</a:t>
            </a:r>
            <a:r>
              <a:rPr lang="sk-SK" dirty="0"/>
              <a:t> </a:t>
            </a:r>
            <a:r>
              <a:rPr lang="sk-SK" dirty="0" err="1"/>
              <a:t>vedlejších</a:t>
            </a:r>
            <a:r>
              <a:rPr lang="sk-SK" dirty="0"/>
              <a:t> </a:t>
            </a:r>
            <a:r>
              <a:rPr lang="sk-SK" dirty="0" err="1"/>
              <a:t>časú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výrobě</a:t>
            </a:r>
            <a:r>
              <a:rPr lang="sk-SK" dirty="0"/>
              <a:t>. 3.díl. Praha : SNTL, 1964. 294 s. </a:t>
            </a:r>
            <a:r>
              <a:rPr lang="sk-SK" b="1" dirty="0"/>
              <a:t>knižnica MTF: 621.9/</a:t>
            </a:r>
            <a:r>
              <a:rPr lang="sk-SK" b="1" dirty="0" err="1"/>
              <a:t>Chv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BARÁNEK, I. Výrobné stroje a nástroje. Bratislava: SVŠT, 1990. </a:t>
            </a:r>
            <a:r>
              <a:rPr lang="sk-SK" b="1" dirty="0"/>
              <a:t>e-skriptá, knižnica MTF: 621.9/</a:t>
            </a:r>
            <a:r>
              <a:rPr lang="sk-SK" b="1" dirty="0" err="1"/>
              <a:t>Vý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Jig</a:t>
            </a:r>
            <a:r>
              <a:rPr lang="sk-SK" dirty="0"/>
              <a:t> and </a:t>
            </a:r>
            <a:r>
              <a:rPr lang="sk-SK" dirty="0" err="1"/>
              <a:t>Fixture</a:t>
            </a:r>
            <a:r>
              <a:rPr lang="sk-SK" dirty="0"/>
              <a:t> Design. New York : The </a:t>
            </a:r>
            <a:r>
              <a:rPr lang="sk-SK" dirty="0" err="1"/>
              <a:t>Industrielle</a:t>
            </a:r>
            <a:r>
              <a:rPr lang="sk-SK" dirty="0"/>
              <a:t> Press, 1955. 406 s. </a:t>
            </a:r>
            <a:r>
              <a:rPr lang="sk-SK" b="1" dirty="0"/>
              <a:t>knižnica MTF: 621.9/</a:t>
            </a:r>
            <a:r>
              <a:rPr lang="sk-SK" b="1" dirty="0" err="1"/>
              <a:t>Ji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8678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9705" y="479685"/>
            <a:ext cx="113175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MEDZINÁRODNÝ PROGRAMOVÝ MANAŽMENT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BOWMAN, C. Strategický management. Praha: </a:t>
            </a:r>
            <a:r>
              <a:rPr lang="sk-SK" dirty="0" err="1"/>
              <a:t>Grada</a:t>
            </a:r>
            <a:r>
              <a:rPr lang="sk-SK" dirty="0"/>
              <a:t> 1996.  ISBN 80-7169-230-1. </a:t>
            </a:r>
            <a:r>
              <a:rPr lang="sk-SK" b="1" dirty="0"/>
              <a:t>knižnica MTF: 65/Bo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ČAMBÁL, M. et al. Manažment podniku : kľúčové manažérske kompetencie. Bratislava: Nakladateľstvo STU, 2013. 354 s. ISBN 978-80-227-3926-9</a:t>
            </a:r>
            <a:r>
              <a:rPr lang="sk-SK" b="1" dirty="0"/>
              <a:t> knižnica MTF: 65/Ma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PAUHOFOVÁ, Iveta. Paradigmy budúcich zmien v 21. storočí : Európa, Slovensko - súvislosti globálneho ekonomického a mierového potenciálu. Zborník statí [z vedeckej konferencie]. Smolenice, 16.-18.9.2013. 1. vyd. Bratislava: Ekonomický ústav SAV, 2013. 283 s. ISBN 978-80-7144-212-7. </a:t>
            </a:r>
            <a:r>
              <a:rPr lang="sk-SK" b="1" dirty="0"/>
              <a:t>knižnica MTF: 65/Pa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SLÁVIK, Š. Strategický manažment. Bratislava: SPRINT  2005. 403 s. ISBN 80-89085-49-0. </a:t>
            </a:r>
            <a:r>
              <a:rPr lang="sk-SK" b="1" dirty="0"/>
              <a:t>(rok vyd. 2013 knižnica MTF: 65/</a:t>
            </a:r>
            <a:r>
              <a:rPr lang="sk-SK" b="1" dirty="0" err="1"/>
              <a:t>Sl</a:t>
            </a:r>
            <a:r>
              <a:rPr lang="sk-SK" b="1" dirty="0"/>
              <a:t>)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0430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9784" y="419725"/>
            <a:ext cx="115274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MECHANICKÉ SKÚŠKY A DEFEKTOSKOPIA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LOFAJ, F. a kol. Mechanické skúšky a defektoskopia materiálov. Trnava : </a:t>
            </a:r>
            <a:r>
              <a:rPr lang="sk-SK" dirty="0" err="1"/>
              <a:t>AlumniPress</a:t>
            </a:r>
            <a:r>
              <a:rPr lang="sk-SK" dirty="0"/>
              <a:t>, 2014. ISBN 978-80-8096-208-1 </a:t>
            </a:r>
            <a:r>
              <a:rPr lang="sk-SK" b="1" dirty="0"/>
              <a:t>e-skriptá, knižnica MTF: 620/</a:t>
            </a:r>
            <a:r>
              <a:rPr lang="sk-SK" b="1" dirty="0" err="1"/>
              <a:t>Me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MARTINKOVIČ, M. -- ŽÚBOR, P. Mechanické skúšky a defektoskopia materiálov. Bratislava: STU v Bratislave, 2005. 144 s. ISBN 80-227-2178-6. </a:t>
            </a:r>
            <a:r>
              <a:rPr lang="sk-SK" b="1" dirty="0"/>
              <a:t>knižnica MTF: 620/Ma,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VELES, P. Mechanické vlastnosti a skúšanie kovov. Bratislava: Alfa, 1989. 401 s. </a:t>
            </a:r>
            <a:r>
              <a:rPr lang="sk-SK" b="1" dirty="0"/>
              <a:t>knižnica MTF: 620/</a:t>
            </a:r>
            <a:r>
              <a:rPr lang="sk-SK" b="1" dirty="0" err="1"/>
              <a:t>Ve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SHULL, P J. </a:t>
            </a:r>
            <a:r>
              <a:rPr lang="sk-SK" dirty="0" err="1"/>
              <a:t>Nondestructive</a:t>
            </a:r>
            <a:r>
              <a:rPr lang="sk-SK" dirty="0"/>
              <a:t> </a:t>
            </a:r>
            <a:r>
              <a:rPr lang="sk-SK" dirty="0" err="1"/>
              <a:t>Evaluation</a:t>
            </a:r>
            <a:r>
              <a:rPr lang="sk-SK" dirty="0"/>
              <a:t> : </a:t>
            </a:r>
            <a:r>
              <a:rPr lang="sk-SK" dirty="0" err="1"/>
              <a:t>Theory</a:t>
            </a:r>
            <a:r>
              <a:rPr lang="sk-SK" dirty="0"/>
              <a:t>, </a:t>
            </a:r>
            <a:r>
              <a:rPr lang="sk-SK" dirty="0" err="1"/>
              <a:t>Techniques</a:t>
            </a:r>
            <a:r>
              <a:rPr lang="sk-SK" dirty="0"/>
              <a:t>, and </a:t>
            </a:r>
            <a:r>
              <a:rPr lang="sk-SK" dirty="0" err="1"/>
              <a:t>Applications</a:t>
            </a:r>
            <a:r>
              <a:rPr lang="sk-SK" dirty="0"/>
              <a:t>. New York: Marcel </a:t>
            </a:r>
            <a:r>
              <a:rPr lang="sk-SK" dirty="0" err="1"/>
              <a:t>Dekker</a:t>
            </a:r>
            <a:r>
              <a:rPr lang="sk-SK" dirty="0"/>
              <a:t>, 2002. 841 s. ISBN 0-8247-8872-9. </a:t>
            </a:r>
            <a:r>
              <a:rPr lang="sk-SK" b="1" dirty="0"/>
              <a:t>, knižnica MTF:  620/</a:t>
            </a:r>
            <a:r>
              <a:rPr lang="sk-SK" b="1" dirty="0" err="1"/>
              <a:t>Sh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WEI, R P. </a:t>
            </a:r>
            <a:r>
              <a:rPr lang="sk-SK" dirty="0" err="1"/>
              <a:t>Fracture</a:t>
            </a:r>
            <a:r>
              <a:rPr lang="sk-SK" dirty="0"/>
              <a:t> </a:t>
            </a:r>
            <a:r>
              <a:rPr lang="sk-SK" dirty="0" err="1"/>
              <a:t>mechanics</a:t>
            </a:r>
            <a:r>
              <a:rPr lang="sk-SK" dirty="0"/>
              <a:t> : </a:t>
            </a:r>
            <a:r>
              <a:rPr lang="sk-SK" dirty="0" err="1"/>
              <a:t>Integration</a:t>
            </a:r>
            <a:r>
              <a:rPr lang="sk-SK" dirty="0"/>
              <a:t> of </a:t>
            </a:r>
            <a:r>
              <a:rPr lang="sk-SK" dirty="0" err="1"/>
              <a:t>Mechanics</a:t>
            </a:r>
            <a:r>
              <a:rPr lang="sk-SK" dirty="0"/>
              <a:t>,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, and Chemistry. New York: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2010. 214 s. ISBN 978-1-107-66552-1. </a:t>
            </a:r>
            <a:r>
              <a:rPr lang="sk-SK" b="1" dirty="0"/>
              <a:t>, knižnica MTF: 620/</a:t>
            </a:r>
            <a:r>
              <a:rPr lang="sk-SK" b="1" dirty="0" err="1"/>
              <a:t>We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Fracture</a:t>
            </a:r>
            <a:r>
              <a:rPr lang="sk-SK" dirty="0"/>
              <a:t> </a:t>
            </a:r>
            <a:r>
              <a:rPr lang="sk-SK" dirty="0" err="1"/>
              <a:t>Mechanics</a:t>
            </a:r>
            <a:r>
              <a:rPr lang="sk-SK" dirty="0"/>
              <a:t> </a:t>
            </a:r>
            <a:r>
              <a:rPr lang="sk-SK" dirty="0" err="1"/>
              <a:t>Testing</a:t>
            </a:r>
            <a:r>
              <a:rPr lang="sk-SK" dirty="0"/>
              <a:t> of </a:t>
            </a:r>
            <a:r>
              <a:rPr lang="sk-SK" dirty="0" err="1"/>
              <a:t>Cast</a:t>
            </a:r>
            <a:r>
              <a:rPr lang="sk-SK" dirty="0"/>
              <a:t> </a:t>
            </a:r>
            <a:r>
              <a:rPr lang="sk-SK" dirty="0" err="1"/>
              <a:t>Materials</a:t>
            </a:r>
            <a:r>
              <a:rPr lang="sk-SK" dirty="0"/>
              <a:t>. </a:t>
            </a:r>
            <a:r>
              <a:rPr lang="sk-SK" dirty="0" err="1"/>
              <a:t>Sweden</a:t>
            </a:r>
            <a:r>
              <a:rPr lang="sk-SK" dirty="0"/>
              <a:t>. Moskva: CIAFT, 1988. 10 s. </a:t>
            </a:r>
            <a:r>
              <a:rPr lang="sk-SK" b="1" dirty="0"/>
              <a:t>knižnica MTF: zborníky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Defektoskopie</a:t>
            </a:r>
            <a:r>
              <a:rPr lang="sk-SK" dirty="0"/>
              <a:t> v otázkach a </a:t>
            </a:r>
            <a:r>
              <a:rPr lang="sk-SK" dirty="0" err="1"/>
              <a:t>odpovědích</a:t>
            </a:r>
            <a:r>
              <a:rPr lang="sk-SK" dirty="0"/>
              <a:t>. Praha: SNTL, 1989. 323 s. </a:t>
            </a:r>
            <a:r>
              <a:rPr lang="sk-SK" b="1" dirty="0"/>
              <a:t>, knižnica MTF: 620/De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platné normy: STN EN ISO 6892-1; STN EN ISO 148-1; STN EN ISO 14556; STN EN ISO 7438; STN EN ISO 6506-1; STN EN ISO 6507-1; STN EN ISO 6508-1 </a:t>
            </a:r>
            <a:r>
              <a:rPr lang="sk-SK" b="1" dirty="0"/>
              <a:t>knižnica MTF: prístup ONLINE v knižnici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prednášky a cvičenia z predmetu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79880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9764" y="449705"/>
            <a:ext cx="114225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MECHANIKA STROJOV A POHONOV 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STRADIOT, J. a kol. Dynamika strojov. Bratislava: Alfa, 1991. 474 s. ISBN 80-05-00756-6. </a:t>
            </a:r>
            <a:r>
              <a:rPr lang="sk-SK" b="1" dirty="0"/>
              <a:t>, knižnica MTF: 53/</a:t>
            </a:r>
            <a:r>
              <a:rPr lang="sk-SK" b="1" dirty="0" err="1"/>
              <a:t>Dy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MUSIL, M. Základy dynamiky strojov s </a:t>
            </a:r>
            <a:r>
              <a:rPr lang="sk-SK" dirty="0" err="1"/>
              <a:t>Matlabom</a:t>
            </a:r>
            <a:r>
              <a:rPr lang="sk-SK" dirty="0"/>
              <a:t>. Bratislava: Nakladateľstvo STU, 2013. 98 s. ISBN 978-80-227-3938-2. </a:t>
            </a:r>
            <a:r>
              <a:rPr lang="sk-SK" b="1" dirty="0"/>
              <a:t>, knižnica MTF: 53/Mu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MÁLIK, L. -- MEDVECKÝ, Š. Časti a mechanizmy strojov. Žilina: ŽU, 2003. 535 s. ISBN 80-8070-043-5. </a:t>
            </a:r>
            <a:r>
              <a:rPr lang="sk-SK" b="1" dirty="0"/>
              <a:t>, knižnica MTF: 621/Má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MURÁŇ, M. Časti a mechanizmy strojov : Konštrukčné cvičenia. Bratislava: SVŠT  1986. 292 s. </a:t>
            </a:r>
            <a:r>
              <a:rPr lang="sk-SK" b="1" dirty="0"/>
              <a:t>, knižnica MTF: 621/Mu,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KRÁL, Š. Časti a mechanizmy strojov 1. Bratislava: STU Bratislava, 1998. </a:t>
            </a:r>
            <a:r>
              <a:rPr lang="sk-SK" b="1" dirty="0"/>
              <a:t>, knižnica MTF: 621/Mu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KRÁL, Š. Časti a mechanizmy strojov 2. Bratislava: STU Bratislava, 2008. </a:t>
            </a:r>
            <a:r>
              <a:rPr lang="sk-SK" b="1" dirty="0"/>
              <a:t>, knižnica MTF: 621/Mu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MARTIN, G H. </a:t>
            </a:r>
            <a:r>
              <a:rPr lang="sk-SK" dirty="0" err="1"/>
              <a:t>Kinematics</a:t>
            </a:r>
            <a:r>
              <a:rPr lang="sk-SK" dirty="0"/>
              <a:t> and Dynamics of </a:t>
            </a:r>
            <a:r>
              <a:rPr lang="sk-SK" dirty="0" err="1"/>
              <a:t>Machines</a:t>
            </a:r>
            <a:r>
              <a:rPr lang="sk-SK" dirty="0"/>
              <a:t>. Long </a:t>
            </a:r>
            <a:r>
              <a:rPr lang="sk-SK" dirty="0" err="1"/>
              <a:t>Grove</a:t>
            </a:r>
            <a:r>
              <a:rPr lang="sk-SK" dirty="0"/>
              <a:t> : </a:t>
            </a:r>
            <a:r>
              <a:rPr lang="sk-SK" dirty="0" err="1"/>
              <a:t>Waveland</a:t>
            </a:r>
            <a:r>
              <a:rPr lang="sk-SK" dirty="0"/>
              <a:t> Press, </a:t>
            </a:r>
            <a:r>
              <a:rPr lang="sk-SK" dirty="0" err="1"/>
              <a:t>Inc</a:t>
            </a:r>
            <a:r>
              <a:rPr lang="sk-SK" dirty="0"/>
              <a:t>., 2002. 492 s. ISBN 978-1-57766-250-1.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43498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04734" y="509666"/>
            <a:ext cx="113775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 </a:t>
            </a:r>
            <a:r>
              <a:rPr lang="sk-SK" b="1" u="sng" dirty="0"/>
              <a:t>MECHANIKA TEKUTÍN A TERMOMECHANIKA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TARABA, B. -- BEHÚLOVÁ, M. -- KRAVÁRIKOVÁ, H. Mechanika tekutín. Termomechanika. Bratislava: STU v Bratislave, 2004. 241 s. ISBN 80-227-2041-0. </a:t>
            </a:r>
            <a:r>
              <a:rPr lang="sk-SK" b="1" dirty="0"/>
              <a:t>, knižnica MTF: 531/Ta,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TARABA, B. -- BEHÚLOVÁ, M. -- KRAVÁRIKOVÁ, H. Mechanika tekutín. Termomechanika : Zbierka príkladov. Trnava: </a:t>
            </a:r>
            <a:r>
              <a:rPr lang="sk-SK" dirty="0" err="1"/>
              <a:t>AlumniPress</a:t>
            </a:r>
            <a:r>
              <a:rPr lang="sk-SK" dirty="0"/>
              <a:t>, 2007. 242 s. ISBN 978-80-8096-021-6. </a:t>
            </a:r>
            <a:r>
              <a:rPr lang="sk-SK" b="1" dirty="0"/>
              <a:t>e-skriptá, , knižnica MTF: 531/Ta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KALČÍK, J.- SÝKORA, K. Technická termomechanika. Praha: </a:t>
            </a:r>
            <a:r>
              <a:rPr lang="sk-SK" dirty="0" err="1"/>
              <a:t>Academia</a:t>
            </a:r>
            <a:r>
              <a:rPr lang="sk-SK" dirty="0"/>
              <a:t>, 1973. 536 s. </a:t>
            </a:r>
            <a:r>
              <a:rPr lang="sk-SK" b="1" dirty="0" err="1"/>
              <a:t>sig</a:t>
            </a:r>
            <a:r>
              <a:rPr lang="sk-SK" b="1" dirty="0"/>
              <a:t>.: 91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NOSKIEVIČ, J. Mechanika </a:t>
            </a:r>
            <a:r>
              <a:rPr lang="sk-SK" dirty="0" err="1"/>
              <a:t>tekutin</a:t>
            </a:r>
            <a:r>
              <a:rPr lang="sk-SK" dirty="0"/>
              <a:t>. Praha : SNTL, 1987. 356 s. </a:t>
            </a:r>
            <a:r>
              <a:rPr lang="sk-SK" b="1" dirty="0"/>
              <a:t>, knižnica MTF: 631/No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ANTAL, Š. - AL-SHAFE'I, M O. Termomechanika : Zbierka príkladov. Bratislava: STU  2002. 216 s. ISBN 80-227-1730-4.  (rok vyd. 2010 </a:t>
            </a:r>
            <a:r>
              <a:rPr lang="sk-SK" b="1" dirty="0"/>
              <a:t>, knižnica MTF:</a:t>
            </a:r>
            <a:r>
              <a:rPr lang="sk-SK" dirty="0"/>
              <a:t> </a:t>
            </a:r>
            <a:r>
              <a:rPr lang="sk-SK" b="1" dirty="0"/>
              <a:t>531/</a:t>
            </a:r>
            <a:r>
              <a:rPr lang="sk-SK" b="1" dirty="0" err="1"/>
              <a:t>An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ČARNOGURSKÁ, M. Mechanika tekutín: Zbierka príkladov z vybraných kapitol. Košice : Technická univerzita v Košiciach, 2006. 153 s. ISBN 80-8073-610-3. </a:t>
            </a:r>
            <a:r>
              <a:rPr lang="sk-SK" b="1" dirty="0"/>
              <a:t>, knižnica MTF: 531/</a:t>
            </a:r>
            <a:r>
              <a:rPr lang="sk-SK" b="1" dirty="0" err="1"/>
              <a:t>Ča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VARCHOLA, M. Mechanika tekutín : Príklady. Bratislava: STU  2006. 248 s. ISBN 80-227-2368-1</a:t>
            </a:r>
            <a:r>
              <a:rPr lang="sk-SK" b="1" dirty="0"/>
              <a:t> (rok vyd. 1993 knižnica MTF: 53/</a:t>
            </a:r>
            <a:r>
              <a:rPr lang="sk-SK" b="1" dirty="0" err="1"/>
              <a:t>Va</a:t>
            </a:r>
            <a:r>
              <a:rPr lang="sk-SK" b="1" dirty="0"/>
              <a:t>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VARCHOLA, M. -- KNÍŽAT, B. Mechanika tekutín. Riešené úlohy. Časť II.: Kinematika tekutín. Dynamika ideálnej tekutiny. Režimy prúdenia. Dynamika reálnej tekutiny. Hydrodynamická podobnosť. Bratislava : STU v Bratislave, 2010. 175 s. ISBN 978-80-227-3260-4.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INCROPERA, F P. -- DEWITT, D P. Fundamentals of </a:t>
            </a:r>
            <a:r>
              <a:rPr lang="sk-SK" dirty="0" err="1"/>
              <a:t>Heat</a:t>
            </a:r>
            <a:r>
              <a:rPr lang="sk-SK" dirty="0"/>
              <a:t> and </a:t>
            </a:r>
            <a:r>
              <a:rPr lang="sk-SK" dirty="0" err="1"/>
              <a:t>Mass</a:t>
            </a:r>
            <a:r>
              <a:rPr lang="sk-SK" dirty="0"/>
              <a:t> Transfer. New York: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2002. 981 s. ISBN 0-471-38650-2. (rok vyd. 2017 </a:t>
            </a:r>
            <a:r>
              <a:rPr lang="sk-SK" b="1" dirty="0"/>
              <a:t>, knižnica MTF:</a:t>
            </a:r>
            <a:r>
              <a:rPr lang="sk-SK" dirty="0"/>
              <a:t> </a:t>
            </a:r>
            <a:r>
              <a:rPr lang="sk-SK" b="1" dirty="0"/>
              <a:t>531/In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95733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9803" y="419725"/>
            <a:ext cx="114974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MECHANIKA TUHÝCH A PODDAJNÝCH TELIES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MUDRIK, J. et al. M. Mechanika tuhých telies. Bratislava: STU  1999. 272 s. ISBN 80-227-1181-0. </a:t>
            </a:r>
            <a:r>
              <a:rPr lang="sk-SK" b="1" dirty="0"/>
              <a:t>knižnica MTF: 531/</a:t>
            </a:r>
            <a:r>
              <a:rPr lang="sk-SK" b="1" dirty="0" err="1"/>
              <a:t>MMu</a:t>
            </a:r>
            <a:r>
              <a:rPr lang="sk-SK" b="1" dirty="0"/>
              <a:t>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NAĎ, M. -- LABAŠOVÁ, E. Mechanika tuhých telies. </a:t>
            </a:r>
            <a:r>
              <a:rPr lang="sk-SK" dirty="0" err="1"/>
              <a:t>Mechanics</a:t>
            </a:r>
            <a:r>
              <a:rPr lang="sk-SK" dirty="0"/>
              <a:t> of </a:t>
            </a:r>
            <a:r>
              <a:rPr lang="sk-SK" dirty="0" err="1"/>
              <a:t>Solids</a:t>
            </a:r>
            <a:r>
              <a:rPr lang="sk-SK" dirty="0"/>
              <a:t> : Návody na cvičenia. </a:t>
            </a:r>
            <a:r>
              <a:rPr lang="sk-SK" dirty="0" err="1"/>
              <a:t>Manual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exercises</a:t>
            </a:r>
            <a:r>
              <a:rPr lang="sk-SK" dirty="0"/>
              <a:t>. Trnava: </a:t>
            </a:r>
            <a:r>
              <a:rPr lang="sk-SK" dirty="0" err="1"/>
              <a:t>AlumniPress</a:t>
            </a:r>
            <a:r>
              <a:rPr lang="sk-SK" dirty="0"/>
              <a:t>, 2008. 194 s. ISBN 978-80-8096-050-6. </a:t>
            </a:r>
            <a:r>
              <a:rPr lang="sk-SK" b="1" dirty="0"/>
              <a:t>knižnica MTF: 531/Na,</a:t>
            </a:r>
            <a:r>
              <a:rPr lang="sk-SK" dirty="0"/>
              <a:t> </a:t>
            </a:r>
            <a:r>
              <a:rPr lang="sk-SK" b="1" dirty="0"/>
              <a:t>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BUŠOVÁ, B. -- CABAN, S. -- ŽIARAN, S. Mechanika I : Statika. Bratislava: STU v Bratislave, 1996. 265 s. ISBN 80-227-0831-3. </a:t>
            </a:r>
            <a:r>
              <a:rPr lang="sk-SK" b="1" dirty="0"/>
              <a:t>knižnica MTF: 531/</a:t>
            </a:r>
            <a:r>
              <a:rPr lang="sk-SK" b="1" dirty="0" err="1"/>
              <a:t>Bu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JANČINA, J. -- PEKÁREK, F. Mechanika II : Kinematika. Bratislava: Alfa, 1987. 335 s. </a:t>
            </a:r>
            <a:r>
              <a:rPr lang="sk-SK" b="1" dirty="0"/>
              <a:t>knižnica MTF: 531/Ja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STRADIOT, J. -- MICHALÍČEK, M. -- ZÁHOREC, O. Mechanika III. Bratislava: SVŠT 1982. </a:t>
            </a:r>
            <a:r>
              <a:rPr lang="sk-SK" b="1" dirty="0"/>
              <a:t>knižnica MTF: 531/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JELEMENSKÝ, J. Pružnosť, pevnosť a plasticita 1 : Návody na cvičenia. Bratislava: SVŠT v Bratislave, 1988. 151 s. </a:t>
            </a:r>
            <a:r>
              <a:rPr lang="sk-SK" b="1" dirty="0"/>
              <a:t>knižnica MTF: 539/Je,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MERIAM, J. -- KRAIGE, L.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Mechanics</a:t>
            </a:r>
            <a:r>
              <a:rPr lang="sk-SK" dirty="0"/>
              <a:t>: </a:t>
            </a:r>
            <a:r>
              <a:rPr lang="sk-SK" dirty="0" err="1"/>
              <a:t>Volume</a:t>
            </a:r>
            <a:r>
              <a:rPr lang="sk-SK" dirty="0"/>
              <a:t> 1. </a:t>
            </a:r>
            <a:r>
              <a:rPr lang="sk-SK" dirty="0" err="1"/>
              <a:t>Statics</a:t>
            </a:r>
            <a:r>
              <a:rPr lang="sk-SK" dirty="0"/>
              <a:t>. New York : John </a:t>
            </a:r>
            <a:r>
              <a:rPr lang="sk-SK" dirty="0" err="1"/>
              <a:t>Wiley</a:t>
            </a:r>
            <a:r>
              <a:rPr lang="sk-SK" dirty="0"/>
              <a:t>, 1998. 524 s. ISBN 0-471-24164-4. </a:t>
            </a:r>
            <a:r>
              <a:rPr lang="sk-SK" b="1" dirty="0"/>
              <a:t>knižnica MTF: 531/</a:t>
            </a:r>
            <a:r>
              <a:rPr lang="sk-SK" b="1" dirty="0" err="1"/>
              <a:t>Me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MERIAM, J. -- KRAIGE, L.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Mechanics</a:t>
            </a:r>
            <a:r>
              <a:rPr lang="sk-SK" dirty="0"/>
              <a:t>: </a:t>
            </a:r>
            <a:r>
              <a:rPr lang="sk-SK" dirty="0" err="1"/>
              <a:t>Volume</a:t>
            </a:r>
            <a:r>
              <a:rPr lang="sk-SK" dirty="0"/>
              <a:t> 2. Dynamics. New York : John </a:t>
            </a:r>
            <a:r>
              <a:rPr lang="sk-SK" dirty="0" err="1"/>
              <a:t>Wiley</a:t>
            </a:r>
            <a:r>
              <a:rPr lang="sk-SK" dirty="0"/>
              <a:t>, 1998. 725 s. ISBN 0-471-24167-9 </a:t>
            </a:r>
            <a:r>
              <a:rPr lang="sk-SK" b="1" dirty="0"/>
              <a:t>knižnica MTF: 531/</a:t>
            </a:r>
            <a:r>
              <a:rPr lang="sk-SK" b="1" dirty="0" err="1"/>
              <a:t>Me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02958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9803" y="434715"/>
            <a:ext cx="114824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MECHANIKA VÝROBNÝCH STROJOV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STRADIOT, J. a kol. Dynamika strojov. Bratislava: Alfa, 1991. 474 s. ISBN 80-05-00756-6. </a:t>
            </a:r>
            <a:r>
              <a:rPr lang="sk-SK" b="1" dirty="0"/>
              <a:t>knižnica MTF: 53/</a:t>
            </a:r>
            <a:r>
              <a:rPr lang="sk-SK" b="1" dirty="0" err="1"/>
              <a:t>Dy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MUDRIK, J. a kol. Mechanika tuhých telies. Bratislava: STU 1999.  ISBN 80-227-1181-0. </a:t>
            </a:r>
            <a:r>
              <a:rPr lang="sk-SK" b="1" dirty="0"/>
              <a:t>knižnica MTF: 531/Mu,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NAĎ, M. -- LABAŠOVÁ, E. Mechanika tuhých telies. </a:t>
            </a:r>
            <a:r>
              <a:rPr lang="sk-SK" dirty="0" err="1"/>
              <a:t>Mechanics</a:t>
            </a:r>
            <a:r>
              <a:rPr lang="sk-SK" dirty="0"/>
              <a:t> of </a:t>
            </a:r>
            <a:r>
              <a:rPr lang="sk-SK" dirty="0" err="1"/>
              <a:t>Solids</a:t>
            </a:r>
            <a:r>
              <a:rPr lang="sk-SK" dirty="0"/>
              <a:t> : Návody na cvičenia. </a:t>
            </a:r>
            <a:r>
              <a:rPr lang="sk-SK" dirty="0" err="1"/>
              <a:t>Manual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exercises</a:t>
            </a:r>
            <a:r>
              <a:rPr lang="sk-SK" dirty="0"/>
              <a:t>. Trnava: </a:t>
            </a:r>
            <a:r>
              <a:rPr lang="sk-SK" dirty="0" err="1"/>
              <a:t>AlumniPress</a:t>
            </a:r>
            <a:r>
              <a:rPr lang="sk-SK" dirty="0"/>
              <a:t>, 2008. 194 s. ISBN 978-80-8096-050-6. </a:t>
            </a:r>
            <a:r>
              <a:rPr lang="sk-SK" b="1" dirty="0"/>
              <a:t>e-skriptá, knižnica MTF: 531/Na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MUSIL, M. Základy dynamiky strojov s </a:t>
            </a:r>
            <a:r>
              <a:rPr lang="sk-SK" dirty="0" err="1"/>
              <a:t>Matlabom</a:t>
            </a:r>
            <a:r>
              <a:rPr lang="sk-SK" dirty="0"/>
              <a:t>. Bratislava : Nakladateľstvo STU, 2013. 98 s. ISBN 978-80-227-3938-2. </a:t>
            </a:r>
            <a:r>
              <a:rPr lang="sk-SK" b="1" dirty="0"/>
              <a:t>knižnica MTF: 531/Mu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SHIGLEY, </a:t>
            </a:r>
            <a:r>
              <a:rPr lang="sk-SK" dirty="0" err="1"/>
              <a:t>Joseph</a:t>
            </a:r>
            <a:r>
              <a:rPr lang="sk-SK" dirty="0"/>
              <a:t> Edward; UICKER, John </a:t>
            </a:r>
            <a:r>
              <a:rPr lang="sk-SK" dirty="0" err="1"/>
              <a:t>Joseph</a:t>
            </a:r>
            <a:r>
              <a:rPr lang="sk-SK" dirty="0"/>
              <a:t>. </a:t>
            </a:r>
            <a:r>
              <a:rPr lang="sk-SK" i="1" dirty="0" err="1"/>
              <a:t>Theory</a:t>
            </a:r>
            <a:r>
              <a:rPr lang="sk-SK" i="1" dirty="0"/>
              <a:t> of </a:t>
            </a:r>
            <a:r>
              <a:rPr lang="sk-SK" i="1" dirty="0" err="1"/>
              <a:t>Machines</a:t>
            </a:r>
            <a:r>
              <a:rPr lang="sk-SK" i="1" dirty="0"/>
              <a:t> and </a:t>
            </a:r>
            <a:r>
              <a:rPr lang="sk-SK" i="1" dirty="0" err="1"/>
              <a:t>Mechanisms</a:t>
            </a:r>
            <a:r>
              <a:rPr lang="sk-SK" i="1" dirty="0"/>
              <a:t>.</a:t>
            </a:r>
            <a:r>
              <a:rPr lang="sk-SK" dirty="0"/>
              <a:t> New York : </a:t>
            </a:r>
            <a:r>
              <a:rPr lang="sk-SK" dirty="0" err="1"/>
              <a:t>McGraw-Hill</a:t>
            </a:r>
            <a:r>
              <a:rPr lang="sk-SK" dirty="0"/>
              <a:t>, 1995. 719 s. ISBN 0-07-056930-4.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INMAN, D J. </a:t>
            </a:r>
            <a:r>
              <a:rPr lang="sk-SK" dirty="0" err="1"/>
              <a:t>Vibration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Chichester</a:t>
            </a:r>
            <a:r>
              <a:rPr lang="sk-SK" dirty="0"/>
              <a:t> 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2006. 376 s. ISBN 0-470-01051-7.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531/In</a:t>
            </a:r>
            <a:br>
              <a:rPr lang="sk-SK" dirty="0"/>
            </a:br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MIŠUN, V. Dynamika </a:t>
            </a:r>
            <a:r>
              <a:rPr lang="sk-SK" dirty="0" err="1"/>
              <a:t>výrobních</a:t>
            </a:r>
            <a:r>
              <a:rPr lang="sk-SK" dirty="0"/>
              <a:t> </a:t>
            </a:r>
            <a:r>
              <a:rPr lang="sk-SK" dirty="0" err="1"/>
              <a:t>strojů</a:t>
            </a:r>
            <a:r>
              <a:rPr lang="sk-SK" dirty="0"/>
              <a:t>, N VUT Brno 1991 (rok vyd. 2003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531/Mi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6868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9803" y="134912"/>
            <a:ext cx="1151244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MECHANIZÁCIA A AUTOMATIZÁCIA</a:t>
            </a:r>
          </a:p>
          <a:p>
            <a:endParaRPr lang="sk-SK" dirty="0"/>
          </a:p>
          <a:p>
            <a:r>
              <a:rPr lang="sk-SK" sz="1500" b="1" dirty="0"/>
              <a:t>Základná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JAVOROVÁ, A. -- MATÚŠOVÁ, M. Mechanizácia a automatizácia: Návody na cvičenia. Trnava : </a:t>
            </a:r>
            <a:r>
              <a:rPr lang="sk-SK" sz="1500" dirty="0" err="1"/>
              <a:t>AlumniPress</a:t>
            </a:r>
            <a:r>
              <a:rPr lang="sk-SK" sz="1500" dirty="0"/>
              <a:t>, 2007. 174 s. ISBN 978-80-8096-001-8. </a:t>
            </a:r>
            <a:r>
              <a:rPr lang="sk-SK" sz="1500" b="1" dirty="0"/>
              <a:t>e-skriptá, </a:t>
            </a:r>
            <a:r>
              <a:rPr lang="sk-SK" sz="1600" b="1" dirty="0"/>
              <a:t>knižnica MTF:</a:t>
            </a:r>
            <a:r>
              <a:rPr lang="sk-SK" sz="1500" b="1" dirty="0"/>
              <a:t> 621.86/Ja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VELÍŠEK, K. -- KOŠŤÁL, P. Mechanizácia a automatizácia. Bratislava : Vydavateľstvo STU v Bratislave, 2007. 187 s. ISBN 978-80-227-2753-2. </a:t>
            </a:r>
            <a:r>
              <a:rPr lang="sk-SK" sz="1600" b="1" dirty="0"/>
              <a:t>knižnica MTF: 621.86/</a:t>
            </a:r>
            <a:r>
              <a:rPr lang="sk-SK" sz="1600" b="1" dirty="0" err="1"/>
              <a:t>Ve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LACKO, B. </a:t>
            </a:r>
            <a:r>
              <a:rPr lang="sk-SK" sz="1500" dirty="0" err="1"/>
              <a:t>Automatizace</a:t>
            </a:r>
            <a:r>
              <a:rPr lang="sk-SK" sz="1500" dirty="0"/>
              <a:t> a automatizační technika 1: Systémové </a:t>
            </a:r>
            <a:r>
              <a:rPr lang="sk-SK" sz="1500" dirty="0" err="1"/>
              <a:t>pojetí</a:t>
            </a:r>
            <a:r>
              <a:rPr lang="sk-SK" sz="1500" dirty="0"/>
              <a:t> </a:t>
            </a:r>
            <a:r>
              <a:rPr lang="sk-SK" sz="1500" dirty="0" err="1"/>
              <a:t>automatizace</a:t>
            </a:r>
            <a:r>
              <a:rPr lang="sk-SK" sz="1500" dirty="0"/>
              <a:t>. Praha : </a:t>
            </a:r>
            <a:r>
              <a:rPr lang="sk-SK" sz="1500" dirty="0" err="1"/>
              <a:t>Computer</a:t>
            </a:r>
            <a:r>
              <a:rPr lang="sk-SK" sz="1500" dirty="0"/>
              <a:t> Press, 2000. 97 s. ISBN 80-7226-246-7. </a:t>
            </a:r>
            <a:r>
              <a:rPr lang="sk-SK" sz="1600" b="1" dirty="0"/>
              <a:t>knižnica MTF:</a:t>
            </a:r>
            <a:r>
              <a:rPr lang="sk-SK" sz="1500" b="1" dirty="0"/>
              <a:t> 681.3/Au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VORÁČEK, R. </a:t>
            </a:r>
            <a:r>
              <a:rPr lang="sk-SK" sz="1500" dirty="0" err="1"/>
              <a:t>Automatizace</a:t>
            </a:r>
            <a:r>
              <a:rPr lang="sk-SK" sz="1500" dirty="0"/>
              <a:t> a automatizační technika 2: Automatické </a:t>
            </a:r>
            <a:r>
              <a:rPr lang="sk-SK" sz="1500" dirty="0" err="1"/>
              <a:t>řízení</a:t>
            </a:r>
            <a:r>
              <a:rPr lang="sk-SK" sz="1500" dirty="0"/>
              <a:t>. Praha : </a:t>
            </a:r>
            <a:r>
              <a:rPr lang="sk-SK" sz="1500" dirty="0" err="1"/>
              <a:t>Computer</a:t>
            </a:r>
            <a:r>
              <a:rPr lang="sk-SK" sz="1500" dirty="0"/>
              <a:t> Press, 2000. 218 s. ISBN 80-7226-247-5. </a:t>
            </a:r>
            <a:r>
              <a:rPr lang="sk-SK" sz="1600" b="1" dirty="0"/>
              <a:t>knižnica MTF:</a:t>
            </a:r>
            <a:r>
              <a:rPr lang="sk-SK" sz="1500" b="1" dirty="0"/>
              <a:t> 681.3/Au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BENEŠ, P. </a:t>
            </a:r>
            <a:r>
              <a:rPr lang="sk-SK" sz="1500" dirty="0" err="1"/>
              <a:t>Automatizace</a:t>
            </a:r>
            <a:r>
              <a:rPr lang="sk-SK" sz="1500" dirty="0"/>
              <a:t> a automatizační technika 3: </a:t>
            </a:r>
            <a:r>
              <a:rPr lang="sk-SK" sz="1500" dirty="0" err="1"/>
              <a:t>Prostředky</a:t>
            </a:r>
            <a:r>
              <a:rPr lang="sk-SK" sz="1500" dirty="0"/>
              <a:t> automatizační techniky. Praha : </a:t>
            </a:r>
            <a:r>
              <a:rPr lang="sk-SK" sz="1500" dirty="0" err="1"/>
              <a:t>Computer</a:t>
            </a:r>
            <a:r>
              <a:rPr lang="sk-SK" sz="1500" dirty="0"/>
              <a:t> Press, 2000. 254 s. ISBN 80-7226-248-3. </a:t>
            </a:r>
            <a:r>
              <a:rPr lang="sk-SK" sz="1600" b="1" dirty="0"/>
              <a:t>knižnica MTF:</a:t>
            </a:r>
            <a:r>
              <a:rPr lang="sk-SK" sz="1500" b="1" dirty="0"/>
              <a:t> 681.3/Au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OPLATEK, F. </a:t>
            </a:r>
            <a:r>
              <a:rPr lang="sk-SK" sz="1500" dirty="0" err="1"/>
              <a:t>Automatizace</a:t>
            </a:r>
            <a:r>
              <a:rPr lang="sk-SK" sz="1500" dirty="0"/>
              <a:t> a automatizační technika 4: Automatické systémy. Bratislava : </a:t>
            </a:r>
            <a:r>
              <a:rPr lang="sk-SK" sz="1500" dirty="0" err="1"/>
              <a:t>Computer</a:t>
            </a:r>
            <a:r>
              <a:rPr lang="sk-SK" sz="1500" dirty="0"/>
              <a:t> Press, 2000. 166 s. ISBN 80-7226-249-1. </a:t>
            </a:r>
            <a:r>
              <a:rPr lang="sk-SK" sz="1600" b="1" dirty="0"/>
              <a:t>knižnica MTF:</a:t>
            </a:r>
            <a:r>
              <a:rPr lang="sk-SK" sz="1500" dirty="0"/>
              <a:t> </a:t>
            </a:r>
            <a:r>
              <a:rPr lang="sk-SK" sz="1500" b="1" dirty="0"/>
              <a:t>681.3/Au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DEMEČ, P.: Automatizácia výrobných strojov . Košice: Edícia študijnej literatúry CI Strojnícka fakulta TU v Košiciach, 2007. 210 s. ISBN 978-80-8073-817-4. </a:t>
            </a:r>
            <a:r>
              <a:rPr lang="sk-SK" sz="1600" b="1" dirty="0"/>
              <a:t>knižnica MTF:</a:t>
            </a:r>
            <a:r>
              <a:rPr lang="sk-SK" sz="1500" dirty="0"/>
              <a:t> </a:t>
            </a:r>
            <a:r>
              <a:rPr lang="sk-SK" sz="1500" b="1" dirty="0"/>
              <a:t>621.7/De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BISHOP, R H. The </a:t>
            </a:r>
            <a:r>
              <a:rPr lang="sk-SK" sz="1500" dirty="0" err="1"/>
              <a:t>Mechatronics</a:t>
            </a:r>
            <a:r>
              <a:rPr lang="sk-SK" sz="1500" dirty="0"/>
              <a:t> </a:t>
            </a:r>
            <a:r>
              <a:rPr lang="sk-SK" sz="1500" dirty="0" err="1"/>
              <a:t>Handbook</a:t>
            </a:r>
            <a:r>
              <a:rPr lang="sk-SK" sz="1500" dirty="0"/>
              <a:t> : </a:t>
            </a:r>
            <a:r>
              <a:rPr lang="sk-SK" sz="1500" dirty="0" err="1"/>
              <a:t>Mechatronic</a:t>
            </a:r>
            <a:r>
              <a:rPr lang="sk-SK" sz="1500" dirty="0"/>
              <a:t> Systems, </a:t>
            </a:r>
            <a:r>
              <a:rPr lang="sk-SK" sz="1500" dirty="0" err="1"/>
              <a:t>Sensors</a:t>
            </a:r>
            <a:r>
              <a:rPr lang="sk-SK" sz="1500" dirty="0"/>
              <a:t>, and </a:t>
            </a:r>
            <a:r>
              <a:rPr lang="sk-SK" sz="1500" dirty="0" err="1"/>
              <a:t>Actuators</a:t>
            </a:r>
            <a:r>
              <a:rPr lang="sk-SK" sz="1500" dirty="0"/>
              <a:t>: Fundamentals and Modeling. Boca </a:t>
            </a:r>
            <a:r>
              <a:rPr lang="sk-SK" sz="1500" dirty="0" err="1"/>
              <a:t>Raton</a:t>
            </a:r>
            <a:r>
              <a:rPr lang="sk-SK" sz="1500" dirty="0"/>
              <a:t> : CRC Press, 2008. ISBN 978-0-8493-9258-0. </a:t>
            </a:r>
            <a:r>
              <a:rPr lang="sk-SK" sz="1600" b="1" dirty="0"/>
              <a:t>knižnica MTF:</a:t>
            </a:r>
            <a:r>
              <a:rPr lang="sk-SK" sz="1500" b="1" dirty="0"/>
              <a:t> 531/Bi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PAWLAK, A M. </a:t>
            </a:r>
            <a:r>
              <a:rPr lang="sk-SK" sz="1500" dirty="0" err="1"/>
              <a:t>Sensors</a:t>
            </a:r>
            <a:r>
              <a:rPr lang="sk-SK" sz="1500" dirty="0"/>
              <a:t> and </a:t>
            </a:r>
            <a:r>
              <a:rPr lang="sk-SK" sz="1500" dirty="0" err="1"/>
              <a:t>Actuators</a:t>
            </a:r>
            <a:r>
              <a:rPr lang="sk-SK" sz="1500" dirty="0"/>
              <a:t> in </a:t>
            </a:r>
            <a:r>
              <a:rPr lang="sk-SK" sz="1500" dirty="0" err="1"/>
              <a:t>Mechatronics</a:t>
            </a:r>
            <a:r>
              <a:rPr lang="sk-SK" sz="1500" dirty="0"/>
              <a:t>: Design and </a:t>
            </a:r>
            <a:r>
              <a:rPr lang="sk-SK" sz="1500" dirty="0" err="1"/>
              <a:t>Applications</a:t>
            </a:r>
            <a:r>
              <a:rPr lang="sk-SK" sz="1500" dirty="0"/>
              <a:t>. Boca </a:t>
            </a:r>
            <a:r>
              <a:rPr lang="sk-SK" sz="1500" dirty="0" err="1"/>
              <a:t>Raton</a:t>
            </a:r>
            <a:r>
              <a:rPr lang="sk-SK" sz="1500" dirty="0"/>
              <a:t> : CRC Press, 2007. 376 s. ISBN 0-8493-9013-3. </a:t>
            </a:r>
            <a:r>
              <a:rPr lang="sk-SK" sz="1600" b="1" dirty="0"/>
              <a:t>knižnica MTF:</a:t>
            </a:r>
            <a:r>
              <a:rPr lang="sk-SK" sz="1500" dirty="0"/>
              <a:t> </a:t>
            </a:r>
            <a:r>
              <a:rPr lang="sk-SK" sz="1500" b="1" dirty="0"/>
              <a:t>681.3/Pa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KREJNIN, G. -- KRIVTS, I. </a:t>
            </a:r>
            <a:r>
              <a:rPr lang="sk-SK" sz="1500" dirty="0" err="1"/>
              <a:t>Pneumatic</a:t>
            </a:r>
            <a:r>
              <a:rPr lang="sk-SK" sz="1500" dirty="0"/>
              <a:t> </a:t>
            </a:r>
            <a:r>
              <a:rPr lang="sk-SK" sz="1500" dirty="0" err="1"/>
              <a:t>Actuating</a:t>
            </a:r>
            <a:r>
              <a:rPr lang="sk-SK" sz="1500" dirty="0"/>
              <a:t> Systems </a:t>
            </a:r>
            <a:r>
              <a:rPr lang="sk-SK" sz="1500" dirty="0" err="1"/>
              <a:t>for</a:t>
            </a:r>
            <a:r>
              <a:rPr lang="sk-SK" sz="1500" dirty="0"/>
              <a:t> </a:t>
            </a:r>
            <a:r>
              <a:rPr lang="sk-SK" sz="1500" dirty="0" err="1"/>
              <a:t>Automatic</a:t>
            </a:r>
            <a:r>
              <a:rPr lang="sk-SK" sz="1500" dirty="0"/>
              <a:t> </a:t>
            </a:r>
            <a:r>
              <a:rPr lang="sk-SK" sz="1500" dirty="0" err="1"/>
              <a:t>Equipment</a:t>
            </a:r>
            <a:r>
              <a:rPr lang="sk-SK" sz="1500" dirty="0"/>
              <a:t> </a:t>
            </a:r>
            <a:r>
              <a:rPr lang="sk-SK" sz="1500" dirty="0" err="1"/>
              <a:t>Structure</a:t>
            </a:r>
            <a:r>
              <a:rPr lang="sk-SK" sz="1500" dirty="0"/>
              <a:t> and Design. USA: CRC Press, 2006. 368 s. ISBN 978-0-8493-2964-7.</a:t>
            </a:r>
          </a:p>
          <a:p>
            <a:pPr lvl="0"/>
            <a:endParaRPr lang="sk-SK" sz="1500" dirty="0"/>
          </a:p>
          <a:p>
            <a:r>
              <a:rPr lang="sk-SK" sz="1500" b="1" dirty="0"/>
              <a:t>Odporúčaná študijná literatúra</a:t>
            </a:r>
            <a:r>
              <a:rPr lang="sk-SK" sz="1500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CHVÁLA, B. </a:t>
            </a:r>
            <a:r>
              <a:rPr lang="sk-SK" sz="1500" dirty="0" err="1"/>
              <a:t>Mechanizace</a:t>
            </a:r>
            <a:r>
              <a:rPr lang="sk-SK" sz="1500" dirty="0"/>
              <a:t> a </a:t>
            </a:r>
            <a:r>
              <a:rPr lang="sk-SK" sz="1500" dirty="0" err="1"/>
              <a:t>automatizace</a:t>
            </a:r>
            <a:r>
              <a:rPr lang="sk-SK" sz="1500" dirty="0"/>
              <a:t> </a:t>
            </a:r>
            <a:r>
              <a:rPr lang="sk-SK" sz="1500" dirty="0" err="1"/>
              <a:t>obráběcích</a:t>
            </a:r>
            <a:r>
              <a:rPr lang="sk-SK" sz="1500" dirty="0"/>
              <a:t> </a:t>
            </a:r>
            <a:r>
              <a:rPr lang="sk-SK" sz="1500" dirty="0" err="1"/>
              <a:t>strojů</a:t>
            </a:r>
            <a:r>
              <a:rPr lang="sk-SK" sz="1500" dirty="0"/>
              <a:t>. Praha : SNTL, 1970. 310 s. </a:t>
            </a:r>
            <a:r>
              <a:rPr lang="sk-SK" sz="1600" b="1" dirty="0"/>
              <a:t>knižnica MTF: 621.86/</a:t>
            </a:r>
            <a:r>
              <a:rPr lang="sk-SK" sz="1600" b="1" dirty="0" err="1"/>
              <a:t>Chv</a:t>
            </a:r>
            <a:endParaRPr lang="sk-SK" sz="1500" dirty="0"/>
          </a:p>
          <a:p>
            <a:pPr marL="342900" indent="-342900">
              <a:buFont typeface="+mj-lt"/>
              <a:buAutoNum type="arabicPeriod"/>
            </a:pPr>
            <a:r>
              <a:rPr lang="sk-SK" sz="1500" dirty="0"/>
              <a:t>BENEŠ, P. -- MYKISKA, A. Pneumatické </a:t>
            </a:r>
            <a:r>
              <a:rPr lang="sk-SK" sz="1500" dirty="0" err="1"/>
              <a:t>řídící</a:t>
            </a:r>
            <a:r>
              <a:rPr lang="sk-SK" sz="1500" dirty="0"/>
              <a:t> systémy. Nadstavbový </a:t>
            </a:r>
            <a:r>
              <a:rPr lang="sk-SK" sz="1500" dirty="0" err="1"/>
              <a:t>seminář</a:t>
            </a:r>
            <a:r>
              <a:rPr lang="sk-SK" sz="1500" dirty="0"/>
              <a:t> z pneumatiky. Učebnice </a:t>
            </a:r>
            <a:r>
              <a:rPr lang="sk-SK" sz="1500" dirty="0" err="1"/>
              <a:t>FestoDidactic</a:t>
            </a:r>
            <a:r>
              <a:rPr lang="sk-SK" sz="1500" dirty="0"/>
              <a:t>. </a:t>
            </a:r>
            <a:r>
              <a:rPr lang="sk-SK" sz="1500" dirty="0" err="1"/>
              <a:t>Postgraduální</a:t>
            </a:r>
            <a:r>
              <a:rPr lang="sk-SK" sz="1500" dirty="0"/>
              <a:t> </a:t>
            </a:r>
            <a:r>
              <a:rPr lang="sk-SK" sz="1500" dirty="0" err="1"/>
              <a:t>studium</a:t>
            </a:r>
            <a:r>
              <a:rPr lang="sk-SK" sz="1500" dirty="0"/>
              <a:t>. Praha : </a:t>
            </a:r>
            <a:r>
              <a:rPr lang="sk-SK" sz="1500" dirty="0" err="1"/>
              <a:t>Festo</a:t>
            </a:r>
            <a:r>
              <a:rPr lang="sk-SK" sz="1500" dirty="0"/>
              <a:t> </a:t>
            </a:r>
            <a:r>
              <a:rPr lang="sk-SK" sz="1500" dirty="0" err="1"/>
              <a:t>Didactic</a:t>
            </a:r>
            <a:r>
              <a:rPr lang="sk-SK" sz="1500" dirty="0"/>
              <a:t>, 1992. 224 s. ISBN 80-01-00130-X.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2299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4813" y="389744"/>
            <a:ext cx="1143749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MECHATRONICKÉ SYSTÉMY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KRATOCHVÍL, C. -- SINGULE, V. -- BŘEZINA, T. Mechatronické </a:t>
            </a:r>
            <a:r>
              <a:rPr lang="sk-SK" dirty="0" err="1"/>
              <a:t>soustavy</a:t>
            </a:r>
            <a:r>
              <a:rPr lang="sk-SK" dirty="0"/>
              <a:t>. Brno: VUT Brno, 2003.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MAIXNER, L. Mechatronika. Brno: </a:t>
            </a:r>
            <a:r>
              <a:rPr lang="sk-SK" dirty="0" err="1"/>
              <a:t>Computer</a:t>
            </a:r>
            <a:r>
              <a:rPr lang="sk-SK" dirty="0"/>
              <a:t> Press, 2006. 280 s. ISBN 80-251-1299-3. </a:t>
            </a:r>
            <a:r>
              <a:rPr lang="sk-SK" b="1" dirty="0"/>
              <a:t>knižnica MTF: 531/Ma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BRADLEY, D. </a:t>
            </a:r>
            <a:r>
              <a:rPr lang="sk-SK" dirty="0" err="1"/>
              <a:t>Mechatronics</a:t>
            </a:r>
            <a:r>
              <a:rPr lang="sk-SK" dirty="0"/>
              <a:t> : Electronics in </a:t>
            </a:r>
            <a:r>
              <a:rPr lang="sk-SK" dirty="0" err="1"/>
              <a:t>products</a:t>
            </a:r>
            <a:r>
              <a:rPr lang="sk-SK" dirty="0"/>
              <a:t> and </a:t>
            </a:r>
            <a:r>
              <a:rPr lang="sk-SK" dirty="0" err="1"/>
              <a:t>processes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Chapman</a:t>
            </a:r>
            <a:r>
              <a:rPr lang="sk-SK" dirty="0"/>
              <a:t> and </a:t>
            </a:r>
            <a:r>
              <a:rPr lang="sk-SK" dirty="0" err="1"/>
              <a:t>Hall</a:t>
            </a:r>
            <a:r>
              <a:rPr lang="sk-SK" dirty="0"/>
              <a:t>, 1994. 510 s. ISBN 0-412-58290-2. </a:t>
            </a:r>
            <a:r>
              <a:rPr lang="sk-SK" b="1" dirty="0"/>
              <a:t>knižnica MTF: 531/Br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BISHOP, R. The </a:t>
            </a:r>
            <a:r>
              <a:rPr lang="sk-SK" dirty="0" err="1"/>
              <a:t>Mechatronics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CRC PRESS, 2002.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531/Bi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VALÁŠEK, M. Mechatronika. Praha: </a:t>
            </a:r>
            <a:r>
              <a:rPr lang="sk-SK" dirty="0" err="1"/>
              <a:t>Vydavatelstvo</a:t>
            </a:r>
            <a:r>
              <a:rPr lang="sk-SK" dirty="0"/>
              <a:t> ČVUT, 1995. </a:t>
            </a:r>
            <a:r>
              <a:rPr lang="sk-SK" b="1" dirty="0"/>
              <a:t>knižnica MTF: 531/Ba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BASUMANN, A. -- KAUFMANN, H. -- SCHMIDT, D. </a:t>
            </a:r>
            <a:r>
              <a:rPr lang="sk-SK" dirty="0" err="1"/>
              <a:t>Rízení</a:t>
            </a:r>
            <a:r>
              <a:rPr lang="sk-SK" dirty="0"/>
              <a:t> a </a:t>
            </a:r>
            <a:r>
              <a:rPr lang="sk-SK" dirty="0" err="1"/>
              <a:t>regulace</a:t>
            </a:r>
            <a:r>
              <a:rPr lang="sk-SK" dirty="0"/>
              <a:t> pro </a:t>
            </a:r>
            <a:r>
              <a:rPr lang="sk-SK" dirty="0" err="1"/>
              <a:t>strojírenství</a:t>
            </a:r>
            <a:r>
              <a:rPr lang="sk-SK" dirty="0"/>
              <a:t> a </a:t>
            </a:r>
            <a:r>
              <a:rPr lang="sk-SK" dirty="0" err="1"/>
              <a:t>mechatroniku</a:t>
            </a:r>
            <a:r>
              <a:rPr lang="sk-SK" dirty="0"/>
              <a:t>. Brno: CENTA Brno, 2005. 420 s. ISBN 80-86706-10-9. </a:t>
            </a:r>
            <a:r>
              <a:rPr lang="sk-SK" b="1" dirty="0"/>
              <a:t>knižnica MTF: 621/</a:t>
            </a:r>
            <a:r>
              <a:rPr lang="sk-SK" b="1" dirty="0" err="1"/>
              <a:t>Sch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SCHMID, D. </a:t>
            </a:r>
            <a:r>
              <a:rPr lang="sk-SK" dirty="0" err="1"/>
              <a:t>Řízení</a:t>
            </a:r>
            <a:r>
              <a:rPr lang="sk-SK" dirty="0"/>
              <a:t> a </a:t>
            </a:r>
            <a:r>
              <a:rPr lang="sk-SK" dirty="0" err="1"/>
              <a:t>regulace</a:t>
            </a:r>
            <a:r>
              <a:rPr lang="sk-SK" dirty="0"/>
              <a:t> pro </a:t>
            </a:r>
            <a:r>
              <a:rPr lang="sk-SK" dirty="0" err="1"/>
              <a:t>strojírenství</a:t>
            </a:r>
            <a:r>
              <a:rPr lang="sk-SK" dirty="0"/>
              <a:t> a </a:t>
            </a:r>
            <a:r>
              <a:rPr lang="sk-SK" dirty="0" err="1"/>
              <a:t>mechatroniku</a:t>
            </a:r>
            <a:r>
              <a:rPr lang="sk-SK" dirty="0"/>
              <a:t>. Praha : </a:t>
            </a:r>
            <a:r>
              <a:rPr lang="sk-SK" dirty="0" err="1"/>
              <a:t>Europa-Sobotáles</a:t>
            </a:r>
            <a:r>
              <a:rPr lang="sk-SK" dirty="0"/>
              <a:t>, 2005. 420 s. ISBN 80-86706-10-9. </a:t>
            </a:r>
            <a:r>
              <a:rPr lang="sk-SK" b="1" dirty="0"/>
              <a:t>knižnica MTF: 621/</a:t>
            </a:r>
            <a:r>
              <a:rPr lang="sk-SK" b="1" dirty="0" err="1"/>
              <a:t>Sch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GREPL, R. Kinematika a dynamika mechatronických </a:t>
            </a:r>
            <a:r>
              <a:rPr lang="sk-SK" dirty="0" err="1"/>
              <a:t>systémů</a:t>
            </a:r>
            <a:r>
              <a:rPr lang="sk-SK" dirty="0"/>
              <a:t>. Brno: CERM, 2007. 158 s. ISBN 978-80-214-3530-8. </a:t>
            </a:r>
            <a:r>
              <a:rPr lang="sk-SK" b="1" dirty="0"/>
              <a:t>knižnica MTF: 531/</a:t>
            </a:r>
            <a:r>
              <a:rPr lang="sk-SK" b="1" dirty="0" err="1"/>
              <a:t>Gr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9152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9803" y="329784"/>
            <a:ext cx="115274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MERANIE A KONTROLA PARAMETROV VÝROBKOV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GÖRÖG, A. -- SAMARDŽIOVÁ, M. Metrológia a kvalita technologických procesov. Trnava : </a:t>
            </a:r>
            <a:r>
              <a:rPr lang="sk-SK" dirty="0" err="1"/>
              <a:t>AlumniPress</a:t>
            </a:r>
            <a:r>
              <a:rPr lang="sk-SK" dirty="0"/>
              <a:t>, 2016. 329 s. ISBN 978-80-8096-225-8. </a:t>
            </a:r>
            <a:r>
              <a:rPr lang="sk-SK" b="1" dirty="0"/>
              <a:t>e-skriptá, knižnica MTF:</a:t>
            </a:r>
            <a:r>
              <a:rPr lang="sk-SK" dirty="0"/>
              <a:t> 389/</a:t>
            </a:r>
            <a:r>
              <a:rPr lang="sk-SK" dirty="0" err="1"/>
              <a:t>Gö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NENÁHLO, Č. </a:t>
            </a:r>
            <a:r>
              <a:rPr lang="sk-SK" dirty="0" err="1"/>
              <a:t>Měření</a:t>
            </a:r>
            <a:r>
              <a:rPr lang="sk-SK" dirty="0"/>
              <a:t> vybraných geometrických </a:t>
            </a:r>
            <a:r>
              <a:rPr lang="sk-SK" dirty="0" err="1"/>
              <a:t>veličin</a:t>
            </a:r>
            <a:r>
              <a:rPr lang="sk-SK" dirty="0"/>
              <a:t>. Praha: ČMS, 2005. 207 s. </a:t>
            </a:r>
            <a:r>
              <a:rPr lang="sk-SK" b="1" dirty="0"/>
              <a:t>knižnica MTF: 51/</a:t>
            </a:r>
            <a:r>
              <a:rPr lang="sk-SK" b="1" dirty="0" err="1"/>
              <a:t>ne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MATULA, E. et al. Strojárska metrológia a riadenie akosti výroby : Návody na cvičenia. Bratislava: SVŠT v Bratislave, 1990. 306 s. </a:t>
            </a:r>
            <a:r>
              <a:rPr lang="sk-SK" b="1" dirty="0"/>
              <a:t>knižnica MTF: 389/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TICHÁ, Š. </a:t>
            </a:r>
            <a:r>
              <a:rPr lang="sk-SK" dirty="0" err="1"/>
              <a:t>Strojírenská</a:t>
            </a:r>
            <a:r>
              <a:rPr lang="sk-SK" dirty="0"/>
              <a:t> </a:t>
            </a:r>
            <a:r>
              <a:rPr lang="sk-SK" dirty="0" err="1"/>
              <a:t>metrologie</a:t>
            </a:r>
            <a:r>
              <a:rPr lang="sk-SK" dirty="0"/>
              <a:t> : </a:t>
            </a:r>
            <a:r>
              <a:rPr lang="sk-SK" dirty="0" err="1"/>
              <a:t>část</a:t>
            </a:r>
            <a:r>
              <a:rPr lang="sk-SK" dirty="0"/>
              <a:t> 1. Ostrava VŠB 2006. ISBN 80-248-0671-1. </a:t>
            </a:r>
            <a:r>
              <a:rPr lang="sk-SK" b="1" dirty="0"/>
              <a:t>knižnica MTF: 389/Ti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ČECH, J. -- PERNIKÁŘ, J. -- PODANÝ, K. </a:t>
            </a:r>
            <a:r>
              <a:rPr lang="sk-SK" dirty="0" err="1"/>
              <a:t>Strojírenská</a:t>
            </a:r>
            <a:r>
              <a:rPr lang="sk-SK" dirty="0"/>
              <a:t> </a:t>
            </a:r>
            <a:r>
              <a:rPr lang="sk-SK" dirty="0" err="1"/>
              <a:t>metrologie</a:t>
            </a:r>
            <a:r>
              <a:rPr lang="sk-SK" dirty="0"/>
              <a:t>. Brno: CERM, 2005. 175 s. ISBN 80-214-3070-2. </a:t>
            </a:r>
            <a:r>
              <a:rPr lang="sk-SK" b="1" dirty="0"/>
              <a:t>knižnica MTF: 389/</a:t>
            </a:r>
            <a:r>
              <a:rPr lang="sk-SK" b="1" dirty="0" err="1"/>
              <a:t>Če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KRSEK, A.  a kol. Strojárska metrológia a riadenie kvality. Bratislava: STU v Bratislave, 1998. 290 s. ISBN 80-227-1025-3. </a:t>
            </a:r>
            <a:r>
              <a:rPr lang="sk-SK" b="1" dirty="0"/>
              <a:t>knižnica MTF: 389/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BOROVIČKA, M. -- JANÁČ, A. -- GÖRÖG, A. Metrológia. Bratislava: STU 2005. 120 s. ISBN 80-227-2198-0. </a:t>
            </a:r>
            <a:r>
              <a:rPr lang="sk-SK" b="1" dirty="0"/>
              <a:t>knižnica MTF: 389/Bo,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SLIMÁK, I. -- OBMAŠČÍK, M. -- MADUDA, M. Riadenie akosti a metrológia. Bratislava: Alfa, 1987. 247 s. </a:t>
            </a:r>
            <a:r>
              <a:rPr lang="sk-SK" b="1" dirty="0"/>
              <a:t>knižnica MTF: 389/Ob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6285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9705" y="494675"/>
            <a:ext cx="108978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METALOGRAFIA A FRAKTOGRAFIA ZVAROVÝCH SPOJOV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-- HRIVŇÁKOVÁ, D. </a:t>
            </a:r>
            <a:r>
              <a:rPr lang="sk-SK" dirty="0" err="1"/>
              <a:t>Materiálografia</a:t>
            </a:r>
            <a:r>
              <a:rPr lang="sk-SK" dirty="0"/>
              <a:t>. Bratislava: STU, 2011. 363 s. ISBN 978-80-227-3606-0. </a:t>
            </a:r>
            <a:r>
              <a:rPr lang="sk-SK" b="1" dirty="0"/>
              <a:t>knižnica MTF:  620/Hr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Fraktografia. Trnava: </a:t>
            </a:r>
            <a:r>
              <a:rPr lang="sk-SK" dirty="0" err="1"/>
              <a:t>AlumniPress</a:t>
            </a:r>
            <a:r>
              <a:rPr lang="sk-SK" dirty="0"/>
              <a:t>, 2009. 99 s. ISBN 978-80-8096-089-6. </a:t>
            </a:r>
            <a:r>
              <a:rPr lang="sk-SK" b="1" dirty="0"/>
              <a:t>e-skriptá, knižnica MTF: </a:t>
            </a:r>
            <a:r>
              <a:rPr lang="sk-SK" dirty="0"/>
              <a:t> </a:t>
            </a:r>
            <a:r>
              <a:rPr lang="sk-SK" b="1" dirty="0"/>
              <a:t>620/Hr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Elektrónová </a:t>
            </a:r>
            <a:r>
              <a:rPr lang="sk-SK" dirty="0" err="1"/>
              <a:t>mikroskopia</a:t>
            </a:r>
            <a:r>
              <a:rPr lang="sk-SK" dirty="0"/>
              <a:t> ocelí. Bratislava: VEDA, 1986. 284 s. </a:t>
            </a:r>
            <a:r>
              <a:rPr lang="sk-SK" b="1" dirty="0"/>
              <a:t>knižnica MTF: 620/Hr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KOUTSKÝ, J. -- JANDOŠ, F. -- KAREL, V. Lomy </a:t>
            </a:r>
            <a:r>
              <a:rPr lang="sk-SK" dirty="0" err="1"/>
              <a:t>ocelových</a:t>
            </a:r>
            <a:r>
              <a:rPr lang="sk-SK" dirty="0"/>
              <a:t> </a:t>
            </a:r>
            <a:r>
              <a:rPr lang="sk-SK" dirty="0" err="1"/>
              <a:t>částí</a:t>
            </a:r>
            <a:r>
              <a:rPr lang="sk-SK" dirty="0"/>
              <a:t>. Praha: SNTL, 1976. 345 s.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JANDOŠ, F. -- ŘÍMAN, R. -- GEMPERLE, A. Využití </a:t>
            </a:r>
            <a:r>
              <a:rPr lang="sk-SK" dirty="0" err="1"/>
              <a:t>moderních</a:t>
            </a:r>
            <a:r>
              <a:rPr lang="sk-SK" dirty="0"/>
              <a:t> </a:t>
            </a:r>
            <a:r>
              <a:rPr lang="sk-SK" dirty="0" err="1"/>
              <a:t>laboratorních</a:t>
            </a:r>
            <a:r>
              <a:rPr lang="sk-SK" dirty="0"/>
              <a:t> </a:t>
            </a:r>
            <a:r>
              <a:rPr lang="sk-SK" dirty="0" err="1"/>
              <a:t>metod</a:t>
            </a:r>
            <a:r>
              <a:rPr lang="sk-SK" dirty="0"/>
              <a:t> v </a:t>
            </a:r>
            <a:r>
              <a:rPr lang="sk-SK" dirty="0" err="1"/>
              <a:t>metalografii</a:t>
            </a:r>
            <a:r>
              <a:rPr lang="sk-SK" dirty="0"/>
              <a:t>. Praha: SNTL, 1985. 384 s. </a:t>
            </a:r>
            <a:r>
              <a:rPr lang="sk-SK" b="1" dirty="0"/>
              <a:t>knižnica MTF:  620/Ja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89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59655" y="717452"/>
            <a:ext cx="10058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ATELIÉR POČÍTAČOVEJ PODPORY NÁVRHU A VÝROBY III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a kol. Počítačom podporované systémy v strojárstve. Žilina: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LUHMANN, T. </a:t>
            </a:r>
            <a:r>
              <a:rPr lang="sk-SK" dirty="0" err="1"/>
              <a:t>Close</a:t>
            </a:r>
            <a:r>
              <a:rPr lang="sk-SK" dirty="0"/>
              <a:t> </a:t>
            </a:r>
            <a:r>
              <a:rPr lang="sk-SK" dirty="0" err="1"/>
              <a:t>Range</a:t>
            </a:r>
            <a:r>
              <a:rPr lang="sk-SK" dirty="0"/>
              <a:t> </a:t>
            </a:r>
            <a:r>
              <a:rPr lang="sk-SK" dirty="0" err="1"/>
              <a:t>Photogrammetry</a:t>
            </a:r>
            <a:r>
              <a:rPr lang="sk-SK" dirty="0"/>
              <a:t>. </a:t>
            </a:r>
            <a:r>
              <a:rPr lang="sk-SK" dirty="0" err="1"/>
              <a:t>Scotland</a:t>
            </a:r>
            <a:r>
              <a:rPr lang="sk-SK" dirty="0"/>
              <a:t>, UK: </a:t>
            </a:r>
            <a:r>
              <a:rPr lang="sk-SK" dirty="0" err="1"/>
              <a:t>Whittles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2006. 510 s. ISBN 1-870325-50-8. </a:t>
            </a:r>
            <a:r>
              <a:rPr lang="sk-SK" b="1" dirty="0"/>
              <a:t>52/</a:t>
            </a:r>
            <a:r>
              <a:rPr lang="sk-SK" b="1" dirty="0" err="1"/>
              <a:t>Lu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LUHMANN, Thomas; MÜLLER, </a:t>
            </a:r>
            <a:r>
              <a:rPr lang="sk-SK" dirty="0" err="1"/>
              <a:t>Christina</a:t>
            </a:r>
            <a:r>
              <a:rPr lang="sk-SK" dirty="0"/>
              <a:t>. </a:t>
            </a:r>
            <a:r>
              <a:rPr lang="sk-SK" dirty="0" err="1"/>
              <a:t>Photogrammetrie</a:t>
            </a:r>
            <a:r>
              <a:rPr lang="sk-SK" dirty="0"/>
              <a:t> </a:t>
            </a:r>
            <a:r>
              <a:rPr lang="sk-SK" dirty="0" err="1"/>
              <a:t>Laserscanning</a:t>
            </a:r>
            <a:r>
              <a:rPr lang="sk-SK" dirty="0"/>
              <a:t> </a:t>
            </a:r>
            <a:r>
              <a:rPr lang="sk-SK" dirty="0" err="1"/>
              <a:t>Optische</a:t>
            </a:r>
            <a:r>
              <a:rPr lang="sk-SK" dirty="0"/>
              <a:t> 3D-Messtechnik: </a:t>
            </a:r>
            <a:r>
              <a:rPr lang="sk-SK" dirty="0" err="1"/>
              <a:t>Beiträge</a:t>
            </a:r>
            <a:r>
              <a:rPr lang="sk-SK" dirty="0"/>
              <a:t> der </a:t>
            </a:r>
            <a:r>
              <a:rPr lang="sk-SK" dirty="0" err="1"/>
              <a:t>Oldenburger</a:t>
            </a:r>
            <a:r>
              <a:rPr lang="sk-SK" dirty="0"/>
              <a:t> 3D-Tage 2010. </a:t>
            </a:r>
            <a:r>
              <a:rPr lang="sk-SK" dirty="0" err="1"/>
              <a:t>Berlin</a:t>
            </a:r>
            <a:r>
              <a:rPr lang="sk-SK" dirty="0"/>
              <a:t> : </a:t>
            </a:r>
            <a:r>
              <a:rPr lang="sk-SK" dirty="0" err="1"/>
              <a:t>Wichmann</a:t>
            </a:r>
            <a:r>
              <a:rPr lang="sk-SK" dirty="0"/>
              <a:t>, 2010. 428 strany. ISBN 978-3-87907-494-5. </a:t>
            </a:r>
            <a:r>
              <a:rPr lang="sk-SK" b="1" dirty="0"/>
              <a:t>knižnica MTF: 52/Ph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KRAUS, K. </a:t>
            </a:r>
            <a:r>
              <a:rPr lang="sk-SK" dirty="0" err="1"/>
              <a:t>Photogrammetry</a:t>
            </a:r>
            <a:r>
              <a:rPr lang="sk-SK" dirty="0"/>
              <a:t> : </a:t>
            </a:r>
            <a:r>
              <a:rPr lang="sk-SK" dirty="0" err="1"/>
              <a:t>Geometry</a:t>
            </a:r>
            <a:r>
              <a:rPr lang="sk-SK" dirty="0"/>
              <a:t>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images</a:t>
            </a:r>
            <a:r>
              <a:rPr lang="sk-SK" dirty="0"/>
              <a:t> and laser </a:t>
            </a:r>
            <a:r>
              <a:rPr lang="sk-SK" dirty="0" err="1"/>
              <a:t>scans</a:t>
            </a:r>
            <a:r>
              <a:rPr lang="sk-SK" dirty="0"/>
              <a:t>. </a:t>
            </a:r>
            <a:r>
              <a:rPr lang="sk-SK" dirty="0" err="1"/>
              <a:t>Berlin</a:t>
            </a:r>
            <a:r>
              <a:rPr lang="sk-SK" dirty="0"/>
              <a:t>: </a:t>
            </a:r>
            <a:r>
              <a:rPr lang="sk-SK" dirty="0" err="1"/>
              <a:t>Walter</a:t>
            </a:r>
            <a:r>
              <a:rPr lang="sk-SK" dirty="0"/>
              <a:t> de </a:t>
            </a:r>
            <a:r>
              <a:rPr lang="sk-SK" dirty="0" err="1"/>
              <a:t>Gruyter</a:t>
            </a:r>
            <a:r>
              <a:rPr lang="sk-SK" dirty="0"/>
              <a:t>, 2007. 459 s. ISBN 978-3-11-019007-6. </a:t>
            </a:r>
            <a:r>
              <a:rPr lang="sk-SK" b="1" dirty="0"/>
              <a:t>knižnica MTF. 52/</a:t>
            </a:r>
            <a:r>
              <a:rPr lang="sk-SK" b="1" dirty="0" err="1"/>
              <a:t>Kr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VÁRADY, T., MARTIN, R. R., COX, J. 1997. </a:t>
            </a:r>
            <a:r>
              <a:rPr lang="sk-SK" dirty="0" err="1"/>
              <a:t>Reverse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 of </a:t>
            </a:r>
            <a:r>
              <a:rPr lang="sk-SK" dirty="0" err="1"/>
              <a:t>Geometric</a:t>
            </a:r>
            <a:r>
              <a:rPr lang="sk-SK" dirty="0"/>
              <a:t> </a:t>
            </a:r>
            <a:r>
              <a:rPr lang="sk-SK" dirty="0" err="1"/>
              <a:t>Models</a:t>
            </a:r>
            <a:r>
              <a:rPr lang="sk-SK" dirty="0"/>
              <a:t> -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. </a:t>
            </a:r>
            <a:r>
              <a:rPr lang="sk-SK" dirty="0" err="1"/>
              <a:t>Computer-Aided</a:t>
            </a:r>
            <a:r>
              <a:rPr lang="sk-SK" dirty="0"/>
              <a:t> Design. 29(4), 255 - 268. ISSN 0010-4485. https://reader.elsevier.com/reader/sd/pii/S0010448596000541?token=6BAD6D41EF60331287385F6763461FC96EE5848C52213A7FFF1B3A78540DABD03001418C165F60130515780149EF3B1C&amp;originRegion=eu-west-1&amp;originCreation=20210810055610</a:t>
            </a:r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1203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9784" y="404734"/>
            <a:ext cx="115574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METÓDA KONEČNÝCH PRVKOV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BENČA, Š. Výpočtové postupy MKP pri riešení lineárnych úloh mechaniky. Bratislava : STU v Bratislave, 2006. 150 s. ISBN 80-227-2404-1. </a:t>
            </a:r>
            <a:r>
              <a:rPr lang="sk-SK" b="1" dirty="0"/>
              <a:t>knižnica MTF:  531/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BENČA, Š. Riešenie nelineárnych pevnostných úloh pomocou MKP. Bratislava : STU, 2009. 205 s. ISBN 978-80-227-3077-8. </a:t>
            </a:r>
            <a:r>
              <a:rPr lang="sk-SK" b="1" dirty="0"/>
              <a:t>knižnica MTF: </a:t>
            </a:r>
            <a:r>
              <a:rPr lang="sk-SK" dirty="0"/>
              <a:t> </a:t>
            </a:r>
            <a:r>
              <a:rPr lang="sk-SK" b="1" dirty="0"/>
              <a:t>531/</a:t>
            </a:r>
            <a:r>
              <a:rPr lang="sk-SK" b="1" dirty="0" err="1"/>
              <a:t>Be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KUTIŠ, Vladimír et al. Metóda konečných prvkov v </a:t>
            </a:r>
            <a:r>
              <a:rPr lang="sk-SK" dirty="0" err="1"/>
              <a:t>mechatronike</a:t>
            </a:r>
            <a:r>
              <a:rPr lang="sk-SK" dirty="0"/>
              <a:t> 1 : Úvod do programu ANSYS. 1. vyd. Bratislava : STU, 2014. 159 s. ISBN 978-80-227-4129-3.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KOMPIŠ, V. -- ŽMINDÁK, M. -- KAUKIČ, M. Počítačové metódy v mechanike: Lineárna analýza. Žilina : Žilinská univerzita, 1998. 152 s. ISBN 80-7100-469-3. </a:t>
            </a:r>
            <a:r>
              <a:rPr lang="sk-SK" b="1" dirty="0"/>
              <a:t>knižnica MTF: 531/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ŽMINDÁK, M. -- GRAJCIAR, I. -- NOZDROVNICKÝ, J. Modelovanie a výpočty v metóde konečných prvkov: Diel I - modelovanie v </a:t>
            </a:r>
            <a:r>
              <a:rPr lang="sk-SK" dirty="0" err="1"/>
              <a:t>ANSYSe</a:t>
            </a:r>
            <a:r>
              <a:rPr lang="sk-SK" dirty="0"/>
              <a:t>. Žilina : </a:t>
            </a:r>
            <a:r>
              <a:rPr lang="sk-SK" dirty="0" err="1"/>
              <a:t>Vedeckotechnická</a:t>
            </a:r>
            <a:r>
              <a:rPr lang="sk-SK" dirty="0"/>
              <a:t> spoločnosť pri Žilinskej univerzite, 2004. 208 s. ISBN 80-968823-5-X. </a:t>
            </a:r>
            <a:r>
              <a:rPr lang="sk-SK" b="1" dirty="0"/>
              <a:t>knižnica MTF: 519/</a:t>
            </a:r>
            <a:r>
              <a:rPr lang="sk-SK" b="1" dirty="0" err="1"/>
              <a:t>Žm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NAKASONE, Y. -- YOSHIMOTO, S. -- STOLARSKI, T.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ANSYS Software. Amsterdam : </a:t>
            </a:r>
            <a:r>
              <a:rPr lang="sk-SK" dirty="0" err="1"/>
              <a:t>Elsevier</a:t>
            </a:r>
            <a:r>
              <a:rPr lang="sk-SK" dirty="0"/>
              <a:t>, 2008. 456 s. ISBN 978-0-7506-6875-0. </a:t>
            </a:r>
            <a:r>
              <a:rPr lang="sk-SK" b="1" dirty="0"/>
              <a:t>knižnica MTF: </a:t>
            </a:r>
            <a:r>
              <a:rPr lang="sk-SK" dirty="0"/>
              <a:t> </a:t>
            </a:r>
            <a:r>
              <a:rPr lang="sk-SK" b="1" dirty="0"/>
              <a:t>681.3/</a:t>
            </a:r>
            <a:r>
              <a:rPr lang="sk-SK" b="1" dirty="0" err="1"/>
              <a:t>St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MADENCI, E. -- GUVEN, I. The </a:t>
            </a:r>
            <a:r>
              <a:rPr lang="sk-SK" dirty="0" err="1"/>
              <a:t>Finite</a:t>
            </a:r>
            <a:r>
              <a:rPr lang="sk-SK" dirty="0"/>
              <a:t> Element </a:t>
            </a:r>
            <a:r>
              <a:rPr lang="sk-SK" dirty="0" err="1"/>
              <a:t>Method</a:t>
            </a:r>
            <a:r>
              <a:rPr lang="sk-SK" dirty="0"/>
              <a:t> and </a:t>
            </a:r>
            <a:r>
              <a:rPr lang="sk-SK" dirty="0" err="1"/>
              <a:t>Applications</a:t>
            </a:r>
            <a:r>
              <a:rPr lang="sk-SK" dirty="0"/>
              <a:t> in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Using</a:t>
            </a:r>
            <a:r>
              <a:rPr lang="sk-SK" dirty="0"/>
              <a:t> ANSYS®. New York: </a:t>
            </a:r>
            <a:r>
              <a:rPr lang="sk-SK" dirty="0" err="1"/>
              <a:t>Springer</a:t>
            </a:r>
            <a:r>
              <a:rPr lang="sk-SK" dirty="0"/>
              <a:t>, 2015. 657 s. ISBN 978-1-4899-7735-9. (rok vyd. 2015 </a:t>
            </a:r>
            <a:r>
              <a:rPr lang="sk-SK" b="1" dirty="0"/>
              <a:t>knižnica MTF: </a:t>
            </a:r>
            <a:r>
              <a:rPr lang="sk-SK" dirty="0"/>
              <a:t> </a:t>
            </a:r>
            <a:r>
              <a:rPr lang="sk-SK" b="1" dirty="0"/>
              <a:t>531/Ma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1210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44774" y="419725"/>
            <a:ext cx="114974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METODOLÓGIA VEDECKEJ PRÁCE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MEŠKO, D. -- KATUŠČÁK, D. -- FINDRA, J. Akademická príručka. Martin : Osveta, 2005. 496 s. ISBN 80-8063-200-6. </a:t>
            </a:r>
            <a:r>
              <a:rPr lang="sk-SK" b="1" dirty="0"/>
              <a:t>knižnica MTF: 37/</a:t>
            </a:r>
            <a:r>
              <a:rPr lang="sk-SK" b="1" dirty="0" err="1"/>
              <a:t>Me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REŠETOVÁ, K. Metodika písania záverečných prác na MTF STU.  [online]. 2012. URL: http://www.mtf.stuba.sk/docs//doc/student/metodika/METODIKA_ZP.pdf.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POTEETE, A., JANSSEN, M., OSTROM, E., 2010, </a:t>
            </a:r>
            <a:r>
              <a:rPr lang="sk-SK" dirty="0" err="1"/>
              <a:t>Working</a:t>
            </a:r>
            <a:r>
              <a:rPr lang="sk-SK" dirty="0"/>
              <a:t> </a:t>
            </a:r>
            <a:r>
              <a:rPr lang="sk-SK" dirty="0" err="1"/>
              <a:t>together</a:t>
            </a:r>
            <a:r>
              <a:rPr lang="sk-SK" dirty="0"/>
              <a:t>: </a:t>
            </a:r>
            <a:r>
              <a:rPr lang="sk-SK" dirty="0" err="1"/>
              <a:t>collective</a:t>
            </a:r>
            <a:r>
              <a:rPr lang="sk-SK" dirty="0"/>
              <a:t> </a:t>
            </a:r>
            <a:r>
              <a:rPr lang="sk-SK" dirty="0" err="1"/>
              <a:t>action</a:t>
            </a:r>
            <a:r>
              <a:rPr lang="sk-SK" dirty="0"/>
              <a:t>,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commons</a:t>
            </a:r>
            <a:r>
              <a:rPr lang="sk-SK" dirty="0"/>
              <a:t>, and </a:t>
            </a:r>
            <a:r>
              <a:rPr lang="sk-SK" dirty="0" err="1"/>
              <a:t>multiple</a:t>
            </a:r>
            <a:r>
              <a:rPr lang="sk-SK" dirty="0"/>
              <a:t> </a:t>
            </a:r>
            <a:r>
              <a:rPr lang="sk-SK" dirty="0" err="1"/>
              <a:t>methods</a:t>
            </a:r>
            <a:r>
              <a:rPr lang="sk-SK" dirty="0"/>
              <a:t> in </a:t>
            </a:r>
            <a:r>
              <a:rPr lang="sk-SK" dirty="0" err="1"/>
              <a:t>practice</a:t>
            </a:r>
            <a:r>
              <a:rPr lang="sk-SK" dirty="0"/>
              <a:t>, </a:t>
            </a:r>
            <a:r>
              <a:rPr lang="sk-SK" dirty="0" err="1"/>
              <a:t>chapter</a:t>
            </a:r>
            <a:r>
              <a:rPr lang="sk-SK" dirty="0"/>
              <a:t> 1, </a:t>
            </a:r>
            <a:r>
              <a:rPr lang="sk-SK" dirty="0" err="1"/>
              <a:t>pp</a:t>
            </a:r>
            <a:r>
              <a:rPr lang="sk-SK" dirty="0"/>
              <a:t>. 3 27, </a:t>
            </a:r>
            <a:r>
              <a:rPr lang="sk-SK" dirty="0" err="1"/>
              <a:t>Princeton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</a:t>
            </a:r>
            <a:r>
              <a:rPr lang="sk-SK" dirty="0" err="1"/>
              <a:t>Princeton</a:t>
            </a:r>
            <a:r>
              <a:rPr lang="sk-SK" dirty="0"/>
              <a:t>, NJ.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RITOMSKÝ, A., SOLLÁR, T. (2010). Metodologický pohľad na anatómiu dizertačnej práce. 5. Medzinárodná konferencia doktorandov odborov psychológia a sociálna práca (s. 9-29). Nitra: UKF. SALKIND, N., J. (2000). </a:t>
            </a:r>
            <a:r>
              <a:rPr lang="sk-SK" dirty="0" err="1"/>
              <a:t>Exploring</a:t>
            </a:r>
            <a:r>
              <a:rPr lang="sk-SK" dirty="0"/>
              <a:t> </a:t>
            </a:r>
            <a:r>
              <a:rPr lang="sk-SK" dirty="0" err="1"/>
              <a:t>Research</a:t>
            </a:r>
            <a:r>
              <a:rPr lang="sk-SK" dirty="0"/>
              <a:t>.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. https://explorable.com/wgat-is-research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1549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9750" y="119922"/>
            <a:ext cx="1181225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METÓDY ANALÝZY RIZIKA</a:t>
            </a:r>
          </a:p>
          <a:p>
            <a:endParaRPr lang="sk-SK" sz="1500" dirty="0"/>
          </a:p>
          <a:p>
            <a:r>
              <a:rPr lang="sk-SK" sz="1500" b="1" dirty="0"/>
              <a:t>Základná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LEES, F P. </a:t>
            </a:r>
            <a:r>
              <a:rPr lang="sk-SK" sz="1500" dirty="0" err="1"/>
              <a:t>Loss</a:t>
            </a:r>
            <a:r>
              <a:rPr lang="sk-SK" sz="1500" dirty="0"/>
              <a:t> </a:t>
            </a:r>
            <a:r>
              <a:rPr lang="sk-SK" sz="1500" dirty="0" err="1"/>
              <a:t>Prevention</a:t>
            </a:r>
            <a:r>
              <a:rPr lang="sk-SK" sz="1500" dirty="0"/>
              <a:t> in </a:t>
            </a:r>
            <a:r>
              <a:rPr lang="sk-SK" sz="1500" dirty="0" err="1"/>
              <a:t>the</a:t>
            </a:r>
            <a:r>
              <a:rPr lang="sk-SK" sz="1500" dirty="0"/>
              <a:t> </a:t>
            </a:r>
            <a:r>
              <a:rPr lang="sk-SK" sz="1500" dirty="0" err="1"/>
              <a:t>Process</a:t>
            </a:r>
            <a:r>
              <a:rPr lang="sk-SK" sz="1500" dirty="0"/>
              <a:t> </a:t>
            </a:r>
            <a:r>
              <a:rPr lang="sk-SK" sz="1500" dirty="0" err="1"/>
              <a:t>Industries</a:t>
            </a:r>
            <a:r>
              <a:rPr lang="sk-SK" sz="1500" dirty="0"/>
              <a:t> : Hazard </a:t>
            </a:r>
            <a:r>
              <a:rPr lang="sk-SK" sz="1500" dirty="0" err="1"/>
              <a:t>Identification</a:t>
            </a:r>
            <a:r>
              <a:rPr lang="sk-SK" sz="1500" dirty="0"/>
              <a:t>, </a:t>
            </a:r>
            <a:r>
              <a:rPr lang="sk-SK" sz="1500" dirty="0" err="1"/>
              <a:t>Assessment</a:t>
            </a:r>
            <a:r>
              <a:rPr lang="sk-SK" sz="1500" dirty="0"/>
              <a:t> and </a:t>
            </a:r>
            <a:r>
              <a:rPr lang="sk-SK" sz="1500" dirty="0" err="1"/>
              <a:t>Control</a:t>
            </a:r>
            <a:r>
              <a:rPr lang="sk-SK" sz="1500" dirty="0"/>
              <a:t>. Vol.2. </a:t>
            </a:r>
            <a:r>
              <a:rPr lang="sk-SK" sz="1500" dirty="0" err="1"/>
              <a:t>Oxford</a:t>
            </a:r>
            <a:r>
              <a:rPr lang="sk-SK" sz="1500" dirty="0"/>
              <a:t>: </a:t>
            </a:r>
            <a:r>
              <a:rPr lang="sk-SK" sz="1500" dirty="0" err="1"/>
              <a:t>Reed</a:t>
            </a:r>
            <a:r>
              <a:rPr lang="sk-SK" sz="1500" dirty="0"/>
              <a:t> </a:t>
            </a:r>
            <a:r>
              <a:rPr lang="sk-SK" sz="1500" dirty="0" err="1"/>
              <a:t>Educational</a:t>
            </a:r>
            <a:r>
              <a:rPr lang="sk-SK" sz="1500" dirty="0"/>
              <a:t> and Professional </a:t>
            </a:r>
            <a:r>
              <a:rPr lang="sk-SK" sz="1500" dirty="0" err="1"/>
              <a:t>Publ</a:t>
            </a:r>
            <a:r>
              <a:rPr lang="sk-SK" sz="1500" dirty="0"/>
              <a:t>. 1996. ISBN 0-7506-1547-8. </a:t>
            </a:r>
            <a:r>
              <a:rPr lang="sk-SK" sz="1600" b="1" dirty="0"/>
              <a:t>knižnica MTF: </a:t>
            </a:r>
            <a:r>
              <a:rPr lang="sk-SK" sz="1500" b="1" dirty="0"/>
              <a:t> 504/</a:t>
            </a:r>
            <a:r>
              <a:rPr lang="sk-SK" sz="1500" b="1" dirty="0" err="1"/>
              <a:t>Le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ZÁNICKÁ HOLLÁ, K. -- RISTVEJ, J. -- ŠIMÁK, L. Posudzovanie rizík priemyselných procesov. Bratislava: </a:t>
            </a:r>
            <a:r>
              <a:rPr lang="sk-SK" sz="1500" dirty="0" err="1"/>
              <a:t>Iura</a:t>
            </a:r>
            <a:r>
              <a:rPr lang="sk-SK" sz="1500" dirty="0"/>
              <a:t> </a:t>
            </a:r>
            <a:r>
              <a:rPr lang="sk-SK" sz="1500" dirty="0" err="1"/>
              <a:t>Edition</a:t>
            </a:r>
            <a:r>
              <a:rPr lang="sk-SK" sz="1500" dirty="0"/>
              <a:t>, 2010. 155 s. ISBN 978-80-8078-344-0.  </a:t>
            </a:r>
            <a:r>
              <a:rPr lang="sk-SK" sz="1500" b="1" dirty="0"/>
              <a:t>študovňa </a:t>
            </a:r>
            <a:r>
              <a:rPr lang="sk-SK" sz="1500" dirty="0"/>
              <a:t>(504/Za)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SABO, M. Bezpečnosť práce. Bratislava: STU 2001. ISBN 80-227-1540-9. </a:t>
            </a:r>
            <a:r>
              <a:rPr lang="sk-SK" sz="1600" b="1" dirty="0"/>
              <a:t>knižnica MTF: 331/Sa</a:t>
            </a:r>
            <a:r>
              <a:rPr lang="sk-SK" sz="1500" b="1" dirty="0"/>
              <a:t>, e-skriptá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KANDRÁČ, J. Osnova a zásady pre spracovanie predbežného odhadu rizika a analýzy rizika závažných priemyselných havárií v zmysle zákona. In Zákon o prevencii závažných priemyselných havárií č.261/2002 </a:t>
            </a:r>
            <a:r>
              <a:rPr lang="sk-SK" sz="1500" dirty="0" err="1"/>
              <a:t>Z.z</a:t>
            </a:r>
            <a:r>
              <a:rPr lang="sk-SK" sz="1500" dirty="0"/>
              <a:t>. : Odborné vzdelávanie pre havarijných technikov a špecialistov na prevenciu závažných priemyselných havárií. Bratislava: ADAPT, 2005.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LEES, F P. </a:t>
            </a:r>
            <a:r>
              <a:rPr lang="sk-SK" sz="1500" dirty="0" err="1"/>
              <a:t>Loss</a:t>
            </a:r>
            <a:r>
              <a:rPr lang="sk-SK" sz="1500" dirty="0"/>
              <a:t> </a:t>
            </a:r>
            <a:r>
              <a:rPr lang="sk-SK" sz="1500" dirty="0" err="1"/>
              <a:t>Prevention</a:t>
            </a:r>
            <a:r>
              <a:rPr lang="sk-SK" sz="1500" dirty="0"/>
              <a:t> in </a:t>
            </a:r>
            <a:r>
              <a:rPr lang="sk-SK" sz="1500" dirty="0" err="1"/>
              <a:t>the</a:t>
            </a:r>
            <a:r>
              <a:rPr lang="sk-SK" sz="1500" dirty="0"/>
              <a:t> </a:t>
            </a:r>
            <a:r>
              <a:rPr lang="sk-SK" sz="1500" dirty="0" err="1"/>
              <a:t>Process</a:t>
            </a:r>
            <a:r>
              <a:rPr lang="sk-SK" sz="1500" dirty="0"/>
              <a:t> </a:t>
            </a:r>
            <a:r>
              <a:rPr lang="sk-SK" sz="1500" dirty="0" err="1"/>
              <a:t>Industries</a:t>
            </a:r>
            <a:r>
              <a:rPr lang="sk-SK" sz="1500" dirty="0"/>
              <a:t> : Hazard </a:t>
            </a:r>
            <a:r>
              <a:rPr lang="sk-SK" sz="1500" dirty="0" err="1"/>
              <a:t>Identification</a:t>
            </a:r>
            <a:r>
              <a:rPr lang="sk-SK" sz="1500" dirty="0"/>
              <a:t>, </a:t>
            </a:r>
            <a:r>
              <a:rPr lang="sk-SK" sz="1500" dirty="0" err="1"/>
              <a:t>Assessment</a:t>
            </a:r>
            <a:r>
              <a:rPr lang="sk-SK" sz="1500" dirty="0"/>
              <a:t> and </a:t>
            </a:r>
            <a:r>
              <a:rPr lang="sk-SK" sz="1500" dirty="0" err="1"/>
              <a:t>Control</a:t>
            </a:r>
            <a:r>
              <a:rPr lang="sk-SK" sz="1500" dirty="0"/>
              <a:t>. Vol.1. </a:t>
            </a:r>
            <a:r>
              <a:rPr lang="sk-SK" sz="1500" dirty="0" err="1"/>
              <a:t>Oxford</a:t>
            </a:r>
            <a:r>
              <a:rPr lang="sk-SK" sz="1500" dirty="0"/>
              <a:t>: </a:t>
            </a:r>
            <a:r>
              <a:rPr lang="sk-SK" sz="1500" dirty="0" err="1"/>
              <a:t>Reed</a:t>
            </a:r>
            <a:r>
              <a:rPr lang="sk-SK" sz="1500" dirty="0"/>
              <a:t> </a:t>
            </a:r>
            <a:r>
              <a:rPr lang="sk-SK" sz="1500" dirty="0" err="1"/>
              <a:t>Educational</a:t>
            </a:r>
            <a:r>
              <a:rPr lang="sk-SK" sz="1500" dirty="0"/>
              <a:t> and Professional </a:t>
            </a:r>
            <a:r>
              <a:rPr lang="sk-SK" sz="1500" dirty="0" err="1"/>
              <a:t>Publ</a:t>
            </a:r>
            <a:r>
              <a:rPr lang="sk-SK" sz="1500" dirty="0"/>
              <a:t>. 1996. ISBN 0-7506-1547-8. </a:t>
            </a:r>
            <a:r>
              <a:rPr lang="sk-SK" sz="1600" b="1" dirty="0"/>
              <a:t>knižnica MTF: </a:t>
            </a:r>
            <a:r>
              <a:rPr lang="sk-SK" sz="1500" b="1" dirty="0"/>
              <a:t> 504/</a:t>
            </a:r>
            <a:r>
              <a:rPr lang="sk-SK" sz="1500" b="1" dirty="0" err="1"/>
              <a:t>Le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LEES, F P. </a:t>
            </a:r>
            <a:r>
              <a:rPr lang="sk-SK" sz="1500" dirty="0" err="1"/>
              <a:t>Loss</a:t>
            </a:r>
            <a:r>
              <a:rPr lang="sk-SK" sz="1500" dirty="0"/>
              <a:t> </a:t>
            </a:r>
            <a:r>
              <a:rPr lang="sk-SK" sz="1500" dirty="0" err="1"/>
              <a:t>Prevention</a:t>
            </a:r>
            <a:r>
              <a:rPr lang="sk-SK" sz="1500" dirty="0"/>
              <a:t> in </a:t>
            </a:r>
            <a:r>
              <a:rPr lang="sk-SK" sz="1500" dirty="0" err="1"/>
              <a:t>the</a:t>
            </a:r>
            <a:r>
              <a:rPr lang="sk-SK" sz="1500" dirty="0"/>
              <a:t> </a:t>
            </a:r>
            <a:r>
              <a:rPr lang="sk-SK" sz="1500" dirty="0" err="1"/>
              <a:t>Process</a:t>
            </a:r>
            <a:r>
              <a:rPr lang="sk-SK" sz="1500" dirty="0"/>
              <a:t> </a:t>
            </a:r>
            <a:r>
              <a:rPr lang="sk-SK" sz="1500" dirty="0" err="1"/>
              <a:t>Industries</a:t>
            </a:r>
            <a:r>
              <a:rPr lang="sk-SK" sz="1500" dirty="0"/>
              <a:t> : Hazard </a:t>
            </a:r>
            <a:r>
              <a:rPr lang="sk-SK" sz="1500" dirty="0" err="1"/>
              <a:t>Identification</a:t>
            </a:r>
            <a:r>
              <a:rPr lang="sk-SK" sz="1500" dirty="0"/>
              <a:t>, </a:t>
            </a:r>
            <a:r>
              <a:rPr lang="sk-SK" sz="1500" dirty="0" err="1"/>
              <a:t>Assessment</a:t>
            </a:r>
            <a:r>
              <a:rPr lang="sk-SK" sz="1500" dirty="0"/>
              <a:t> and </a:t>
            </a:r>
            <a:r>
              <a:rPr lang="sk-SK" sz="1500" dirty="0" err="1"/>
              <a:t>Control</a:t>
            </a:r>
            <a:r>
              <a:rPr lang="sk-SK" sz="1500" dirty="0"/>
              <a:t>. </a:t>
            </a:r>
            <a:r>
              <a:rPr lang="sk-SK" sz="1500" dirty="0" err="1"/>
              <a:t>Volume</a:t>
            </a:r>
            <a:r>
              <a:rPr lang="sk-SK" sz="1500" dirty="0"/>
              <a:t> 3. </a:t>
            </a:r>
            <a:r>
              <a:rPr lang="sk-SK" sz="1500" dirty="0" err="1"/>
              <a:t>Oxford</a:t>
            </a:r>
            <a:r>
              <a:rPr lang="sk-SK" sz="1500" dirty="0"/>
              <a:t>: </a:t>
            </a:r>
            <a:r>
              <a:rPr lang="sk-SK" sz="1500" dirty="0" err="1"/>
              <a:t>Reed</a:t>
            </a:r>
            <a:r>
              <a:rPr lang="sk-SK" sz="1500" dirty="0"/>
              <a:t> </a:t>
            </a:r>
            <a:r>
              <a:rPr lang="sk-SK" sz="1500" dirty="0" err="1"/>
              <a:t>Educational</a:t>
            </a:r>
            <a:r>
              <a:rPr lang="sk-SK" sz="1500" dirty="0"/>
              <a:t> and Professional </a:t>
            </a:r>
            <a:r>
              <a:rPr lang="sk-SK" sz="1500" dirty="0" err="1"/>
              <a:t>Publ</a:t>
            </a:r>
            <a:r>
              <a:rPr lang="sk-SK" sz="1500" dirty="0"/>
              <a:t>. </a:t>
            </a:r>
            <a:r>
              <a:rPr lang="sk-SK" sz="1500" dirty="0" err="1"/>
              <a:t>Ltd</a:t>
            </a:r>
            <a:r>
              <a:rPr lang="sk-SK" sz="1500" dirty="0"/>
              <a:t>, 1996. ISBN 0-7506-1547-8. </a:t>
            </a:r>
            <a:r>
              <a:rPr lang="sk-SK" sz="1600" b="1" dirty="0"/>
              <a:t>knižnica MTF: </a:t>
            </a:r>
            <a:r>
              <a:rPr lang="sk-SK" sz="1500" b="1" dirty="0"/>
              <a:t> 504/</a:t>
            </a:r>
            <a:r>
              <a:rPr lang="sk-SK" sz="1500" b="1" dirty="0" err="1"/>
              <a:t>Le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KLETZ, T. </a:t>
            </a:r>
            <a:r>
              <a:rPr lang="sk-SK" sz="1500" dirty="0" err="1"/>
              <a:t>Hazop</a:t>
            </a:r>
            <a:r>
              <a:rPr lang="sk-SK" sz="1500" dirty="0"/>
              <a:t> and </a:t>
            </a:r>
            <a:r>
              <a:rPr lang="sk-SK" sz="1500" dirty="0" err="1"/>
              <a:t>Hazan</a:t>
            </a:r>
            <a:r>
              <a:rPr lang="sk-SK" sz="1500" dirty="0"/>
              <a:t> : </a:t>
            </a:r>
            <a:r>
              <a:rPr lang="sk-SK" sz="1500" dirty="0" err="1"/>
              <a:t>Identifying</a:t>
            </a:r>
            <a:r>
              <a:rPr lang="sk-SK" sz="1500" dirty="0"/>
              <a:t> and </a:t>
            </a:r>
            <a:r>
              <a:rPr lang="sk-SK" sz="1500" dirty="0" err="1"/>
              <a:t>assessing</a:t>
            </a:r>
            <a:r>
              <a:rPr lang="sk-SK" sz="1500" dirty="0"/>
              <a:t> </a:t>
            </a:r>
            <a:r>
              <a:rPr lang="sk-SK" sz="1500" dirty="0" err="1"/>
              <a:t>process</a:t>
            </a:r>
            <a:r>
              <a:rPr lang="sk-SK" sz="1500" dirty="0"/>
              <a:t> </a:t>
            </a:r>
            <a:r>
              <a:rPr lang="sk-SK" sz="1500" dirty="0" err="1"/>
              <a:t>industry</a:t>
            </a:r>
            <a:r>
              <a:rPr lang="sk-SK" sz="1500" dirty="0"/>
              <a:t> </a:t>
            </a:r>
            <a:r>
              <a:rPr lang="sk-SK" sz="1500" dirty="0" err="1"/>
              <a:t>hazards</a:t>
            </a:r>
            <a:r>
              <a:rPr lang="sk-SK" sz="1500" dirty="0"/>
              <a:t>. Rugby: </a:t>
            </a:r>
            <a:r>
              <a:rPr lang="sk-SK" sz="1500" dirty="0" err="1"/>
              <a:t>Institution</a:t>
            </a:r>
            <a:r>
              <a:rPr lang="sk-SK" sz="1500" dirty="0"/>
              <a:t> of Chemical </a:t>
            </a:r>
            <a:r>
              <a:rPr lang="sk-SK" sz="1500" dirty="0" err="1"/>
              <a:t>Engineers</a:t>
            </a:r>
            <a:r>
              <a:rPr lang="sk-SK" sz="1500" dirty="0"/>
              <a:t>, 1999. 232 s. ISBN 0-85295-421-2. </a:t>
            </a:r>
            <a:r>
              <a:rPr lang="sk-SK" sz="1600" b="1" dirty="0"/>
              <a:t>knižnica MTF: </a:t>
            </a:r>
            <a:r>
              <a:rPr lang="sk-SK" sz="1500" b="1" dirty="0"/>
              <a:t> 504/</a:t>
            </a:r>
            <a:r>
              <a:rPr lang="sk-SK" sz="1500" b="1" dirty="0" err="1"/>
              <a:t>Kl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KLETZ, T. </a:t>
            </a:r>
            <a:r>
              <a:rPr lang="sk-SK" sz="1500" dirty="0" err="1"/>
              <a:t>Learning</a:t>
            </a:r>
            <a:r>
              <a:rPr lang="sk-SK" sz="1500" dirty="0"/>
              <a:t> </a:t>
            </a:r>
            <a:r>
              <a:rPr lang="sk-SK" sz="1500" dirty="0" err="1"/>
              <a:t>from</a:t>
            </a:r>
            <a:r>
              <a:rPr lang="sk-SK" sz="1500" dirty="0"/>
              <a:t> </a:t>
            </a:r>
            <a:r>
              <a:rPr lang="sk-SK" sz="1500" dirty="0" err="1"/>
              <a:t>Accidents</a:t>
            </a:r>
            <a:r>
              <a:rPr lang="sk-SK" sz="1500" dirty="0"/>
              <a:t>. </a:t>
            </a:r>
            <a:r>
              <a:rPr lang="sk-SK" sz="1500" dirty="0" err="1"/>
              <a:t>Oxford</a:t>
            </a:r>
            <a:r>
              <a:rPr lang="sk-SK" sz="1500" dirty="0"/>
              <a:t>: GPP, 2001. 345 s. ISBN 0-7506-4883-X. </a:t>
            </a:r>
            <a:r>
              <a:rPr lang="sk-SK" sz="1600" b="1" dirty="0"/>
              <a:t>knižnica MTF: </a:t>
            </a:r>
            <a:r>
              <a:rPr lang="sk-SK" sz="1500" dirty="0"/>
              <a:t> </a:t>
            </a:r>
            <a:r>
              <a:rPr lang="sk-SK" sz="1500" b="1" dirty="0"/>
              <a:t>504/</a:t>
            </a:r>
            <a:r>
              <a:rPr lang="sk-SK" sz="1500" b="1" dirty="0" err="1"/>
              <a:t>Kl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BABCOCK, J. </a:t>
            </a:r>
            <a:r>
              <a:rPr lang="sk-SK" sz="1500" dirty="0" err="1"/>
              <a:t>Guidelines</a:t>
            </a:r>
            <a:r>
              <a:rPr lang="sk-SK" sz="1500" dirty="0"/>
              <a:t> </a:t>
            </a:r>
            <a:r>
              <a:rPr lang="sk-SK" sz="1500" dirty="0" err="1"/>
              <a:t>for</a:t>
            </a:r>
            <a:r>
              <a:rPr lang="sk-SK" sz="1500" dirty="0"/>
              <a:t> Hazard </a:t>
            </a:r>
            <a:r>
              <a:rPr lang="sk-SK" sz="1500" dirty="0" err="1"/>
              <a:t>Evaluation</a:t>
            </a:r>
            <a:r>
              <a:rPr lang="sk-SK" sz="1500" dirty="0"/>
              <a:t> </a:t>
            </a:r>
            <a:r>
              <a:rPr lang="sk-SK" sz="1500" dirty="0" err="1"/>
              <a:t>Procedures</a:t>
            </a:r>
            <a:r>
              <a:rPr lang="sk-SK" sz="1500" dirty="0"/>
              <a:t>. New York: John </a:t>
            </a:r>
            <a:r>
              <a:rPr lang="sk-SK" sz="1500" dirty="0" err="1"/>
              <a:t>Wiley</a:t>
            </a:r>
            <a:r>
              <a:rPr lang="sk-SK" sz="1500" dirty="0"/>
              <a:t> and </a:t>
            </a:r>
            <a:r>
              <a:rPr lang="sk-SK" sz="1500" dirty="0" err="1"/>
              <a:t>Sons</a:t>
            </a:r>
            <a:r>
              <a:rPr lang="sk-SK" sz="1500" dirty="0"/>
              <a:t>, 2003. 347 s. ISBN 978-0-471-97815-2. (rok vyd. 2019 </a:t>
            </a:r>
            <a:r>
              <a:rPr lang="sk-SK" sz="1600" b="1" dirty="0"/>
              <a:t>knižnica MTF: </a:t>
            </a:r>
            <a:r>
              <a:rPr lang="sk-SK" sz="1500" dirty="0"/>
              <a:t> </a:t>
            </a:r>
            <a:r>
              <a:rPr lang="sk-SK" sz="1500" b="1" dirty="0"/>
              <a:t>331/</a:t>
            </a:r>
            <a:r>
              <a:rPr lang="sk-SK" sz="1500" b="1" dirty="0" err="1"/>
              <a:t>Gu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BABCOCK, J. </a:t>
            </a:r>
            <a:r>
              <a:rPr lang="sk-SK" sz="1500" dirty="0" err="1"/>
              <a:t>Guidelines</a:t>
            </a:r>
            <a:r>
              <a:rPr lang="sk-SK" sz="1500" dirty="0"/>
              <a:t> </a:t>
            </a:r>
            <a:r>
              <a:rPr lang="sk-SK" sz="1500" dirty="0" err="1"/>
              <a:t>for</a:t>
            </a:r>
            <a:r>
              <a:rPr lang="sk-SK" sz="1500" dirty="0"/>
              <a:t> </a:t>
            </a:r>
            <a:r>
              <a:rPr lang="sk-SK" sz="1500" dirty="0" err="1"/>
              <a:t>Investigating</a:t>
            </a:r>
            <a:r>
              <a:rPr lang="sk-SK" sz="1500" dirty="0"/>
              <a:t> Chemical </a:t>
            </a:r>
            <a:r>
              <a:rPr lang="sk-SK" sz="1500" dirty="0" err="1"/>
              <a:t>Process</a:t>
            </a:r>
            <a:r>
              <a:rPr lang="sk-SK" sz="1500" dirty="0"/>
              <a:t> </a:t>
            </a:r>
            <a:r>
              <a:rPr lang="sk-SK" sz="1500" dirty="0" err="1"/>
              <a:t>Incidents</a:t>
            </a:r>
            <a:r>
              <a:rPr lang="sk-SK" sz="1500" dirty="0"/>
              <a:t>. New York: John </a:t>
            </a:r>
            <a:r>
              <a:rPr lang="sk-SK" sz="1500" dirty="0" err="1"/>
              <a:t>Wiley</a:t>
            </a:r>
            <a:r>
              <a:rPr lang="sk-SK" sz="1500" dirty="0"/>
              <a:t> and </a:t>
            </a:r>
            <a:r>
              <a:rPr lang="sk-SK" sz="1500" dirty="0" err="1"/>
              <a:t>Sons</a:t>
            </a:r>
            <a:r>
              <a:rPr lang="sk-SK" sz="1500" dirty="0"/>
              <a:t>, 2003. 347 s. ISBN 978-0-8169-0897-4.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KLETZ, T. </a:t>
            </a:r>
            <a:r>
              <a:rPr lang="sk-SK" sz="1500" dirty="0" err="1"/>
              <a:t>What</a:t>
            </a:r>
            <a:r>
              <a:rPr lang="sk-SK" sz="1500" dirty="0"/>
              <a:t> </a:t>
            </a:r>
            <a:r>
              <a:rPr lang="sk-SK" sz="1500" dirty="0" err="1"/>
              <a:t>Went</a:t>
            </a:r>
            <a:r>
              <a:rPr lang="sk-SK" sz="1500" dirty="0"/>
              <a:t> </a:t>
            </a:r>
            <a:r>
              <a:rPr lang="sk-SK" sz="1500" dirty="0" err="1"/>
              <a:t>Wrong</a:t>
            </a:r>
            <a:r>
              <a:rPr lang="sk-SK" sz="1500" dirty="0"/>
              <a:t>. </a:t>
            </a:r>
            <a:r>
              <a:rPr lang="sk-SK" sz="1500" dirty="0" err="1"/>
              <a:t>Oxford</a:t>
            </a:r>
            <a:r>
              <a:rPr lang="sk-SK" sz="1500" dirty="0"/>
              <a:t>: GPP, 1999. 408 s. ISBN 978-0-0805-2423-8. (rok vyd. 2019 </a:t>
            </a:r>
            <a:r>
              <a:rPr lang="sk-SK" sz="1600" b="1" dirty="0"/>
              <a:t>knižnica MTF: </a:t>
            </a:r>
            <a:r>
              <a:rPr lang="sk-SK" sz="1500" dirty="0"/>
              <a:t> </a:t>
            </a:r>
            <a:r>
              <a:rPr lang="sk-SK" sz="1600" b="1" dirty="0"/>
              <a:t>knižnica MTF: </a:t>
            </a:r>
            <a:endParaRPr lang="sk-SK" sz="1500" dirty="0"/>
          </a:p>
          <a:p>
            <a:pPr lvl="0"/>
            <a:endParaRPr lang="sk-SK" sz="1500" dirty="0"/>
          </a:p>
          <a:p>
            <a:r>
              <a:rPr lang="sk-SK" sz="1500" b="1" dirty="0"/>
              <a:t>Odporúčaná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FMEA (norma) </a:t>
            </a:r>
            <a:r>
              <a:rPr lang="sk-SK" sz="1600" b="1" dirty="0"/>
              <a:t>knižnica MTF: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FTA (norma) </a:t>
            </a:r>
            <a:r>
              <a:rPr lang="sk-SK" sz="1600" b="1" dirty="0"/>
              <a:t>knižnica MTF: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HAZOP (norma) </a:t>
            </a:r>
            <a:r>
              <a:rPr lang="sk-SK" sz="1600" b="1" dirty="0"/>
              <a:t>knižnica MTF: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sylaby prednášok: Sabo, M.: Metódy analýzy rizika (dostupné v dokumentovom serveri)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1535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9784" y="404734"/>
            <a:ext cx="114374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METÓDY CHARAKTERIZÁCIE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Elektrónová </a:t>
            </a:r>
            <a:r>
              <a:rPr lang="sk-SK" dirty="0" err="1"/>
              <a:t>mikroskopia</a:t>
            </a:r>
            <a:r>
              <a:rPr lang="sk-SK" dirty="0"/>
              <a:t> ocelí. Bratislava: VEDA, 1986. 284 s. </a:t>
            </a:r>
            <a:r>
              <a:rPr lang="sk-SK" b="1" dirty="0"/>
              <a:t>knižnica MTF: 669/Hr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JANDOŠ, F. -- ŘÍMAN, R. -- GEMPERLE, A. Využití </a:t>
            </a:r>
            <a:r>
              <a:rPr lang="sk-SK" dirty="0" err="1"/>
              <a:t>moderních</a:t>
            </a:r>
            <a:r>
              <a:rPr lang="sk-SK" dirty="0"/>
              <a:t> </a:t>
            </a:r>
            <a:r>
              <a:rPr lang="sk-SK" dirty="0" err="1"/>
              <a:t>laboratorních</a:t>
            </a:r>
            <a:r>
              <a:rPr lang="sk-SK" dirty="0"/>
              <a:t> </a:t>
            </a:r>
            <a:r>
              <a:rPr lang="sk-SK" dirty="0" err="1"/>
              <a:t>metod</a:t>
            </a:r>
            <a:r>
              <a:rPr lang="sk-SK" dirty="0"/>
              <a:t> v </a:t>
            </a:r>
            <a:r>
              <a:rPr lang="sk-SK" dirty="0" err="1"/>
              <a:t>metalografii</a:t>
            </a:r>
            <a:r>
              <a:rPr lang="sk-SK" dirty="0"/>
              <a:t>. Praha: SNTL, 1985. 384 s. </a:t>
            </a:r>
            <a:r>
              <a:rPr lang="sk-SK" b="1" dirty="0"/>
              <a:t>knižnica MTF:  620/Ja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PUŠKÁR, A. </a:t>
            </a:r>
            <a:r>
              <a:rPr lang="sk-SK" dirty="0" err="1"/>
              <a:t>Mikroplastickosť</a:t>
            </a:r>
            <a:r>
              <a:rPr lang="sk-SK" dirty="0"/>
              <a:t> a porušenie kovových materiálov. Bratislava: VEDA, 1986. </a:t>
            </a:r>
            <a:r>
              <a:rPr lang="sk-SK" b="1" dirty="0"/>
              <a:t>knižnica MTF: 620/</a:t>
            </a:r>
            <a:r>
              <a:rPr lang="sk-SK" b="1" dirty="0" err="1"/>
              <a:t>Pu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VELES, P. Mechanické vlastnosti a skúšanie kovov. Bratislava: </a:t>
            </a:r>
            <a:r>
              <a:rPr lang="sk-SK" dirty="0" err="1"/>
              <a:t>Alffa</a:t>
            </a:r>
            <a:r>
              <a:rPr lang="sk-SK" dirty="0"/>
              <a:t> 1985. 401 s. ISBN 80-227-2178-6. </a:t>
            </a:r>
            <a:r>
              <a:rPr lang="sk-SK" b="1" dirty="0"/>
              <a:t>knižnica MTF: 620/</a:t>
            </a:r>
            <a:r>
              <a:rPr lang="sk-SK" b="1" dirty="0" err="1"/>
              <a:t>Ve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CAHN, R.W., HAASEN, P., KRAMER, E.J.: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, VCH </a:t>
            </a:r>
            <a:r>
              <a:rPr lang="sk-SK" dirty="0" err="1"/>
              <a:t>Weinheim</a:t>
            </a:r>
            <a:r>
              <a:rPr lang="sk-SK" dirty="0"/>
              <a:t>, New York, </a:t>
            </a:r>
            <a:r>
              <a:rPr lang="sk-SK" dirty="0" err="1"/>
              <a:t>Basel</a:t>
            </a:r>
            <a:r>
              <a:rPr lang="sk-SK" dirty="0"/>
              <a:t>, </a:t>
            </a:r>
            <a:r>
              <a:rPr lang="sk-SK" dirty="0" err="1"/>
              <a:t>Cambridge</a:t>
            </a:r>
            <a:r>
              <a:rPr lang="sk-SK" dirty="0"/>
              <a:t>, 1992, </a:t>
            </a:r>
            <a:r>
              <a:rPr lang="sk-SK" dirty="0" err="1"/>
              <a:t>Vol</a:t>
            </a:r>
            <a:r>
              <a:rPr lang="sk-SK" dirty="0"/>
              <a:t>. 1 až 18. </a:t>
            </a:r>
            <a:r>
              <a:rPr lang="sk-SK" b="1" dirty="0"/>
              <a:t>knižnica MTF: </a:t>
            </a:r>
            <a:r>
              <a:rPr lang="sk-SK" dirty="0"/>
              <a:t> </a:t>
            </a:r>
            <a:r>
              <a:rPr lang="sk-SK" b="1" dirty="0"/>
              <a:t>620/Ma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FISCHER-CRIPS, A.C.: </a:t>
            </a:r>
            <a:r>
              <a:rPr lang="sk-SK" dirty="0" err="1"/>
              <a:t>Nanoindentation</a:t>
            </a:r>
            <a:r>
              <a:rPr lang="sk-SK" dirty="0"/>
              <a:t>. </a:t>
            </a:r>
            <a:r>
              <a:rPr lang="sk-SK" dirty="0" err="1"/>
              <a:t>Springer</a:t>
            </a:r>
            <a:r>
              <a:rPr lang="sk-SK" dirty="0"/>
              <a:t>, 2002. (rok vyd. 2011 </a:t>
            </a:r>
            <a:r>
              <a:rPr lang="sk-SK" b="1" dirty="0"/>
              <a:t>knižnica MTF: </a:t>
            </a:r>
            <a:r>
              <a:rPr lang="sk-SK" dirty="0"/>
              <a:t> </a:t>
            </a:r>
            <a:r>
              <a:rPr lang="sk-SK" b="1" dirty="0"/>
              <a:t>620/</a:t>
            </a:r>
            <a:r>
              <a:rPr lang="sk-SK" b="1" dirty="0" err="1"/>
              <a:t>Fi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GRELLMANN, W.: </a:t>
            </a:r>
            <a:r>
              <a:rPr lang="sk-SK" dirty="0" err="1"/>
              <a:t>Deformation</a:t>
            </a:r>
            <a:r>
              <a:rPr lang="sk-SK" dirty="0"/>
              <a:t> and </a:t>
            </a:r>
            <a:r>
              <a:rPr lang="sk-SK" dirty="0" err="1"/>
              <a:t>Fracture</a:t>
            </a:r>
            <a:r>
              <a:rPr lang="sk-SK" dirty="0"/>
              <a:t> </a:t>
            </a:r>
            <a:r>
              <a:rPr lang="sk-SK" dirty="0" err="1"/>
              <a:t>Behaviour</a:t>
            </a:r>
            <a:r>
              <a:rPr lang="sk-SK" dirty="0"/>
              <a:t> of </a:t>
            </a:r>
            <a:r>
              <a:rPr lang="sk-SK" dirty="0" err="1"/>
              <a:t>Polymers</a:t>
            </a:r>
            <a:r>
              <a:rPr lang="sk-SK" dirty="0"/>
              <a:t>. </a:t>
            </a:r>
            <a:r>
              <a:rPr lang="sk-SK" dirty="0" err="1"/>
              <a:t>Springer</a:t>
            </a:r>
            <a:r>
              <a:rPr lang="sk-SK" dirty="0"/>
              <a:t>, 2001. </a:t>
            </a:r>
            <a:r>
              <a:rPr lang="sk-SK" b="1" dirty="0"/>
              <a:t>knižnica MTF: </a:t>
            </a:r>
            <a:r>
              <a:rPr lang="sk-SK" dirty="0"/>
              <a:t> </a:t>
            </a:r>
            <a:r>
              <a:rPr lang="sk-SK" b="1" dirty="0"/>
              <a:t>620/</a:t>
            </a:r>
            <a:r>
              <a:rPr lang="sk-SK" b="1" dirty="0" err="1"/>
              <a:t>Gr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Knižná a časopisecká literatúra zameraná na tému dizertačnej práce.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15218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4813" y="359764"/>
            <a:ext cx="1157240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METÓDY RIADENIA RIZÍK</a:t>
            </a:r>
          </a:p>
          <a:p>
            <a:endParaRPr lang="sk-SK" dirty="0"/>
          </a:p>
          <a:p>
            <a:r>
              <a:rPr lang="sk-SK" sz="1550" b="1" dirty="0"/>
              <a:t>Základná študijná literatúra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LEES, F P. </a:t>
            </a:r>
            <a:r>
              <a:rPr lang="sk-SK" sz="1550" dirty="0" err="1"/>
              <a:t>Loss</a:t>
            </a:r>
            <a:r>
              <a:rPr lang="sk-SK" sz="1550" dirty="0"/>
              <a:t> </a:t>
            </a:r>
            <a:r>
              <a:rPr lang="sk-SK" sz="1550" dirty="0" err="1"/>
              <a:t>Prevention</a:t>
            </a:r>
            <a:r>
              <a:rPr lang="sk-SK" sz="1550" dirty="0"/>
              <a:t> in </a:t>
            </a:r>
            <a:r>
              <a:rPr lang="sk-SK" sz="1550" dirty="0" err="1"/>
              <a:t>the</a:t>
            </a:r>
            <a:r>
              <a:rPr lang="sk-SK" sz="1550" dirty="0"/>
              <a:t> </a:t>
            </a:r>
            <a:r>
              <a:rPr lang="sk-SK" sz="1550" dirty="0" err="1"/>
              <a:t>Process</a:t>
            </a:r>
            <a:r>
              <a:rPr lang="sk-SK" sz="1550" dirty="0"/>
              <a:t> </a:t>
            </a:r>
            <a:r>
              <a:rPr lang="sk-SK" sz="1550" dirty="0" err="1"/>
              <a:t>Industries</a:t>
            </a:r>
            <a:r>
              <a:rPr lang="sk-SK" sz="1550" dirty="0"/>
              <a:t> : Hazard </a:t>
            </a:r>
            <a:r>
              <a:rPr lang="sk-SK" sz="1550" dirty="0" err="1"/>
              <a:t>Identification</a:t>
            </a:r>
            <a:r>
              <a:rPr lang="sk-SK" sz="1550" dirty="0"/>
              <a:t>, </a:t>
            </a:r>
            <a:r>
              <a:rPr lang="sk-SK" sz="1550" dirty="0" err="1"/>
              <a:t>Assessment</a:t>
            </a:r>
            <a:r>
              <a:rPr lang="sk-SK" sz="1550" dirty="0"/>
              <a:t> and </a:t>
            </a:r>
            <a:r>
              <a:rPr lang="sk-SK" sz="1550" dirty="0" err="1"/>
              <a:t>Control</a:t>
            </a:r>
            <a:r>
              <a:rPr lang="sk-SK" sz="1550" dirty="0"/>
              <a:t>. </a:t>
            </a:r>
            <a:r>
              <a:rPr lang="sk-SK" sz="1550" dirty="0" err="1"/>
              <a:t>Volume</a:t>
            </a:r>
            <a:r>
              <a:rPr lang="sk-SK" sz="1550" dirty="0"/>
              <a:t> 1. </a:t>
            </a:r>
            <a:r>
              <a:rPr lang="sk-SK" sz="1550" dirty="0" err="1"/>
              <a:t>Oxford</a:t>
            </a:r>
            <a:r>
              <a:rPr lang="sk-SK" sz="1550" dirty="0"/>
              <a:t>: REPP 1996. ISBN 0-7506-1547-8. </a:t>
            </a:r>
            <a:r>
              <a:rPr lang="sk-SK" sz="1550" b="1" dirty="0"/>
              <a:t>knižnica MTF: </a:t>
            </a:r>
            <a:r>
              <a:rPr lang="sk-SK" sz="1550" dirty="0"/>
              <a:t> </a:t>
            </a:r>
            <a:r>
              <a:rPr lang="sk-SK" sz="1550" b="1" dirty="0"/>
              <a:t>504/</a:t>
            </a:r>
            <a:r>
              <a:rPr lang="sk-SK" sz="1550" b="1" dirty="0" err="1"/>
              <a:t>Le</a:t>
            </a:r>
            <a:endParaRPr lang="sk-SK" sz="15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LEES, F P. </a:t>
            </a:r>
            <a:r>
              <a:rPr lang="sk-SK" sz="1550" dirty="0" err="1"/>
              <a:t>Loss</a:t>
            </a:r>
            <a:r>
              <a:rPr lang="sk-SK" sz="1550" dirty="0"/>
              <a:t> </a:t>
            </a:r>
            <a:r>
              <a:rPr lang="sk-SK" sz="1550" dirty="0" err="1"/>
              <a:t>Prevention</a:t>
            </a:r>
            <a:r>
              <a:rPr lang="sk-SK" sz="1550" dirty="0"/>
              <a:t> in </a:t>
            </a:r>
            <a:r>
              <a:rPr lang="sk-SK" sz="1550" dirty="0" err="1"/>
              <a:t>the</a:t>
            </a:r>
            <a:r>
              <a:rPr lang="sk-SK" sz="1550" dirty="0"/>
              <a:t> </a:t>
            </a:r>
            <a:r>
              <a:rPr lang="sk-SK" sz="1550" dirty="0" err="1"/>
              <a:t>Process</a:t>
            </a:r>
            <a:r>
              <a:rPr lang="sk-SK" sz="1550" dirty="0"/>
              <a:t> </a:t>
            </a:r>
            <a:r>
              <a:rPr lang="sk-SK" sz="1550" dirty="0" err="1"/>
              <a:t>Industries</a:t>
            </a:r>
            <a:r>
              <a:rPr lang="sk-SK" sz="1550" dirty="0"/>
              <a:t> : Hazard </a:t>
            </a:r>
            <a:r>
              <a:rPr lang="sk-SK" sz="1550" dirty="0" err="1"/>
              <a:t>Identification</a:t>
            </a:r>
            <a:r>
              <a:rPr lang="sk-SK" sz="1550" dirty="0"/>
              <a:t>, </a:t>
            </a:r>
            <a:r>
              <a:rPr lang="sk-SK" sz="1550" dirty="0" err="1"/>
              <a:t>Assessment</a:t>
            </a:r>
            <a:r>
              <a:rPr lang="sk-SK" sz="1550" dirty="0"/>
              <a:t> and </a:t>
            </a:r>
            <a:r>
              <a:rPr lang="sk-SK" sz="1550" dirty="0" err="1"/>
              <a:t>Control</a:t>
            </a:r>
            <a:r>
              <a:rPr lang="sk-SK" sz="1550" dirty="0"/>
              <a:t>. </a:t>
            </a:r>
            <a:r>
              <a:rPr lang="sk-SK" sz="1550" dirty="0" err="1"/>
              <a:t>Volume</a:t>
            </a:r>
            <a:r>
              <a:rPr lang="sk-SK" sz="1550" dirty="0"/>
              <a:t> 2. </a:t>
            </a:r>
            <a:r>
              <a:rPr lang="sk-SK" sz="1550" dirty="0" err="1"/>
              <a:t>Oxford</a:t>
            </a:r>
            <a:r>
              <a:rPr lang="sk-SK" sz="1550" dirty="0"/>
              <a:t>: REPP 1996. ISBN 0-7506-1547-8. </a:t>
            </a:r>
            <a:r>
              <a:rPr lang="sk-SK" sz="1550" b="1" dirty="0"/>
              <a:t>knižnica MTF: </a:t>
            </a:r>
            <a:r>
              <a:rPr lang="sk-SK" sz="1550" dirty="0"/>
              <a:t> </a:t>
            </a:r>
            <a:r>
              <a:rPr lang="sk-SK" sz="1550" b="1" dirty="0"/>
              <a:t>504/</a:t>
            </a:r>
            <a:r>
              <a:rPr lang="sk-SK" sz="1550" b="1" dirty="0" err="1"/>
              <a:t>Le</a:t>
            </a:r>
            <a:endParaRPr lang="sk-SK" sz="15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LEES, F P. </a:t>
            </a:r>
            <a:r>
              <a:rPr lang="sk-SK" sz="1550" dirty="0" err="1"/>
              <a:t>Loss</a:t>
            </a:r>
            <a:r>
              <a:rPr lang="sk-SK" sz="1550" dirty="0"/>
              <a:t> </a:t>
            </a:r>
            <a:r>
              <a:rPr lang="sk-SK" sz="1550" dirty="0" err="1"/>
              <a:t>Prevention</a:t>
            </a:r>
            <a:r>
              <a:rPr lang="sk-SK" sz="1550" dirty="0"/>
              <a:t> in </a:t>
            </a:r>
            <a:r>
              <a:rPr lang="sk-SK" sz="1550" dirty="0" err="1"/>
              <a:t>the</a:t>
            </a:r>
            <a:r>
              <a:rPr lang="sk-SK" sz="1550" dirty="0"/>
              <a:t> </a:t>
            </a:r>
            <a:r>
              <a:rPr lang="sk-SK" sz="1550" dirty="0" err="1"/>
              <a:t>Process</a:t>
            </a:r>
            <a:r>
              <a:rPr lang="sk-SK" sz="1550" dirty="0"/>
              <a:t> </a:t>
            </a:r>
            <a:r>
              <a:rPr lang="sk-SK" sz="1550" dirty="0" err="1"/>
              <a:t>Industries</a:t>
            </a:r>
            <a:r>
              <a:rPr lang="sk-SK" sz="1550" dirty="0"/>
              <a:t> : Hazard </a:t>
            </a:r>
            <a:r>
              <a:rPr lang="sk-SK" sz="1550" dirty="0" err="1"/>
              <a:t>Identification</a:t>
            </a:r>
            <a:r>
              <a:rPr lang="sk-SK" sz="1550" dirty="0"/>
              <a:t>, </a:t>
            </a:r>
            <a:r>
              <a:rPr lang="sk-SK" sz="1550" dirty="0" err="1"/>
              <a:t>Assessment</a:t>
            </a:r>
            <a:r>
              <a:rPr lang="sk-SK" sz="1550" dirty="0"/>
              <a:t> and </a:t>
            </a:r>
            <a:r>
              <a:rPr lang="sk-SK" sz="1550" dirty="0" err="1"/>
              <a:t>Control</a:t>
            </a:r>
            <a:r>
              <a:rPr lang="sk-SK" sz="1550" dirty="0"/>
              <a:t>. </a:t>
            </a:r>
            <a:r>
              <a:rPr lang="sk-SK" sz="1550" dirty="0" err="1"/>
              <a:t>Volume</a:t>
            </a:r>
            <a:r>
              <a:rPr lang="sk-SK" sz="1550" dirty="0"/>
              <a:t> 3. </a:t>
            </a:r>
            <a:r>
              <a:rPr lang="sk-SK" sz="1550" dirty="0" err="1"/>
              <a:t>Oxford</a:t>
            </a:r>
            <a:r>
              <a:rPr lang="sk-SK" sz="1550" dirty="0"/>
              <a:t>: </a:t>
            </a:r>
            <a:r>
              <a:rPr lang="sk-SK" sz="1550" dirty="0" err="1"/>
              <a:t>Oxford</a:t>
            </a:r>
            <a:r>
              <a:rPr lang="sk-SK" sz="1550" dirty="0"/>
              <a:t>: REPP 1996. ISBN 0-7506-1547-8. </a:t>
            </a:r>
            <a:r>
              <a:rPr lang="sk-SK" sz="1550" b="1" dirty="0"/>
              <a:t>knižnica MTF: </a:t>
            </a:r>
            <a:r>
              <a:rPr lang="sk-SK" sz="1550" dirty="0"/>
              <a:t> </a:t>
            </a:r>
            <a:r>
              <a:rPr lang="sk-SK" sz="1550" b="1" dirty="0"/>
              <a:t>504/</a:t>
            </a:r>
            <a:r>
              <a:rPr lang="sk-SK" sz="1550" b="1" dirty="0" err="1"/>
              <a:t>Le</a:t>
            </a:r>
            <a:endParaRPr lang="sk-SK" sz="15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ŠENOVSKÝ, M. a kol. Nebezpečné látky II. Ostrava: SPBI, 2005. 139 s. ISBN 80-86634-47-7.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BARTLOVÁ, I. Nebezpečné látky I. Ostrava: </a:t>
            </a:r>
            <a:r>
              <a:rPr lang="sk-SK" sz="1550" dirty="0" err="1"/>
              <a:t>Sdružení</a:t>
            </a:r>
            <a:r>
              <a:rPr lang="sk-SK" sz="1550" dirty="0"/>
              <a:t> </a:t>
            </a:r>
            <a:r>
              <a:rPr lang="sk-SK" sz="1550" dirty="0" err="1"/>
              <a:t>požárního</a:t>
            </a:r>
            <a:r>
              <a:rPr lang="sk-SK" sz="1550" dirty="0"/>
              <a:t> a </a:t>
            </a:r>
            <a:r>
              <a:rPr lang="sk-SK" sz="1550" dirty="0" err="1"/>
              <a:t>bezpečnostního</a:t>
            </a:r>
            <a:r>
              <a:rPr lang="sk-SK" sz="1550" dirty="0"/>
              <a:t> </a:t>
            </a:r>
            <a:r>
              <a:rPr lang="sk-SK" sz="1550" dirty="0" err="1"/>
              <a:t>inženýrství</a:t>
            </a:r>
            <a:r>
              <a:rPr lang="sk-SK" sz="1550" dirty="0"/>
              <a:t> SPEKTRUM, 2000. 151 s. ISBN 80-86111-60-1. </a:t>
            </a:r>
            <a:r>
              <a:rPr lang="sk-SK" sz="1550" b="1" dirty="0"/>
              <a:t>knižnica MTF: 331/Ba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TUREKOVÁ, I. -- KURACINA, R. -- RUSKO, M. Manažment nebezpečných činností. Trnava: </a:t>
            </a:r>
            <a:r>
              <a:rPr lang="sk-SK" sz="1550" dirty="0" err="1"/>
              <a:t>AlumniPress</a:t>
            </a:r>
            <a:r>
              <a:rPr lang="sk-SK" sz="1550" dirty="0"/>
              <a:t>, 2011. 185 s. ISBN 978-80-8096-139-8. </a:t>
            </a:r>
            <a:r>
              <a:rPr lang="sk-SK" sz="1550" b="1" dirty="0"/>
              <a:t>e-skriptá, knižnica MTF:  65/Tu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PAČAIOVÁ, H. -- SINAY, J. -- GLATZ, J. Bezpečnosť a riziká technických systémov. Košice: Technická univerzita v Košiciach, 2009. ISBN 978-80-553-0180-8. </a:t>
            </a:r>
            <a:r>
              <a:rPr lang="sk-SK" sz="1550" b="1" dirty="0"/>
              <a:t>knižnica MTF: </a:t>
            </a:r>
            <a:r>
              <a:rPr lang="sk-SK" sz="1550" dirty="0"/>
              <a:t> </a:t>
            </a:r>
            <a:r>
              <a:rPr lang="sk-SK" sz="1550" b="1" dirty="0"/>
              <a:t>65/Pa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ZÁNICKÁ HOLLÁ, K. -- RISTVEJ, J. -- ŠIMÁK, L. Posudzovanie rizík priemyselných procesov. Bratislava: </a:t>
            </a:r>
            <a:r>
              <a:rPr lang="sk-SK" sz="1550" dirty="0" err="1"/>
              <a:t>Iura</a:t>
            </a:r>
            <a:r>
              <a:rPr lang="sk-SK" sz="1550" dirty="0"/>
              <a:t> </a:t>
            </a:r>
            <a:r>
              <a:rPr lang="sk-SK" sz="1550" dirty="0" err="1"/>
              <a:t>Edition</a:t>
            </a:r>
            <a:r>
              <a:rPr lang="sk-SK" sz="1550" dirty="0"/>
              <a:t>, 2010. 155 s. ISBN 978-80-8078-344-0. </a:t>
            </a:r>
            <a:r>
              <a:rPr lang="sk-SK" sz="1550" b="1" dirty="0"/>
              <a:t>knižnica MTF:  65/</a:t>
            </a:r>
            <a:r>
              <a:rPr lang="sk-SK" sz="1550" b="1" dirty="0" err="1"/>
              <a:t>Zá</a:t>
            </a:r>
            <a:endParaRPr lang="sk-SK" sz="15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KLETZ, T. </a:t>
            </a:r>
            <a:r>
              <a:rPr lang="sk-SK" sz="1550" dirty="0" err="1"/>
              <a:t>Hazop</a:t>
            </a:r>
            <a:r>
              <a:rPr lang="sk-SK" sz="1550" dirty="0"/>
              <a:t> and </a:t>
            </a:r>
            <a:r>
              <a:rPr lang="sk-SK" sz="1550" dirty="0" err="1"/>
              <a:t>Hazan</a:t>
            </a:r>
            <a:r>
              <a:rPr lang="sk-SK" sz="1550" dirty="0"/>
              <a:t> : </a:t>
            </a:r>
            <a:r>
              <a:rPr lang="sk-SK" sz="1550" dirty="0" err="1"/>
              <a:t>Identifying</a:t>
            </a:r>
            <a:r>
              <a:rPr lang="sk-SK" sz="1550" dirty="0"/>
              <a:t> and </a:t>
            </a:r>
            <a:r>
              <a:rPr lang="sk-SK" sz="1550" dirty="0" err="1"/>
              <a:t>assessing</a:t>
            </a:r>
            <a:r>
              <a:rPr lang="sk-SK" sz="1550" dirty="0"/>
              <a:t> </a:t>
            </a:r>
            <a:r>
              <a:rPr lang="sk-SK" sz="1550" dirty="0" err="1"/>
              <a:t>process</a:t>
            </a:r>
            <a:r>
              <a:rPr lang="sk-SK" sz="1550" dirty="0"/>
              <a:t> </a:t>
            </a:r>
            <a:r>
              <a:rPr lang="sk-SK" sz="1550" dirty="0" err="1"/>
              <a:t>industry</a:t>
            </a:r>
            <a:r>
              <a:rPr lang="sk-SK" sz="1550" dirty="0"/>
              <a:t> </a:t>
            </a:r>
            <a:r>
              <a:rPr lang="sk-SK" sz="1550" dirty="0" err="1"/>
              <a:t>hazards</a:t>
            </a:r>
            <a:r>
              <a:rPr lang="sk-SK" sz="1550" dirty="0"/>
              <a:t>. Rugby: </a:t>
            </a:r>
            <a:r>
              <a:rPr lang="sk-SK" sz="1550" dirty="0" err="1"/>
              <a:t>Institution</a:t>
            </a:r>
            <a:r>
              <a:rPr lang="sk-SK" sz="1550" dirty="0"/>
              <a:t> of Chemical </a:t>
            </a:r>
            <a:r>
              <a:rPr lang="sk-SK" sz="1550" dirty="0" err="1"/>
              <a:t>Engineers</a:t>
            </a:r>
            <a:r>
              <a:rPr lang="sk-SK" sz="1550" dirty="0"/>
              <a:t>, 1999. 232 s. ISBN 0-85295-421-2. </a:t>
            </a:r>
            <a:r>
              <a:rPr lang="sk-SK" sz="1550" b="1" dirty="0"/>
              <a:t>knižnica MTF:  504/</a:t>
            </a:r>
            <a:r>
              <a:rPr lang="sk-SK" sz="1550" b="1" dirty="0" err="1"/>
              <a:t>Kl</a:t>
            </a:r>
            <a:endParaRPr lang="sk-SK" sz="15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KLETZ, T. </a:t>
            </a:r>
            <a:r>
              <a:rPr lang="sk-SK" sz="1550" dirty="0" err="1"/>
              <a:t>Learning</a:t>
            </a:r>
            <a:r>
              <a:rPr lang="sk-SK" sz="1550" dirty="0"/>
              <a:t> </a:t>
            </a:r>
            <a:r>
              <a:rPr lang="sk-SK" sz="1550" dirty="0" err="1"/>
              <a:t>from</a:t>
            </a:r>
            <a:r>
              <a:rPr lang="sk-SK" sz="1550" dirty="0"/>
              <a:t> </a:t>
            </a:r>
            <a:r>
              <a:rPr lang="sk-SK" sz="1550" dirty="0" err="1"/>
              <a:t>Accidents</a:t>
            </a:r>
            <a:r>
              <a:rPr lang="sk-SK" sz="1550" dirty="0"/>
              <a:t>. </a:t>
            </a:r>
            <a:r>
              <a:rPr lang="sk-SK" sz="1550" dirty="0" err="1"/>
              <a:t>Oxford</a:t>
            </a:r>
            <a:r>
              <a:rPr lang="sk-SK" sz="1550" dirty="0"/>
              <a:t>: GPP, 2001. 345 s. ISBN 0-7506-4883-X. </a:t>
            </a:r>
            <a:r>
              <a:rPr lang="sk-SK" sz="1550" b="1" dirty="0"/>
              <a:t>knižnica MTF: </a:t>
            </a:r>
            <a:r>
              <a:rPr lang="sk-SK" sz="1550" dirty="0"/>
              <a:t> </a:t>
            </a:r>
            <a:r>
              <a:rPr lang="sk-SK" sz="1550" b="1" dirty="0"/>
              <a:t>504/</a:t>
            </a:r>
            <a:r>
              <a:rPr lang="sk-SK" sz="1550" b="1" dirty="0" err="1"/>
              <a:t>K</a:t>
            </a:r>
            <a:r>
              <a:rPr lang="sk-SK" sz="1550" dirty="0" err="1"/>
              <a:t>l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KLETZ, T. </a:t>
            </a:r>
            <a:r>
              <a:rPr lang="sk-SK" sz="1550" dirty="0" err="1"/>
              <a:t>What</a:t>
            </a:r>
            <a:r>
              <a:rPr lang="sk-SK" sz="1550" dirty="0"/>
              <a:t> </a:t>
            </a:r>
            <a:r>
              <a:rPr lang="sk-SK" sz="1550" dirty="0" err="1"/>
              <a:t>Went</a:t>
            </a:r>
            <a:r>
              <a:rPr lang="sk-SK" sz="1550" dirty="0"/>
              <a:t> </a:t>
            </a:r>
            <a:r>
              <a:rPr lang="sk-SK" sz="1550" dirty="0" err="1"/>
              <a:t>Wrong</a:t>
            </a:r>
            <a:r>
              <a:rPr lang="sk-SK" sz="1550" dirty="0"/>
              <a:t>. </a:t>
            </a:r>
            <a:r>
              <a:rPr lang="sk-SK" sz="1550" dirty="0" err="1"/>
              <a:t>Oxford</a:t>
            </a:r>
            <a:r>
              <a:rPr lang="sk-SK" sz="1550" dirty="0"/>
              <a:t>: GPP 1999. 408 s. ISBN 978-0-0805-2423-8. (rok vyd. 2019 </a:t>
            </a:r>
            <a:r>
              <a:rPr lang="sk-SK" sz="1550" b="1" dirty="0"/>
              <a:t>knižnica MTF: </a:t>
            </a:r>
            <a:r>
              <a:rPr lang="sk-SK" sz="1550" dirty="0"/>
              <a:t> </a:t>
            </a:r>
            <a:r>
              <a:rPr lang="sk-SK" sz="1550" b="1" dirty="0"/>
              <a:t>504/</a:t>
            </a:r>
            <a:r>
              <a:rPr lang="sk-SK" sz="1550" b="1" dirty="0" err="1"/>
              <a:t>Kl</a:t>
            </a:r>
            <a:endParaRPr lang="sk-SK" sz="15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BABCOCK, J. </a:t>
            </a:r>
            <a:r>
              <a:rPr lang="sk-SK" sz="1550" dirty="0" err="1"/>
              <a:t>Guidelines</a:t>
            </a:r>
            <a:r>
              <a:rPr lang="sk-SK" sz="1550" dirty="0"/>
              <a:t> </a:t>
            </a:r>
            <a:r>
              <a:rPr lang="sk-SK" sz="1550" dirty="0" err="1"/>
              <a:t>for</a:t>
            </a:r>
            <a:r>
              <a:rPr lang="sk-SK" sz="1550" dirty="0"/>
              <a:t> Hazard </a:t>
            </a:r>
            <a:r>
              <a:rPr lang="sk-SK" sz="1550" dirty="0" err="1"/>
              <a:t>Evaluation</a:t>
            </a:r>
            <a:r>
              <a:rPr lang="sk-SK" sz="1550" dirty="0"/>
              <a:t> </a:t>
            </a:r>
            <a:r>
              <a:rPr lang="sk-SK" sz="1550" dirty="0" err="1"/>
              <a:t>Procedures</a:t>
            </a:r>
            <a:r>
              <a:rPr lang="sk-SK" sz="1550" dirty="0"/>
              <a:t>. New York: John </a:t>
            </a:r>
            <a:r>
              <a:rPr lang="sk-SK" sz="1550" dirty="0" err="1"/>
              <a:t>Wiley</a:t>
            </a:r>
            <a:r>
              <a:rPr lang="sk-SK" sz="1550" dirty="0"/>
              <a:t> and </a:t>
            </a:r>
            <a:r>
              <a:rPr lang="sk-SK" sz="1550" dirty="0" err="1"/>
              <a:t>Sons</a:t>
            </a:r>
            <a:r>
              <a:rPr lang="sk-SK" sz="1550" dirty="0"/>
              <a:t>, 2003. 347 s. ISBN 978-0-471-97815-2. (rok 2008 </a:t>
            </a:r>
            <a:r>
              <a:rPr lang="sk-SK" sz="1550" b="1" dirty="0"/>
              <a:t>knižnica MTF: </a:t>
            </a:r>
            <a:r>
              <a:rPr lang="sk-SK" sz="1550" dirty="0"/>
              <a:t> </a:t>
            </a:r>
            <a:r>
              <a:rPr lang="sk-SK" sz="1550" b="1" dirty="0"/>
              <a:t>331/</a:t>
            </a:r>
            <a:r>
              <a:rPr lang="sk-SK" sz="1550" b="1" dirty="0" err="1"/>
              <a:t>Gu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BABCOCK, J. </a:t>
            </a:r>
            <a:r>
              <a:rPr lang="sk-SK" sz="1550" dirty="0" err="1"/>
              <a:t>Guidelines</a:t>
            </a:r>
            <a:r>
              <a:rPr lang="sk-SK" sz="1550" dirty="0"/>
              <a:t> </a:t>
            </a:r>
            <a:r>
              <a:rPr lang="sk-SK" sz="1550" dirty="0" err="1"/>
              <a:t>for</a:t>
            </a:r>
            <a:r>
              <a:rPr lang="sk-SK" sz="1550" dirty="0"/>
              <a:t> </a:t>
            </a:r>
            <a:r>
              <a:rPr lang="sk-SK" sz="1550" dirty="0" err="1"/>
              <a:t>Investigating</a:t>
            </a:r>
            <a:r>
              <a:rPr lang="sk-SK" sz="1550" dirty="0"/>
              <a:t> Chemical </a:t>
            </a:r>
            <a:r>
              <a:rPr lang="sk-SK" sz="1550" dirty="0" err="1"/>
              <a:t>Process</a:t>
            </a:r>
            <a:r>
              <a:rPr lang="sk-SK" sz="1550" dirty="0"/>
              <a:t> </a:t>
            </a:r>
            <a:r>
              <a:rPr lang="sk-SK" sz="1550" dirty="0" err="1"/>
              <a:t>Incidents</a:t>
            </a:r>
            <a:r>
              <a:rPr lang="sk-SK" sz="1550" dirty="0"/>
              <a:t>. New York: John </a:t>
            </a:r>
            <a:r>
              <a:rPr lang="sk-SK" sz="1550" dirty="0" err="1"/>
              <a:t>Wiley</a:t>
            </a:r>
            <a:r>
              <a:rPr lang="sk-SK" sz="1550" dirty="0"/>
              <a:t> and </a:t>
            </a:r>
            <a:r>
              <a:rPr lang="sk-SK" sz="1550" dirty="0" err="1"/>
              <a:t>Sons</a:t>
            </a:r>
            <a:r>
              <a:rPr lang="sk-SK" sz="1550" dirty="0"/>
              <a:t>, 2003. 347 s.</a:t>
            </a:r>
            <a:br>
              <a:rPr lang="sk-SK" sz="1550" dirty="0"/>
            </a:br>
            <a:r>
              <a:rPr lang="sk-SK" sz="1550" dirty="0"/>
              <a:t>ISBN 978-0-8169-0897-4. (rok vyd. 2019 </a:t>
            </a:r>
            <a:r>
              <a:rPr lang="sk-SK" sz="1550" b="1" dirty="0"/>
              <a:t>knižnica MTF: </a:t>
            </a:r>
            <a:r>
              <a:rPr lang="sk-SK" sz="1550" dirty="0"/>
              <a:t> </a:t>
            </a:r>
            <a:r>
              <a:rPr lang="sk-SK" sz="1550" b="1" dirty="0"/>
              <a:t>331/</a:t>
            </a:r>
            <a:r>
              <a:rPr lang="sk-SK" sz="1550" b="1" dirty="0" err="1"/>
              <a:t>Gu</a:t>
            </a:r>
            <a:endParaRPr lang="sk-SK" sz="1550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81104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24852" y="389744"/>
            <a:ext cx="117372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METÓDY SKÚMANIA ŠTRUKTÚRY A VLASTNOSTÍ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ŠESTÁK, J. </a:t>
            </a:r>
            <a:r>
              <a:rPr lang="sk-SK" dirty="0" err="1"/>
              <a:t>Měření</a:t>
            </a:r>
            <a:r>
              <a:rPr lang="sk-SK" dirty="0"/>
              <a:t> </a:t>
            </a:r>
            <a:r>
              <a:rPr lang="sk-SK" dirty="0" err="1"/>
              <a:t>termofyzikálních</a:t>
            </a:r>
            <a:r>
              <a:rPr lang="sk-SK" dirty="0"/>
              <a:t> vlastností pevných </a:t>
            </a:r>
            <a:r>
              <a:rPr lang="sk-SK" dirty="0" err="1"/>
              <a:t>látek</a:t>
            </a:r>
            <a:r>
              <a:rPr lang="sk-SK" dirty="0"/>
              <a:t> : Teoretická termická analýza. Praha: </a:t>
            </a:r>
            <a:r>
              <a:rPr lang="sk-SK" dirty="0" err="1"/>
              <a:t>Academia</a:t>
            </a:r>
            <a:r>
              <a:rPr lang="sk-SK" dirty="0"/>
              <a:t>, 1982. 345 s. </a:t>
            </a:r>
            <a:r>
              <a:rPr lang="sk-SK" b="1" dirty="0"/>
              <a:t>knižnica MTF: 539/</a:t>
            </a:r>
            <a:r>
              <a:rPr lang="sk-SK" b="1" dirty="0" err="1"/>
              <a:t>Še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ŠESTÁK, J. </a:t>
            </a:r>
            <a:r>
              <a:rPr lang="sk-SK" dirty="0" err="1"/>
              <a:t>Thermophysical</a:t>
            </a:r>
            <a:r>
              <a:rPr lang="sk-SK" dirty="0"/>
              <a:t> </a:t>
            </a:r>
            <a:r>
              <a:rPr lang="sk-SK" dirty="0" err="1"/>
              <a:t>properties</a:t>
            </a:r>
            <a:r>
              <a:rPr lang="sk-SK" dirty="0"/>
              <a:t> of </a:t>
            </a:r>
            <a:r>
              <a:rPr lang="sk-SK" dirty="0" err="1"/>
              <a:t>solids</a:t>
            </a:r>
            <a:r>
              <a:rPr lang="sk-SK" dirty="0"/>
              <a:t> : </a:t>
            </a:r>
            <a:r>
              <a:rPr lang="sk-SK" dirty="0" err="1"/>
              <a:t>Their</a:t>
            </a:r>
            <a:r>
              <a:rPr lang="sk-SK" dirty="0"/>
              <a:t> </a:t>
            </a:r>
            <a:r>
              <a:rPr lang="sk-SK" dirty="0" err="1"/>
              <a:t>measurements</a:t>
            </a:r>
            <a:r>
              <a:rPr lang="sk-SK" dirty="0"/>
              <a:t> and theoretical </a:t>
            </a:r>
            <a:r>
              <a:rPr lang="sk-SK" dirty="0" err="1"/>
              <a:t>thermal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. Praha: </a:t>
            </a:r>
            <a:r>
              <a:rPr lang="sk-SK" dirty="0" err="1"/>
              <a:t>Academia</a:t>
            </a:r>
            <a:r>
              <a:rPr lang="sk-SK" dirty="0"/>
              <a:t>, 1984. 440 s.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DRIENOVSKÝ, Marián; KRAJČOVIČ, Jozef; PALCUT, Marián. </a:t>
            </a:r>
            <a:r>
              <a:rPr lang="sk-SK" i="1" dirty="0"/>
              <a:t>Metódy skúmania štruktúry a vlastností materiálov- Termická analýza.</a:t>
            </a:r>
            <a:r>
              <a:rPr lang="sk-SK" dirty="0"/>
              <a:t> Trnava : </a:t>
            </a:r>
            <a:r>
              <a:rPr lang="sk-SK" dirty="0" err="1"/>
              <a:t>AlumniPress</a:t>
            </a:r>
            <a:r>
              <a:rPr lang="sk-SK" dirty="0"/>
              <a:t>, 2017. 74 s. ISBN 978-80-8096-250-0. </a:t>
            </a:r>
            <a:r>
              <a:rPr lang="sk-SK" b="1" dirty="0"/>
              <a:t>knižnica MTF: </a:t>
            </a:r>
            <a:r>
              <a:rPr lang="sk-SK" dirty="0"/>
              <a:t> </a:t>
            </a:r>
            <a:r>
              <a:rPr lang="sk-SK" b="1" dirty="0"/>
              <a:t>620/</a:t>
            </a:r>
            <a:r>
              <a:rPr lang="sk-SK" b="1" dirty="0" err="1"/>
              <a:t>Dr</a:t>
            </a:r>
            <a:r>
              <a:rPr lang="sk-SK" b="1" dirty="0"/>
              <a:t>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-- HRIVŇÁKOVÁ, D. </a:t>
            </a:r>
            <a:r>
              <a:rPr lang="sk-SK" dirty="0" err="1"/>
              <a:t>Materiálografia</a:t>
            </a:r>
            <a:r>
              <a:rPr lang="sk-SK" dirty="0"/>
              <a:t>. Bratislava: Slovenská technická univerzita v Bratislave, 2011. 363 s. ISBN 978-80-227-3606-0 </a:t>
            </a:r>
            <a:r>
              <a:rPr lang="sk-SK" b="1" dirty="0"/>
              <a:t>knižnica MTF: 620/Hr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43803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79882" y="314793"/>
            <a:ext cx="1176727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METROLÓGIA A KVALITA TECHNOLOGICKÝCH PROCESOV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GÖRÖG, A. -- SAMARDŽIOVÁ, M. Metrológia a kvalita technologických procesov. Trnava : </a:t>
            </a:r>
            <a:r>
              <a:rPr lang="sk-SK" sz="1700" dirty="0" err="1"/>
              <a:t>AlumniPress</a:t>
            </a:r>
            <a:r>
              <a:rPr lang="sk-SK" sz="1700" dirty="0"/>
              <a:t>, 2016. 329 s. ISBN 978-80-8096-225-8. </a:t>
            </a:r>
            <a:r>
              <a:rPr lang="sk-SK" sz="1700" b="1" dirty="0"/>
              <a:t>e-skriptá, knižnica MTF:  389/G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GÖRÖG, Augustín - GÖRÖGOVÁ, Ingrid. Metrológia a kvalita technologických procesov : návody na cvičenia . Trnava : </a:t>
            </a:r>
            <a:r>
              <a:rPr lang="sk-SK" sz="1700" dirty="0" err="1"/>
              <a:t>AlumniPress</a:t>
            </a:r>
            <a:r>
              <a:rPr lang="sk-SK" sz="1700" dirty="0"/>
              <a:t>, 2018. 185 s. Edícia vysokoškolských skrípt. ISBN 978-80-8096-255-5. </a:t>
            </a:r>
            <a:r>
              <a:rPr lang="sk-SK" sz="1700" b="1" dirty="0"/>
              <a:t>e-skriptá, knižnica MTF:  389/G</a:t>
            </a:r>
          </a:p>
          <a:p>
            <a:endParaRPr lang="sk-SK" sz="1700" b="1" dirty="0"/>
          </a:p>
          <a:p>
            <a:r>
              <a:rPr lang="sk-SK" sz="1700" b="1" dirty="0"/>
              <a:t>Odporúčaná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DOVICA, M. Metrológia v strojárstve. Košice : TU, 2006. 350 s. ISBN 80-8073-407-0. </a:t>
            </a:r>
            <a:r>
              <a:rPr lang="sk-SK" sz="1700" b="1" dirty="0"/>
              <a:t>knižnica MTF: 389/Do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MUSIL, S. -- ĎURIŠ, S. Metrológia a kvalita. , 2002. Bratislava: Grafické štúdio P. </a:t>
            </a:r>
            <a:r>
              <a:rPr lang="sk-SK" sz="1700" dirty="0" err="1"/>
              <a:t>Juriga</a:t>
            </a:r>
            <a:r>
              <a:rPr lang="sk-SK" sz="1700" dirty="0"/>
              <a:t>, 2002. 150 s. ISBN 80-89112-00-5.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BALARA, M. -- PITEĽ, J. Metrológia. Košice : TU 2007. ISBN 978-80-8073-845-7.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PALENČÁR, R. -- HALAJ, M. Metrologické zabezpečenie systémov riadenia kvality. Bratislava : STU v Bratislave, 1998. 138 s. ISBN 80-227-1171-3.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MATULA, E. et al. Strojárska metrológia a riadenie akosti výroby: Návody na cvičenia. Bratislava : SVŠT  1990. 306 s. ISBN 80-227-0264-1. </a:t>
            </a:r>
            <a:r>
              <a:rPr lang="sk-SK" sz="1700" b="1" dirty="0"/>
              <a:t>knižnica MTF: 389/</a:t>
            </a:r>
            <a:r>
              <a:rPr lang="sk-SK" sz="1700" b="1" dirty="0" err="1"/>
              <a:t>St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KRSEK, Aleš et al. Strojárska metrológia a riadenie kvality. 2. vyd. Bratislava : STU v Bratislave, 2002. 290 s. ISBN 80-227-1789-4. </a:t>
            </a:r>
            <a:r>
              <a:rPr lang="sk-SK" sz="1700" b="1" dirty="0"/>
              <a:t>knižnica MTF: 389/</a:t>
            </a:r>
            <a:r>
              <a:rPr lang="sk-SK" sz="1700" b="1" dirty="0" err="1"/>
              <a:t>St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ČECH, J. -- PERNIKÁŘ, J. -- PODANÝ, K. </a:t>
            </a:r>
            <a:r>
              <a:rPr lang="sk-SK" sz="1700" dirty="0" err="1"/>
              <a:t>Strojírenská</a:t>
            </a:r>
            <a:r>
              <a:rPr lang="sk-SK" sz="1700" dirty="0"/>
              <a:t> </a:t>
            </a:r>
            <a:r>
              <a:rPr lang="sk-SK" sz="1700" dirty="0" err="1"/>
              <a:t>metrologie</a:t>
            </a:r>
            <a:r>
              <a:rPr lang="sk-SK" sz="1700" dirty="0"/>
              <a:t>. Brno : CERM, 2005. 175 s. ISBN 80-214-3070-2. </a:t>
            </a:r>
            <a:r>
              <a:rPr lang="sk-SK" sz="1700" b="1" dirty="0"/>
              <a:t>knižnica MTF: 389/</a:t>
            </a:r>
            <a:r>
              <a:rPr lang="sk-SK" sz="1700" b="1" dirty="0" err="1"/>
              <a:t>Če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TICHÁ, Š. </a:t>
            </a:r>
            <a:r>
              <a:rPr lang="sk-SK" sz="1700" dirty="0" err="1"/>
              <a:t>Strojírenská</a:t>
            </a:r>
            <a:r>
              <a:rPr lang="sk-SK" sz="1700" dirty="0"/>
              <a:t> </a:t>
            </a:r>
            <a:r>
              <a:rPr lang="sk-SK" sz="1700" dirty="0" err="1"/>
              <a:t>metrologie</a:t>
            </a:r>
            <a:r>
              <a:rPr lang="sk-SK" sz="1700" dirty="0"/>
              <a:t>: </a:t>
            </a:r>
            <a:r>
              <a:rPr lang="sk-SK" sz="1700" dirty="0" err="1"/>
              <a:t>část</a:t>
            </a:r>
            <a:r>
              <a:rPr lang="sk-SK" sz="1700" dirty="0"/>
              <a:t> 1. Ostrava : VŠB-TU, 2006. 104 s. ISBN 80-248-0671-1. </a:t>
            </a:r>
            <a:r>
              <a:rPr lang="sk-SK" sz="1700" b="1" dirty="0"/>
              <a:t>knižnica MTF: 389/Ti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PERNIKÁŘ, J. -- TYKAL, M. </a:t>
            </a:r>
            <a:r>
              <a:rPr lang="sk-SK" sz="1700" dirty="0" err="1"/>
              <a:t>Strojírenská</a:t>
            </a:r>
            <a:r>
              <a:rPr lang="sk-SK" sz="1700" dirty="0"/>
              <a:t> </a:t>
            </a:r>
            <a:r>
              <a:rPr lang="sk-SK" sz="1700" dirty="0" err="1"/>
              <a:t>metrologie</a:t>
            </a:r>
            <a:r>
              <a:rPr lang="sk-SK" sz="1700" dirty="0"/>
              <a:t> II. Brno : CERM, 2006. 180 s. ISBN 80-214-3338-8. </a:t>
            </a:r>
            <a:r>
              <a:rPr lang="sk-SK" sz="1700" b="1" dirty="0"/>
              <a:t>knižnica MTF: 389/</a:t>
            </a:r>
            <a:r>
              <a:rPr lang="sk-SK" sz="1700" b="1" dirty="0" err="1"/>
              <a:t>Pe</a:t>
            </a:r>
            <a:endParaRPr lang="sk-SK" sz="1700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317433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4813" y="344774"/>
            <a:ext cx="1164735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MIKROŠTRUKTÚRNA ANALÝZA A MECHANICKÉ VLASTNOSTI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-- HRIVŇÁKOVÁ, D. </a:t>
            </a:r>
            <a:r>
              <a:rPr lang="sk-SK" dirty="0" err="1"/>
              <a:t>Materiálografia</a:t>
            </a:r>
            <a:r>
              <a:rPr lang="sk-SK" dirty="0"/>
              <a:t>. Bratislava: Slovenská technická univerzita v Bratislave, 2011. 363 s. ISBN 978-80-227-3606-0. </a:t>
            </a:r>
            <a:r>
              <a:rPr lang="sk-SK" b="1" dirty="0"/>
              <a:t>knižnica MTF: 620/Hr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VELES, P. Mechanické vlastnosti a skúšanie kovov. Bratislava: Alfa, 1989. 401 s. </a:t>
            </a:r>
            <a:r>
              <a:rPr lang="sk-SK" b="1" dirty="0"/>
              <a:t>knižnica MTF: 620/</a:t>
            </a:r>
            <a:r>
              <a:rPr lang="sk-SK" b="1" dirty="0" err="1"/>
              <a:t>Ve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Elektrónová </a:t>
            </a:r>
            <a:r>
              <a:rPr lang="sk-SK" dirty="0" err="1"/>
              <a:t>mikroskopia</a:t>
            </a:r>
            <a:r>
              <a:rPr lang="sk-SK" dirty="0"/>
              <a:t> ocelí. Bratislava: VEDA, 1986. 284 s. </a:t>
            </a:r>
            <a:r>
              <a:rPr lang="sk-SK" b="1" dirty="0"/>
              <a:t>knižnica MTF: 669/Hr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ZÁBAVNÍK, V. -- BURŠÁK, M. Materiál, tepelné spracovanie, kontrola kvality. Košice: Technická univerzita v Košiciach, 2004. 282 s. ISBN 80-8073-159-4. </a:t>
            </a:r>
            <a:r>
              <a:rPr lang="sk-SK" b="1" dirty="0"/>
              <a:t>knižnica MTF: 620/</a:t>
            </a:r>
            <a:r>
              <a:rPr lang="sk-SK" b="1" dirty="0" err="1"/>
              <a:t>Zá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ZÁBAVNÍK, V. -- BURŠÁK, M. Zošľachťovanie a kontrola kvality materiálov. Košice: Technická univerzita v Košiciach, 2004. 281 s. ISBN 80-8073-071-7. </a:t>
            </a:r>
            <a:r>
              <a:rPr lang="sk-SK" b="1" dirty="0"/>
              <a:t>knižnica MTF: 620/</a:t>
            </a:r>
            <a:r>
              <a:rPr lang="sk-SK" b="1" dirty="0" err="1"/>
              <a:t>Zá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LEE, W E. -- RAINFORTH, M W. </a:t>
            </a:r>
            <a:r>
              <a:rPr lang="sk-SK" dirty="0" err="1"/>
              <a:t>Ceramic</a:t>
            </a:r>
            <a:r>
              <a:rPr lang="sk-SK" dirty="0"/>
              <a:t> </a:t>
            </a:r>
            <a:r>
              <a:rPr lang="sk-SK" dirty="0" err="1"/>
              <a:t>Microstructures</a:t>
            </a:r>
            <a:r>
              <a:rPr lang="sk-SK" dirty="0"/>
              <a:t> : </a:t>
            </a:r>
            <a:r>
              <a:rPr lang="sk-SK" dirty="0" err="1"/>
              <a:t>Property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by </a:t>
            </a:r>
            <a:r>
              <a:rPr lang="sk-SK" dirty="0" err="1"/>
              <a:t>Processing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Chapman</a:t>
            </a:r>
            <a:r>
              <a:rPr lang="sk-SK" dirty="0"/>
              <a:t> and </a:t>
            </a:r>
            <a:r>
              <a:rPr lang="sk-SK" dirty="0" err="1"/>
              <a:t>Hall</a:t>
            </a:r>
            <a:r>
              <a:rPr lang="sk-SK" dirty="0"/>
              <a:t>, 1994. 590 s. ISBN 0-412-43140-8.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ASM </a:t>
            </a:r>
            <a:r>
              <a:rPr lang="sk-SK" dirty="0" err="1"/>
              <a:t>Handbook</a:t>
            </a:r>
            <a:r>
              <a:rPr lang="sk-SK" dirty="0"/>
              <a:t> : </a:t>
            </a:r>
            <a:r>
              <a:rPr lang="sk-SK" dirty="0" err="1"/>
              <a:t>Volume</a:t>
            </a:r>
            <a:r>
              <a:rPr lang="sk-SK" dirty="0"/>
              <a:t> 9. </a:t>
            </a:r>
            <a:r>
              <a:rPr lang="sk-SK" dirty="0" err="1"/>
              <a:t>Metallography</a:t>
            </a:r>
            <a:r>
              <a:rPr lang="sk-SK" dirty="0"/>
              <a:t> and </a:t>
            </a:r>
            <a:r>
              <a:rPr lang="sk-SK" dirty="0" err="1"/>
              <a:t>Microstuctures</a:t>
            </a:r>
            <a:r>
              <a:rPr lang="sk-SK" dirty="0"/>
              <a:t>. </a:t>
            </a:r>
            <a:r>
              <a:rPr lang="sk-SK" dirty="0" err="1"/>
              <a:t>Materials</a:t>
            </a:r>
            <a:r>
              <a:rPr lang="sk-SK" dirty="0"/>
              <a:t> Park: ASM International, 2004. 1184 s. ISBN 0-87170-706-3. </a:t>
            </a:r>
            <a:r>
              <a:rPr lang="sk-SK" b="1" dirty="0"/>
              <a:t>knižnica MTF: 620/As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AYACHE, J. et al. </a:t>
            </a:r>
            <a:r>
              <a:rPr lang="sk-SK" dirty="0" err="1"/>
              <a:t>Sample</a:t>
            </a:r>
            <a:r>
              <a:rPr lang="sk-SK" dirty="0"/>
              <a:t> </a:t>
            </a:r>
            <a:r>
              <a:rPr lang="sk-SK" dirty="0" err="1"/>
              <a:t>Preparation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Transmission</a:t>
            </a:r>
            <a:r>
              <a:rPr lang="sk-SK" dirty="0"/>
              <a:t> </a:t>
            </a:r>
            <a:r>
              <a:rPr lang="sk-SK" dirty="0" err="1"/>
              <a:t>Electron</a:t>
            </a:r>
            <a:r>
              <a:rPr lang="sk-SK" dirty="0"/>
              <a:t> </a:t>
            </a:r>
            <a:r>
              <a:rPr lang="sk-SK" dirty="0" err="1"/>
              <a:t>Microscopy</a:t>
            </a:r>
            <a:r>
              <a:rPr lang="sk-SK" dirty="0"/>
              <a:t> : </a:t>
            </a:r>
            <a:r>
              <a:rPr lang="sk-SK" dirty="0" err="1"/>
              <a:t>Methodology</a:t>
            </a:r>
            <a:r>
              <a:rPr lang="sk-SK" dirty="0"/>
              <a:t>. New York: </a:t>
            </a:r>
            <a:r>
              <a:rPr lang="sk-SK" dirty="0" err="1"/>
              <a:t>Springer</a:t>
            </a:r>
            <a:r>
              <a:rPr lang="sk-SK" dirty="0"/>
              <a:t>, 2010. 250 s. ISBN 978-0-387-98181-9. </a:t>
            </a:r>
            <a:r>
              <a:rPr lang="sk-SK" b="1" dirty="0"/>
              <a:t>knižnica MTF: 531/</a:t>
            </a:r>
            <a:r>
              <a:rPr lang="sk-SK" b="1" dirty="0" err="1"/>
              <a:t>Ay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AYACHE, J. et al. </a:t>
            </a:r>
            <a:r>
              <a:rPr lang="sk-SK" dirty="0" err="1"/>
              <a:t>Sample</a:t>
            </a:r>
            <a:r>
              <a:rPr lang="sk-SK" dirty="0"/>
              <a:t> </a:t>
            </a:r>
            <a:r>
              <a:rPr lang="sk-SK" dirty="0" err="1"/>
              <a:t>Preparation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Transmission</a:t>
            </a:r>
            <a:r>
              <a:rPr lang="sk-SK" dirty="0"/>
              <a:t> </a:t>
            </a:r>
            <a:r>
              <a:rPr lang="sk-SK" dirty="0" err="1"/>
              <a:t>Electron</a:t>
            </a:r>
            <a:r>
              <a:rPr lang="sk-SK" dirty="0"/>
              <a:t> </a:t>
            </a:r>
            <a:r>
              <a:rPr lang="sk-SK" dirty="0" err="1"/>
              <a:t>Microscopy</a:t>
            </a:r>
            <a:r>
              <a:rPr lang="sk-SK" dirty="0"/>
              <a:t> : </a:t>
            </a:r>
            <a:r>
              <a:rPr lang="sk-SK" dirty="0" err="1"/>
              <a:t>Techniques</a:t>
            </a:r>
            <a:r>
              <a:rPr lang="sk-SK" dirty="0"/>
              <a:t>. New York: </a:t>
            </a:r>
            <a:r>
              <a:rPr lang="sk-SK" dirty="0" err="1"/>
              <a:t>Springer</a:t>
            </a:r>
            <a:r>
              <a:rPr lang="sk-SK" dirty="0"/>
              <a:t>, 2010. 338 s. ISBN 978-1-4419-5974-4. </a:t>
            </a:r>
            <a:r>
              <a:rPr lang="sk-SK" b="1" dirty="0"/>
              <a:t>knižnica MTF: 531/</a:t>
            </a:r>
            <a:r>
              <a:rPr lang="sk-SK" b="1" dirty="0" err="1"/>
              <a:t>Ay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CRIDDLE, W. -- ELLIS, G. </a:t>
            </a:r>
            <a:r>
              <a:rPr lang="sk-SK" dirty="0" err="1"/>
              <a:t>Spectral</a:t>
            </a:r>
            <a:r>
              <a:rPr lang="sk-SK" dirty="0"/>
              <a:t> and Chemical </a:t>
            </a:r>
            <a:r>
              <a:rPr lang="sk-SK" dirty="0" err="1"/>
              <a:t>Characterization</a:t>
            </a:r>
            <a:r>
              <a:rPr lang="sk-SK" dirty="0"/>
              <a:t> of </a:t>
            </a:r>
            <a:r>
              <a:rPr lang="sk-SK" dirty="0" err="1"/>
              <a:t>Organic</a:t>
            </a:r>
            <a:r>
              <a:rPr lang="sk-SK" dirty="0"/>
              <a:t> </a:t>
            </a:r>
            <a:r>
              <a:rPr lang="sk-SK" dirty="0" err="1"/>
              <a:t>Compounds</a:t>
            </a:r>
            <a:r>
              <a:rPr lang="sk-SK" dirty="0"/>
              <a:t> : A </a:t>
            </a:r>
            <a:r>
              <a:rPr lang="sk-SK" dirty="0" err="1"/>
              <a:t>Laboratory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</a:t>
            </a:r>
            <a:r>
              <a:rPr lang="sk-SK" dirty="0" err="1"/>
              <a:t>Chichester</a:t>
            </a:r>
            <a:r>
              <a:rPr lang="sk-SK" dirty="0"/>
              <a:t>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1991. 119 s. ISBN 0-471-92715-5. </a:t>
            </a:r>
            <a:r>
              <a:rPr lang="sk-SK" b="1" dirty="0"/>
              <a:t>knižnica MTF: </a:t>
            </a:r>
            <a:r>
              <a:rPr lang="sk-SK" dirty="0"/>
              <a:t> </a:t>
            </a:r>
            <a:r>
              <a:rPr lang="sk-SK" b="1" dirty="0"/>
              <a:t>620/Cr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Roman et al. Úvod do materiálového inžinierstva I. 1. vyd. Bratislava : Nakladateľstvo STU, 2015. </a:t>
            </a:r>
            <a:br>
              <a:rPr lang="sk-SK" dirty="0"/>
            </a:br>
            <a:r>
              <a:rPr lang="sk-SK" dirty="0"/>
              <a:t>374 s. ISBN 978-80-227-4405-8. </a:t>
            </a:r>
            <a:r>
              <a:rPr lang="sk-SK" b="1" dirty="0"/>
              <a:t>knižnica MTF: 620/</a:t>
            </a:r>
            <a:r>
              <a:rPr lang="sk-SK" b="1" dirty="0" err="1"/>
              <a:t>Úv</a:t>
            </a:r>
            <a:endParaRPr lang="sk-SK" dirty="0"/>
          </a:p>
          <a:p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07459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9764" y="464695"/>
            <a:ext cx="114075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MORAVČÍK, Roman et al. Úvod do materiálového inžinierstva II. 1. vyd. Bratislava : Spektrum, 2020. 357 s. Edícia vysokoškolských učebníc. ISBN 978-80-227-5033-2. </a:t>
            </a:r>
            <a:r>
              <a:rPr lang="sk-SK" b="1" dirty="0"/>
              <a:t>knižnica MTF: 620/Mo</a:t>
            </a:r>
            <a:endParaRPr lang="sk-SK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HAZLINGER, M. -- MORAVČÍK, R. Degradačné procesy a predikcia životnosti. Trnava : </a:t>
            </a:r>
            <a:r>
              <a:rPr lang="sk-SK" dirty="0" err="1"/>
              <a:t>Alumni</a:t>
            </a:r>
            <a:r>
              <a:rPr lang="sk-SK" dirty="0"/>
              <a:t> Press, 2014. ISBN 978-80-8096-204-3. </a:t>
            </a:r>
            <a:r>
              <a:rPr lang="sk-SK" b="1" dirty="0"/>
              <a:t>e-skriptá, knižnica MTF:  620/Ha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MORAVČÍK, R. -- HAZLINGER, M. </a:t>
            </a:r>
            <a:r>
              <a:rPr lang="sk-SK" dirty="0" err="1"/>
              <a:t>Degradation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and </a:t>
            </a:r>
            <a:r>
              <a:rPr lang="sk-SK" dirty="0" err="1"/>
              <a:t>Life-Time</a:t>
            </a:r>
            <a:r>
              <a:rPr lang="sk-SK" dirty="0"/>
              <a:t> </a:t>
            </a:r>
            <a:r>
              <a:rPr lang="sk-SK" dirty="0" err="1"/>
              <a:t>Prediction</a:t>
            </a:r>
            <a:r>
              <a:rPr lang="sk-SK" dirty="0"/>
              <a:t>. Plzeň 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2017. 310 s. ISBN 978-80-7380-670-5. </a:t>
            </a:r>
            <a:r>
              <a:rPr lang="sk-SK" b="1" dirty="0"/>
              <a:t>knižnica MTF: 620/Mo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HRIVŇÁK, I. Úžitkové vlastnosti a voľba materiálu. Bratislava : STU v Bratislave, 1999. 186 s. ISBN 80-227-1162-4.</a:t>
            </a:r>
            <a:r>
              <a:rPr lang="sk-SK" b="1" dirty="0"/>
              <a:t> e-skriptá, knižnica MTF: 620/Hr</a:t>
            </a:r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48262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14793" y="359764"/>
            <a:ext cx="113625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MODELOVANIE A SIMULÁCIA PROCESOV OBRÁBANIA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JANÁČ, A. -- LIPA, Z. -- PETERKA, J. Teória obrábania. Bratislava : STU v Bratislave, 2006. 199 s. ISBN 80-227-2347-9. </a:t>
            </a:r>
            <a:r>
              <a:rPr lang="sk-SK" b="1" dirty="0"/>
              <a:t>e-skriptá, knižnica MTF: 621.9/Ja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NESLUŠAN, M. -- ČILLIKOVÁ, M. Teória obrábania. Žilina : ŽU, 2007. 167 s. ISBN 978-80-8070-790-3. </a:t>
            </a:r>
            <a:r>
              <a:rPr lang="sk-SK" b="1" dirty="0"/>
              <a:t>knižnica MTF: 621.9/</a:t>
            </a:r>
            <a:r>
              <a:rPr lang="sk-SK" b="1" dirty="0" err="1"/>
              <a:t>Ne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MARKOPOULOS, A P. </a:t>
            </a:r>
            <a:r>
              <a:rPr lang="sk-SK" dirty="0" err="1"/>
              <a:t>Finite</a:t>
            </a:r>
            <a:r>
              <a:rPr lang="sk-SK" dirty="0"/>
              <a:t> Element </a:t>
            </a:r>
            <a:r>
              <a:rPr lang="sk-SK" dirty="0" err="1"/>
              <a:t>Method</a:t>
            </a:r>
            <a:r>
              <a:rPr lang="sk-SK" dirty="0"/>
              <a:t> in </a:t>
            </a:r>
            <a:r>
              <a:rPr lang="sk-SK" dirty="0" err="1"/>
              <a:t>Machining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, 2013. 92 s. ISBN 978-1-4471-4329-1. </a:t>
            </a:r>
            <a:r>
              <a:rPr lang="sk-SK" b="1" dirty="0"/>
              <a:t>knižnica MTF: 621.9/Ma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DIXIT, P M. -- DIXIT, U S. Modeling of Metal </a:t>
            </a:r>
            <a:r>
              <a:rPr lang="sk-SK" dirty="0" err="1"/>
              <a:t>Forming</a:t>
            </a:r>
            <a:r>
              <a:rPr lang="sk-SK" dirty="0"/>
              <a:t> and </a:t>
            </a:r>
            <a:r>
              <a:rPr lang="sk-SK" dirty="0" err="1"/>
              <a:t>Machining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by </a:t>
            </a:r>
            <a:r>
              <a:rPr lang="sk-SK" dirty="0" err="1"/>
              <a:t>Finite</a:t>
            </a:r>
            <a:r>
              <a:rPr lang="sk-SK" dirty="0"/>
              <a:t> Element and Soft </a:t>
            </a:r>
            <a:r>
              <a:rPr lang="sk-SK" dirty="0" err="1"/>
              <a:t>Computing</a:t>
            </a:r>
            <a:r>
              <a:rPr lang="sk-SK" dirty="0"/>
              <a:t> </a:t>
            </a:r>
            <a:r>
              <a:rPr lang="sk-SK" dirty="0" err="1"/>
              <a:t>Methods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  2008. 590 s. ISBN 978-1-84800-188-6. </a:t>
            </a:r>
            <a:r>
              <a:rPr lang="sk-SK" b="1" dirty="0"/>
              <a:t>knižnica MTF: 621.9/</a:t>
            </a:r>
            <a:r>
              <a:rPr lang="sk-SK" b="1" dirty="0" err="1"/>
              <a:t>Di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075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58129" y="745588"/>
            <a:ext cx="9875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AUDITY KVALITY, BEZPEČNOSTI A ENVIRONMENTU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PAULOVÁ, I. -- ŠURINOVÁ, Y. Audity kvality. Bratislava: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, 2014. 103 s. ISBN 978-80-8168-013-7. </a:t>
            </a:r>
            <a:r>
              <a:rPr lang="sk-SK" b="1" dirty="0"/>
              <a:t>658.56/Pa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STN EN ISO 19011:2012: Návod na auditovanie systémov manažérstva </a:t>
            </a:r>
            <a:r>
              <a:rPr lang="sk-SK" b="1" dirty="0"/>
              <a:t>knižnica MTF: </a:t>
            </a:r>
            <a:r>
              <a:rPr lang="sk-SK" dirty="0"/>
              <a:t>PC normy</a:t>
            </a:r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853769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4813" y="389744"/>
            <a:ext cx="115574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MODELOVANIE A SIMULÁCIA PROCESOV TVÁRNENIA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-- POLÁK, K. Teória tvárnenia. Bratislava : Alfa, 1987. 374 s. </a:t>
            </a:r>
            <a:r>
              <a:rPr lang="sk-SK" b="1" dirty="0"/>
              <a:t>knižnica MTF: 621.77/</a:t>
            </a:r>
            <a:r>
              <a:rPr lang="sk-SK" b="1" dirty="0" err="1"/>
              <a:t>Bl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SPIŠÁK, E. Matematické modelovanie a simulácia technologických procesov: Ťahanie. Košice : </a:t>
            </a:r>
            <a:r>
              <a:rPr lang="sk-SK" dirty="0" err="1"/>
              <a:t>TYPOPress</a:t>
            </a:r>
            <a:r>
              <a:rPr lang="sk-SK" dirty="0"/>
              <a:t>, 2000. 156 s. ISBN 80-7099-530-0. </a:t>
            </a:r>
            <a:r>
              <a:rPr lang="sk-SK" b="1" dirty="0"/>
              <a:t>knižnica MTF: 621.77/</a:t>
            </a:r>
            <a:r>
              <a:rPr lang="sk-SK" b="1" dirty="0" err="1"/>
              <a:t>Sp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MARKOPOULOS, A P. </a:t>
            </a:r>
            <a:r>
              <a:rPr lang="sk-SK" dirty="0" err="1"/>
              <a:t>Finite</a:t>
            </a:r>
            <a:r>
              <a:rPr lang="sk-SK" dirty="0"/>
              <a:t> Element </a:t>
            </a:r>
            <a:r>
              <a:rPr lang="sk-SK" dirty="0" err="1"/>
              <a:t>Method</a:t>
            </a:r>
            <a:r>
              <a:rPr lang="sk-SK" dirty="0"/>
              <a:t> in </a:t>
            </a:r>
            <a:r>
              <a:rPr lang="sk-SK" dirty="0" err="1"/>
              <a:t>Machining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, 2013. 92 s. ISBN 978-1-4471-4329-1.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621.9/Ma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DIXIT, P M. -- DIXIT, U S. Modeling of Metal </a:t>
            </a:r>
            <a:r>
              <a:rPr lang="sk-SK" dirty="0" err="1"/>
              <a:t>Forming</a:t>
            </a:r>
            <a:r>
              <a:rPr lang="sk-SK" dirty="0"/>
              <a:t> and </a:t>
            </a:r>
            <a:r>
              <a:rPr lang="sk-SK" dirty="0" err="1"/>
              <a:t>Machining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by </a:t>
            </a:r>
            <a:r>
              <a:rPr lang="sk-SK" dirty="0" err="1"/>
              <a:t>Finite</a:t>
            </a:r>
            <a:r>
              <a:rPr lang="sk-SK" dirty="0"/>
              <a:t> Element and Soft </a:t>
            </a:r>
            <a:r>
              <a:rPr lang="sk-SK" dirty="0" err="1"/>
              <a:t>Computing</a:t>
            </a:r>
            <a:r>
              <a:rPr lang="sk-SK" dirty="0"/>
              <a:t> </a:t>
            </a:r>
            <a:r>
              <a:rPr lang="sk-SK" dirty="0" err="1"/>
              <a:t>Methods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 2008. 590 s. ISBN 978-1-84800-188-6. </a:t>
            </a:r>
            <a:r>
              <a:rPr lang="sk-SK" b="1" dirty="0"/>
              <a:t>knižnica MTF: 621.77/</a:t>
            </a:r>
            <a:r>
              <a:rPr lang="sk-SK" b="1" dirty="0" err="1"/>
              <a:t>Di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BÍLIK, J. -- KAPUSTOVÁ, M. -- RIDZOŇ, M. Teória tvárnenia. Trnava : </a:t>
            </a:r>
            <a:r>
              <a:rPr lang="sk-SK" dirty="0" err="1"/>
              <a:t>AlumniPress</a:t>
            </a:r>
            <a:r>
              <a:rPr lang="sk-SK" dirty="0"/>
              <a:t>, 2015. 262 s. ISBN 978-80-8096-215-9. </a:t>
            </a:r>
            <a:r>
              <a:rPr lang="sk-SK" b="1" dirty="0"/>
              <a:t>e-skriptá, knižnica MTF:</a:t>
            </a:r>
            <a:r>
              <a:rPr lang="sk-SK" dirty="0"/>
              <a:t> 621.77/</a:t>
            </a:r>
            <a:r>
              <a:rPr lang="sk-SK" dirty="0" err="1"/>
              <a:t>Bí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A. -- PODOLSKÝ, M. -- DOMAZETOVIČ, V. Teória tvárnenia a nástroje. Bratislava : Alfa, 1992. 338 s. ISBN 80-05-01032-X. </a:t>
            </a:r>
            <a:r>
              <a:rPr lang="sk-SK" b="1" dirty="0"/>
              <a:t>knižnica MTF: 621.77/Hr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89240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14793" y="404734"/>
            <a:ext cx="115274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MODELOVANIE A SIMULÁCIA 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BANKS, J. </a:t>
            </a:r>
            <a:r>
              <a:rPr lang="sk-SK" dirty="0" err="1"/>
              <a:t>Discrete-event</a:t>
            </a:r>
            <a:r>
              <a:rPr lang="sk-SK" dirty="0"/>
              <a:t> </a:t>
            </a:r>
            <a:r>
              <a:rPr lang="sk-SK" dirty="0" err="1"/>
              <a:t>system</a:t>
            </a:r>
            <a:r>
              <a:rPr lang="sk-SK" dirty="0"/>
              <a:t> </a:t>
            </a:r>
            <a:r>
              <a:rPr lang="sk-SK" dirty="0" err="1"/>
              <a:t>simulation</a:t>
            </a:r>
            <a:r>
              <a:rPr lang="sk-SK" dirty="0"/>
              <a:t>. New Jersey :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2001. 594 s. ISBN 0-13-088702-1. </a:t>
            </a:r>
            <a:r>
              <a:rPr lang="sk-SK" b="1" dirty="0"/>
              <a:t>knižnica MTF: 681.3/</a:t>
            </a:r>
            <a:r>
              <a:rPr lang="sk-SK" b="1" dirty="0" err="1"/>
              <a:t>Ba</a:t>
            </a:r>
            <a:r>
              <a:rPr lang="sk-SK" dirty="0" err="1"/>
              <a:t>VAŽAN</a:t>
            </a:r>
            <a:r>
              <a:rPr lang="sk-SK" dirty="0"/>
              <a:t>, Pavel et al. Modelovanie a simulácia systémov. Simulátor </a:t>
            </a:r>
            <a:r>
              <a:rPr lang="sk-SK" dirty="0" err="1"/>
              <a:t>Witness</a:t>
            </a:r>
            <a:r>
              <a:rPr lang="sk-SK" dirty="0"/>
              <a:t> : Návody na cvičenia. 1. vyd. Trnava : </a:t>
            </a:r>
            <a:r>
              <a:rPr lang="sk-SK" dirty="0" err="1"/>
              <a:t>AlumniPress</a:t>
            </a:r>
            <a:r>
              <a:rPr lang="sk-SK" dirty="0"/>
              <a:t>, 2017. 234 s. ISBN 978-80-8096-252-4. </a:t>
            </a:r>
            <a:r>
              <a:rPr lang="sk-SK" b="1" dirty="0"/>
              <a:t>e-skriptá, knižnica MTF: 681.3/</a:t>
            </a:r>
            <a:r>
              <a:rPr lang="sk-SK" b="1" dirty="0" err="1"/>
              <a:t>Va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VAŽAN, P. The </a:t>
            </a:r>
            <a:r>
              <a:rPr lang="sk-SK" dirty="0" err="1"/>
              <a:t>Application</a:t>
            </a:r>
            <a:r>
              <a:rPr lang="sk-SK" dirty="0"/>
              <a:t> of </a:t>
            </a:r>
            <a:r>
              <a:rPr lang="sk-SK" dirty="0" err="1"/>
              <a:t>Simulation</a:t>
            </a:r>
            <a:r>
              <a:rPr lang="sk-SK" dirty="0"/>
              <a:t> </a:t>
            </a:r>
            <a:r>
              <a:rPr lang="sk-SK" dirty="0" err="1"/>
              <a:t>Methods</a:t>
            </a:r>
            <a:r>
              <a:rPr lang="sk-SK" dirty="0"/>
              <a:t> in </a:t>
            </a:r>
            <a:r>
              <a:rPr lang="sk-SK" dirty="0" err="1"/>
              <a:t>Manufacturing</a:t>
            </a:r>
            <a:r>
              <a:rPr lang="sk-SK" dirty="0"/>
              <a:t> </a:t>
            </a:r>
            <a:r>
              <a:rPr lang="sk-SK" dirty="0" err="1"/>
              <a:t>System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Köthen</a:t>
            </a:r>
            <a:r>
              <a:rPr lang="sk-SK" dirty="0"/>
              <a:t> : </a:t>
            </a:r>
            <a:r>
              <a:rPr lang="sk-SK" dirty="0" err="1"/>
              <a:t>Hochschule</a:t>
            </a:r>
            <a:r>
              <a:rPr lang="sk-SK" dirty="0"/>
              <a:t> </a:t>
            </a:r>
            <a:r>
              <a:rPr lang="sk-SK" dirty="0" err="1"/>
              <a:t>Anhalt</a:t>
            </a:r>
            <a:r>
              <a:rPr lang="sk-SK" dirty="0"/>
              <a:t>, 2009. 102 s. ISBN 978-3-86011-025-6.</a:t>
            </a:r>
            <a:r>
              <a:rPr lang="sk-SK" b="1" dirty="0"/>
              <a:t> knižnica MTF: 681.3/</a:t>
            </a:r>
            <a:r>
              <a:rPr lang="sk-SK" b="1" dirty="0" err="1"/>
              <a:t>Va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BANKS, </a:t>
            </a:r>
            <a:r>
              <a:rPr lang="sk-SK" dirty="0" err="1"/>
              <a:t>Jerry</a:t>
            </a:r>
            <a:r>
              <a:rPr lang="sk-SK" dirty="0"/>
              <a:t> et al. </a:t>
            </a:r>
            <a:r>
              <a:rPr lang="sk-SK" dirty="0" err="1"/>
              <a:t>Discrete-event</a:t>
            </a:r>
            <a:r>
              <a:rPr lang="sk-SK" dirty="0"/>
              <a:t> </a:t>
            </a:r>
            <a:r>
              <a:rPr lang="sk-SK" dirty="0" err="1"/>
              <a:t>system</a:t>
            </a:r>
            <a:r>
              <a:rPr lang="sk-SK" dirty="0"/>
              <a:t> </a:t>
            </a:r>
            <a:r>
              <a:rPr lang="sk-SK" dirty="0" err="1"/>
              <a:t>simulation</a:t>
            </a:r>
            <a:r>
              <a:rPr lang="sk-SK" dirty="0"/>
              <a:t>. 5th </a:t>
            </a:r>
            <a:r>
              <a:rPr lang="sk-SK" dirty="0" err="1"/>
              <a:t>Edition</a:t>
            </a:r>
            <a:r>
              <a:rPr lang="sk-SK" dirty="0"/>
              <a:t>,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2010. 648 s. ISBN-13:9780136097723 (rok vyd. 2014 </a:t>
            </a:r>
            <a:r>
              <a:rPr lang="sk-SK" b="1" dirty="0"/>
              <a:t>knižnica MTF: 681.3/Ba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94075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24852" y="389744"/>
            <a:ext cx="1170731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MODELOVANIE A SIMULÁCIA TECHNOLOGICKÝCH PROCESOV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KUNEŠ, J. -- FRANTA, V. Základy </a:t>
            </a:r>
            <a:r>
              <a:rPr lang="sk-SK" dirty="0" err="1"/>
              <a:t>modelování</a:t>
            </a:r>
            <a:r>
              <a:rPr lang="sk-SK" dirty="0"/>
              <a:t>. Praha : SNTL, 1989. 263 s. </a:t>
            </a:r>
            <a:r>
              <a:rPr lang="sk-SK" b="1" dirty="0"/>
              <a:t>knižnica MTF: 519/Ku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KUTIŠ, Vladimír et al. Metóda konečných prvkov v </a:t>
            </a:r>
            <a:r>
              <a:rPr lang="sk-SK" dirty="0" err="1"/>
              <a:t>mechatronike</a:t>
            </a:r>
            <a:r>
              <a:rPr lang="sk-SK" dirty="0"/>
              <a:t> 1 : Úvod do programu ANSYS. 1. vyd. Bratislava : STU, 2014. 159 s. ISBN 978-80-227-4129-3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BENČA, Š. Výpočtové postupy MKP pri riešení lineárnych úloh mechaniky. Bratislava : STU v Bratislave, 2006. 150 s. ISBN 80-227-2404-1. </a:t>
            </a:r>
            <a:r>
              <a:rPr lang="sk-SK" b="1" dirty="0"/>
              <a:t>knižnica MTF: 531/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BENČA, Š. Riešenie nelineárnych pevnostných úloh pomocou MKP. Bratislava : STU, 2009. 205 s. ISBN 978-80-227-3077-8. . </a:t>
            </a:r>
            <a:r>
              <a:rPr lang="sk-SK" b="1" dirty="0"/>
              <a:t>knižnica MTF:</a:t>
            </a:r>
            <a:r>
              <a:rPr lang="sk-SK" dirty="0"/>
              <a:t> 531/</a:t>
            </a:r>
            <a:r>
              <a:rPr lang="sk-SK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MURÍN, J. -- HRABOVSKÝ, J. -- KUTIŠ, V. Metóda konečných prvkov: Vybrané kapitoly pre </a:t>
            </a:r>
            <a:r>
              <a:rPr lang="sk-SK" dirty="0" err="1"/>
              <a:t>mechatronikov</a:t>
            </a:r>
            <a:r>
              <a:rPr lang="sk-SK" dirty="0"/>
              <a:t>. Bratislava : STU, 2014. 142 s. ISBN 978-80-227-4298-6. </a:t>
            </a:r>
            <a:r>
              <a:rPr lang="sk-SK" b="1" dirty="0"/>
              <a:t>knižnica MTF:</a:t>
            </a:r>
            <a:r>
              <a:rPr lang="sk-SK" dirty="0"/>
              <a:t> 531/Mu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ŽMINDÁK, M. -- GRAJCIAR, I. -- NOZDROVNICKÝ, J. Modelovanie a výpočty v metóde konečných prvkov: Diel I - modelovanie v </a:t>
            </a:r>
            <a:r>
              <a:rPr lang="sk-SK" dirty="0" err="1"/>
              <a:t>ANSYSe</a:t>
            </a:r>
            <a:r>
              <a:rPr lang="sk-SK" dirty="0"/>
              <a:t>. Žilina : </a:t>
            </a:r>
            <a:r>
              <a:rPr lang="sk-SK" dirty="0" err="1"/>
              <a:t>Vedeckotechnická</a:t>
            </a:r>
            <a:r>
              <a:rPr lang="sk-SK" dirty="0"/>
              <a:t> spoločnosť pri Žilinskej univerzite, 2004. 208 s. ISBN 80-968823-5-X. </a:t>
            </a:r>
            <a:r>
              <a:rPr lang="sk-SK" b="1" dirty="0"/>
              <a:t>knižnica MTF: 519/</a:t>
            </a:r>
            <a:r>
              <a:rPr lang="sk-SK" b="1" dirty="0" err="1"/>
              <a:t>Žm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MINÁROVÁ, M. Príklady inžinierskej praxe s implementáciou v programe ANSYS. Bratislava : Nakladateľstvo STU, 2013. 118 s. ISBN 978-80-227-4047-0. </a:t>
            </a:r>
            <a:r>
              <a:rPr lang="sk-SK" b="1" dirty="0"/>
              <a:t>knižnica MTF:</a:t>
            </a:r>
            <a:r>
              <a:rPr lang="sk-SK" dirty="0"/>
              <a:t> 681.3/Mi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NAKASONE, Y. -- YOSHIMOTO, S. -- STOLARSKI, T.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ANSYS Software. Amsterdam : </a:t>
            </a:r>
            <a:r>
              <a:rPr lang="sk-SK" dirty="0" err="1"/>
              <a:t>Elsevier</a:t>
            </a:r>
            <a:r>
              <a:rPr lang="sk-SK" dirty="0"/>
              <a:t>, 2008. 456 s. ISBN 978-0-7506-6875-0.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</a:t>
            </a:r>
            <a:r>
              <a:rPr lang="sk-SK" b="1" dirty="0" err="1"/>
              <a:t>St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MADENCI, E. -- GUVEN, I. The </a:t>
            </a:r>
            <a:r>
              <a:rPr lang="sk-SK" dirty="0" err="1"/>
              <a:t>Finite</a:t>
            </a:r>
            <a:r>
              <a:rPr lang="sk-SK" dirty="0"/>
              <a:t> Element </a:t>
            </a:r>
            <a:r>
              <a:rPr lang="sk-SK" dirty="0" err="1"/>
              <a:t>Method</a:t>
            </a:r>
            <a:r>
              <a:rPr lang="sk-SK" dirty="0"/>
              <a:t> and </a:t>
            </a:r>
            <a:r>
              <a:rPr lang="sk-SK" dirty="0" err="1"/>
              <a:t>Applications</a:t>
            </a:r>
            <a:r>
              <a:rPr lang="sk-SK" dirty="0"/>
              <a:t> in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Using</a:t>
            </a:r>
            <a:r>
              <a:rPr lang="sk-SK" dirty="0"/>
              <a:t> ANSYS®. New York: </a:t>
            </a:r>
            <a:r>
              <a:rPr lang="sk-SK" dirty="0" err="1"/>
              <a:t>Springer</a:t>
            </a:r>
            <a:r>
              <a:rPr lang="sk-SK" dirty="0"/>
              <a:t>, 2015. 657 s. ISBN 978-1-4899-7735-9. (rok vyd. 2015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531/Ma</a:t>
            </a:r>
          </a:p>
          <a:p>
            <a:pPr lvl="0"/>
            <a:endParaRPr lang="sk-SK" dirty="0"/>
          </a:p>
          <a:p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0468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04734" y="389743"/>
            <a:ext cx="112726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KUNEŠ, J. </a:t>
            </a:r>
            <a:r>
              <a:rPr lang="sk-SK" dirty="0" err="1"/>
              <a:t>Modelování</a:t>
            </a:r>
            <a:r>
              <a:rPr lang="sk-SK" dirty="0"/>
              <a:t> tepelných </a:t>
            </a:r>
            <a:r>
              <a:rPr lang="sk-SK" dirty="0" err="1"/>
              <a:t>procesú</a:t>
            </a:r>
            <a:r>
              <a:rPr lang="sk-SK" dirty="0"/>
              <a:t>. Praha : SNTL, 1989. 423 s. ISBN 80-03-00134-X. </a:t>
            </a:r>
            <a:r>
              <a:rPr lang="sk-SK" b="1" dirty="0"/>
              <a:t>knižnica MTF: 519/Ku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TARABA, B. -- BEHÚLOVÁ, M. -- KRAVÁRIKOVÁ, H. Mechanika tekutín. </a:t>
            </a:r>
            <a:r>
              <a:rPr lang="sk-SK" dirty="0" err="1"/>
              <a:t>Termomechanika</a:t>
            </a:r>
            <a:r>
              <a:rPr lang="sk-SK" dirty="0"/>
              <a:t>: Zbierka príkladov. Trnava : </a:t>
            </a:r>
            <a:r>
              <a:rPr lang="sk-SK" dirty="0" err="1"/>
              <a:t>AlumniPress</a:t>
            </a:r>
            <a:r>
              <a:rPr lang="sk-SK" dirty="0"/>
              <a:t>, 2007. 242 s. ISBN 978-80-8096-021-6. </a:t>
            </a:r>
            <a:r>
              <a:rPr lang="sk-SK" b="1" dirty="0"/>
              <a:t>e-skriptá, knižnica MTF: 531/Ta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CHMELKO, V. -- GARAN, M. -- ŠULKO, M. Pružnosť a pevnosť. Bratislava: Spektrum STU, 2017. 182 s. ISBN 978-80-227-4667-0.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CHUN-PYO HONG. </a:t>
            </a:r>
            <a:r>
              <a:rPr lang="sk-SK" dirty="0" err="1"/>
              <a:t>Computer</a:t>
            </a:r>
            <a:r>
              <a:rPr lang="sk-SK" dirty="0"/>
              <a:t> </a:t>
            </a:r>
            <a:r>
              <a:rPr lang="sk-SK" dirty="0" err="1"/>
              <a:t>Modelling</a:t>
            </a:r>
            <a:r>
              <a:rPr lang="sk-SK" dirty="0"/>
              <a:t> of </a:t>
            </a:r>
            <a:r>
              <a:rPr lang="sk-SK" dirty="0" err="1"/>
              <a:t>Heat</a:t>
            </a:r>
            <a:r>
              <a:rPr lang="sk-SK" dirty="0"/>
              <a:t> and Fluid </a:t>
            </a:r>
            <a:r>
              <a:rPr lang="sk-SK" dirty="0" err="1"/>
              <a:t>Flow</a:t>
            </a:r>
            <a:r>
              <a:rPr lang="sk-SK" dirty="0"/>
              <a:t> in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Processing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 : IOP </a:t>
            </a:r>
            <a:r>
              <a:rPr lang="sk-SK" dirty="0" err="1"/>
              <a:t>Publishing</a:t>
            </a:r>
            <a:r>
              <a:rPr lang="sk-SK" dirty="0"/>
              <a:t> </a:t>
            </a:r>
            <a:r>
              <a:rPr lang="sk-SK" dirty="0" err="1"/>
              <a:t>Ltd</a:t>
            </a:r>
            <a:r>
              <a:rPr lang="sk-SK" dirty="0"/>
              <a:t>, 2004. 257 s. ISBN 0-7503-0445-6. </a:t>
            </a:r>
            <a:r>
              <a:rPr lang="sk-SK" b="1" dirty="0"/>
              <a:t>knižnica MTF: 159.9/Tu</a:t>
            </a:r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78317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9783" y="284813"/>
            <a:ext cx="1134755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MODELOVANIE FÁZOVÝCH ROVNOVÁH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GASKELL, D R.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Thermodynamics of </a:t>
            </a:r>
            <a:r>
              <a:rPr lang="sk-SK" dirty="0" err="1"/>
              <a:t>Materials</a:t>
            </a:r>
            <a:r>
              <a:rPr lang="sk-SK" dirty="0"/>
              <a:t>. Washington : </a:t>
            </a:r>
            <a:r>
              <a:rPr lang="sk-SK" dirty="0" err="1"/>
              <a:t>Taylor</a:t>
            </a:r>
            <a:r>
              <a:rPr lang="sk-SK" dirty="0"/>
              <a:t> and </a:t>
            </a:r>
            <a:r>
              <a:rPr lang="sk-SK" dirty="0" err="1"/>
              <a:t>Francis</a:t>
            </a:r>
            <a:r>
              <a:rPr lang="sk-SK" dirty="0"/>
              <a:t> </a:t>
            </a:r>
            <a:r>
              <a:rPr lang="sk-SK" dirty="0" err="1"/>
              <a:t>Ltd</a:t>
            </a:r>
            <a:r>
              <a:rPr lang="sk-SK" dirty="0"/>
              <a:t>., 1995. 568 s. ISBN 1-56032-432-5. </a:t>
            </a:r>
            <a:r>
              <a:rPr lang="sk-SK" b="1" dirty="0"/>
              <a:t>(rok vyd. 2018 knižnica MTF: 531/Ga)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DEHOFF, R T. Thermodynamics in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. New York : </a:t>
            </a:r>
            <a:r>
              <a:rPr lang="sk-SK" dirty="0" err="1"/>
              <a:t>McGraw-Hill</a:t>
            </a:r>
            <a:r>
              <a:rPr lang="sk-SK" dirty="0"/>
              <a:t>, 1993. 532 s. ISBN 0-07-112596-5. </a:t>
            </a:r>
            <a:r>
              <a:rPr lang="sk-SK" b="1" dirty="0"/>
              <a:t>knižnica MTF: 531/De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SUNDMAN, B. -- FRIES, S. -- LUKAS, H L. </a:t>
            </a:r>
            <a:r>
              <a:rPr lang="sk-SK" dirty="0" err="1"/>
              <a:t>Computational</a:t>
            </a:r>
            <a:r>
              <a:rPr lang="sk-SK" dirty="0"/>
              <a:t> Thermodynamics. The </a:t>
            </a:r>
            <a:r>
              <a:rPr lang="sk-SK" dirty="0" err="1"/>
              <a:t>Calphad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2007. 313 s. ISBN 978-0-521-86811-2.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531/</a:t>
            </a:r>
            <a:r>
              <a:rPr lang="sk-SK" b="1" dirty="0" err="1"/>
              <a:t>Lu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NISHIZAWA, T. Thermodynamics of </a:t>
            </a:r>
            <a:r>
              <a:rPr lang="sk-SK" dirty="0" err="1"/>
              <a:t>Microstructures</a:t>
            </a:r>
            <a:r>
              <a:rPr lang="sk-SK" dirty="0"/>
              <a:t>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Park,Ohio,USA</a:t>
            </a:r>
            <a:r>
              <a:rPr lang="sk-SK" dirty="0"/>
              <a:t>: ASM International , 2008. 295 s. ISBN 978-0-87-170716-1.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531/Ni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HILLER, E. - ČERŇANSKÝ, S. Termodynamika v </a:t>
            </a:r>
            <a:r>
              <a:rPr lang="sk-SK" dirty="0" err="1"/>
              <a:t>geovedách</a:t>
            </a:r>
            <a:r>
              <a:rPr lang="sk-SK" dirty="0"/>
              <a:t>. Vydavateľstvo TU vo Zvolene, 2007. 233 s. ISBN 978-80-228-1817-9.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16974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4754" y="479685"/>
            <a:ext cx="113325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MODELOVANIE MECHATRONICKÝCH 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GOGA, V. CAE mechatronických systémov. Bratislava: STU Bratislava, 2009. 241 s. </a:t>
            </a:r>
            <a:r>
              <a:rPr lang="sk-SK" b="1" dirty="0"/>
              <a:t>(rok vyd. 2013 knižnica MTF: 681.3/Go)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GREPL, R. Kinematika a dynamika mechatronických </a:t>
            </a:r>
            <a:r>
              <a:rPr lang="sk-SK" dirty="0" err="1"/>
              <a:t>systémů</a:t>
            </a:r>
            <a:r>
              <a:rPr lang="sk-SK" dirty="0"/>
              <a:t>. Brno : CERM, 2007. 158 s. ISBN 978-80-214-3530-8. </a:t>
            </a:r>
            <a:r>
              <a:rPr lang="sk-SK" b="1" dirty="0"/>
              <a:t>knižnica MTF: 531/</a:t>
            </a:r>
            <a:r>
              <a:rPr lang="sk-SK" b="1" dirty="0" err="1"/>
              <a:t>Gr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GREPL, R. </a:t>
            </a:r>
            <a:r>
              <a:rPr lang="sk-SK" dirty="0" err="1"/>
              <a:t>Modelování</a:t>
            </a:r>
            <a:r>
              <a:rPr lang="sk-SK" dirty="0"/>
              <a:t> mechatronických </a:t>
            </a:r>
            <a:r>
              <a:rPr lang="sk-SK" dirty="0" err="1"/>
              <a:t>systémů</a:t>
            </a:r>
            <a:r>
              <a:rPr lang="sk-SK" dirty="0"/>
              <a:t> v </a:t>
            </a:r>
            <a:r>
              <a:rPr lang="sk-SK" dirty="0" err="1"/>
              <a:t>Matlab</a:t>
            </a:r>
            <a:r>
              <a:rPr lang="sk-SK" dirty="0"/>
              <a:t> </a:t>
            </a:r>
            <a:r>
              <a:rPr lang="sk-SK" dirty="0" err="1"/>
              <a:t>SimMechanics</a:t>
            </a:r>
            <a:r>
              <a:rPr lang="sk-SK" dirty="0"/>
              <a:t>. Praha : BEN - technická </a:t>
            </a:r>
            <a:r>
              <a:rPr lang="sk-SK" dirty="0" err="1"/>
              <a:t>literatura</a:t>
            </a:r>
            <a:r>
              <a:rPr lang="sk-SK" dirty="0"/>
              <a:t>, 2007. 151 s. ISBN 978-80-7300-226-8. </a:t>
            </a:r>
            <a:r>
              <a:rPr lang="sk-SK" b="1" dirty="0"/>
              <a:t>knižnica MTF: 531/</a:t>
            </a:r>
            <a:r>
              <a:rPr lang="sk-SK" b="1" dirty="0" err="1"/>
              <a:t>Gr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KELEMEN, M. Komponenty a moduly mechatronických systémov. Košice : Technická univerzita v Košiciach, 2004. 119 s. ISBN 80-8073-212-4. </a:t>
            </a:r>
            <a:r>
              <a:rPr lang="sk-SK" b="1" dirty="0"/>
              <a:t>knižnica MTF: 531/</a:t>
            </a:r>
            <a:r>
              <a:rPr lang="sk-SK" b="1" dirty="0" err="1"/>
              <a:t>Ke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BISHOP, R H. </a:t>
            </a:r>
            <a:r>
              <a:rPr lang="sk-SK" dirty="0" err="1"/>
              <a:t>Mechatronic</a:t>
            </a:r>
            <a:r>
              <a:rPr lang="sk-SK" dirty="0"/>
              <a:t> </a:t>
            </a:r>
            <a:r>
              <a:rPr lang="sk-SK" dirty="0" err="1"/>
              <a:t>system</a:t>
            </a:r>
            <a:r>
              <a:rPr lang="sk-SK" dirty="0"/>
              <a:t>, </a:t>
            </a:r>
            <a:r>
              <a:rPr lang="sk-SK" dirty="0" err="1"/>
              <a:t>control</a:t>
            </a:r>
            <a:r>
              <a:rPr lang="sk-SK" dirty="0"/>
              <a:t>, </a:t>
            </a:r>
            <a:r>
              <a:rPr lang="sk-SK" dirty="0" err="1"/>
              <a:t>logic</a:t>
            </a:r>
            <a:r>
              <a:rPr lang="sk-SK" dirty="0"/>
              <a:t> and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acquisition</a:t>
            </a:r>
            <a:r>
              <a:rPr lang="sk-SK" dirty="0"/>
              <a:t>. New York: C.R.C Press, 2008.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531/Bi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KRATOCHVÍL, C. -- SINGULE, V. -- BŘEZINA, T. Mechatronické </a:t>
            </a:r>
            <a:r>
              <a:rPr lang="sk-SK" dirty="0" err="1"/>
              <a:t>soustavy</a:t>
            </a:r>
            <a:r>
              <a:rPr lang="sk-SK" dirty="0"/>
              <a:t>. Brno: VUT Brno, 2003.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SILVA, C W. </a:t>
            </a:r>
            <a:r>
              <a:rPr lang="sk-SK" dirty="0" err="1"/>
              <a:t>Mechatronics</a:t>
            </a:r>
            <a:r>
              <a:rPr lang="sk-SK" dirty="0"/>
              <a:t>: A </a:t>
            </a:r>
            <a:r>
              <a:rPr lang="sk-SK" dirty="0" err="1"/>
              <a:t>Foundation</a:t>
            </a:r>
            <a:r>
              <a:rPr lang="sk-SK" dirty="0"/>
              <a:t> </a:t>
            </a:r>
            <a:r>
              <a:rPr lang="sk-SK" dirty="0" err="1"/>
              <a:t>Course</a:t>
            </a:r>
            <a:r>
              <a:rPr lang="sk-SK" dirty="0"/>
              <a:t>. Boca </a:t>
            </a:r>
            <a:r>
              <a:rPr lang="sk-SK" dirty="0" err="1"/>
              <a:t>Raton</a:t>
            </a:r>
            <a:r>
              <a:rPr lang="sk-SK" dirty="0"/>
              <a:t> : </a:t>
            </a:r>
            <a:r>
              <a:rPr lang="sk-SK" dirty="0" err="1"/>
              <a:t>Taylor</a:t>
            </a:r>
            <a:r>
              <a:rPr lang="sk-SK" dirty="0"/>
              <a:t> &amp; </a:t>
            </a:r>
            <a:r>
              <a:rPr lang="sk-SK" dirty="0" err="1"/>
              <a:t>Francis</a:t>
            </a:r>
            <a:r>
              <a:rPr lang="sk-SK" dirty="0"/>
              <a:t> Group, 2010. 685 s. ISBN 978-1-4200-8211-1. </a:t>
            </a:r>
            <a:r>
              <a:rPr lang="sk-SK" b="1" dirty="0"/>
              <a:t>knižnica MTF: 531/Si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BARTKO, R. -- MILLER, M. </a:t>
            </a:r>
            <a:r>
              <a:rPr lang="sk-SK" dirty="0" err="1"/>
              <a:t>Matlab</a:t>
            </a:r>
            <a:r>
              <a:rPr lang="sk-SK" dirty="0"/>
              <a:t> I: </a:t>
            </a:r>
            <a:r>
              <a:rPr lang="sk-SK" dirty="0" err="1"/>
              <a:t>algoritmizácia</a:t>
            </a:r>
            <a:r>
              <a:rPr lang="sk-SK" dirty="0"/>
              <a:t> a riešenie úloh. Trenčín : </a:t>
            </a:r>
            <a:r>
              <a:rPr lang="sk-SK" dirty="0" err="1"/>
              <a:t>Digital</a:t>
            </a:r>
            <a:r>
              <a:rPr lang="sk-SK" dirty="0"/>
              <a:t> </a:t>
            </a:r>
            <a:r>
              <a:rPr lang="sk-SK" dirty="0" err="1"/>
              <a:t>Graphic</a:t>
            </a:r>
            <a:r>
              <a:rPr lang="sk-SK" dirty="0"/>
              <a:t>, 2004. 285 s. ISBN 80-968337-3-1.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9338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4754" y="449705"/>
            <a:ext cx="113625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MODELOVANIE PROCESOV OBRÁBANIA A TVÁRNENIA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JANÁČ, A. -- LIPA, Z. -- PETERKA, J. Teória obrábania. Bratislava: STU v Bratislave, 2006. 199 s. ISBN 80-227-2347-9. </a:t>
            </a:r>
            <a:r>
              <a:rPr lang="sk-SK" b="1" dirty="0"/>
              <a:t>knižnica MTF: 621.9/Ja,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-- POLÁK, K. Teória tvárnenia. Bratislava: Alfa, 1987. 374 s</a:t>
            </a:r>
            <a:r>
              <a:rPr lang="sk-SK" b="1" dirty="0"/>
              <a:t> knižnica MTF: 621.77/</a:t>
            </a:r>
            <a:r>
              <a:rPr lang="sk-SK" b="1" dirty="0" err="1"/>
              <a:t>Bl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NESLUŠAN, M. -- ČILLIKOVÁ, M. Teória obrábania. Žilina: ŽU, 2007. 167 s. ISBN 978-80-8070-790-3. </a:t>
            </a:r>
            <a:r>
              <a:rPr lang="sk-SK" b="1" dirty="0"/>
              <a:t>knižnica MTF: 621.9/</a:t>
            </a:r>
            <a:r>
              <a:rPr lang="sk-SK" b="1" dirty="0" err="1"/>
              <a:t>Ne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SPIŠÁK, E. Matematické modelovanie a simulácia technologických procesov : Ťahanie. Košice: </a:t>
            </a:r>
            <a:r>
              <a:rPr lang="sk-SK" dirty="0" err="1"/>
              <a:t>TYPOPress</a:t>
            </a:r>
            <a:r>
              <a:rPr lang="sk-SK" dirty="0"/>
              <a:t>, 2000. 156 s. ISBN 80-7099-530-0. </a:t>
            </a:r>
            <a:r>
              <a:rPr lang="sk-SK" b="1" dirty="0"/>
              <a:t>knižnica MTF: 621/</a:t>
            </a:r>
            <a:r>
              <a:rPr lang="sk-SK" b="1" dirty="0" err="1"/>
              <a:t>Sp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MARKOPOULOS, A P. </a:t>
            </a:r>
            <a:r>
              <a:rPr lang="sk-SK" dirty="0" err="1"/>
              <a:t>Finite</a:t>
            </a:r>
            <a:r>
              <a:rPr lang="sk-SK" dirty="0"/>
              <a:t> Element </a:t>
            </a:r>
            <a:r>
              <a:rPr lang="sk-SK" dirty="0" err="1"/>
              <a:t>Method</a:t>
            </a:r>
            <a:r>
              <a:rPr lang="sk-SK" dirty="0"/>
              <a:t> in </a:t>
            </a:r>
            <a:r>
              <a:rPr lang="sk-SK" dirty="0" err="1"/>
              <a:t>Machining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Springer</a:t>
            </a:r>
            <a:r>
              <a:rPr lang="sk-SK" dirty="0"/>
              <a:t>, 2013. 92 s. ISBN 978-1-4471-4329-1. </a:t>
            </a:r>
            <a:r>
              <a:rPr lang="sk-SK" b="1" dirty="0"/>
              <a:t>knižnica MTF: 621.9/Ma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DIXIT, P M. -- DIXIT, U S. Modeling of Metal </a:t>
            </a:r>
            <a:r>
              <a:rPr lang="sk-SK" dirty="0" err="1"/>
              <a:t>Forming</a:t>
            </a:r>
            <a:r>
              <a:rPr lang="sk-SK" dirty="0"/>
              <a:t> and </a:t>
            </a:r>
            <a:r>
              <a:rPr lang="sk-SK" dirty="0" err="1"/>
              <a:t>Machining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by </a:t>
            </a:r>
            <a:r>
              <a:rPr lang="sk-SK" dirty="0" err="1"/>
              <a:t>Finite</a:t>
            </a:r>
            <a:r>
              <a:rPr lang="sk-SK" dirty="0"/>
              <a:t> Element and Soft </a:t>
            </a:r>
            <a:r>
              <a:rPr lang="sk-SK" dirty="0" err="1"/>
              <a:t>Computing</a:t>
            </a:r>
            <a:r>
              <a:rPr lang="sk-SK" dirty="0"/>
              <a:t> </a:t>
            </a:r>
            <a:r>
              <a:rPr lang="sk-SK" dirty="0" err="1"/>
              <a:t>Methods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Springer</a:t>
            </a:r>
            <a:r>
              <a:rPr lang="sk-SK" dirty="0"/>
              <a:t>  2008. 590 s. ISBN 978-1-84800-188-6. </a:t>
            </a:r>
            <a:r>
              <a:rPr lang="sk-SK" b="1" dirty="0"/>
              <a:t>knižnica MTF: 621/</a:t>
            </a:r>
            <a:r>
              <a:rPr lang="sk-SK" b="1" dirty="0" err="1"/>
              <a:t>Di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BÍLIK, J. -- KAPUSTOVÁ, M. -- RIDZOŇ, M. Teória tvárnenia. Trnava : </a:t>
            </a:r>
            <a:r>
              <a:rPr lang="sk-SK" dirty="0" err="1"/>
              <a:t>AlumniPress</a:t>
            </a:r>
            <a:r>
              <a:rPr lang="sk-SK" dirty="0"/>
              <a:t>, 2015. 262 s. ISBN 978-80-8096-215-9. </a:t>
            </a:r>
            <a:r>
              <a:rPr lang="sk-SK" b="1" dirty="0"/>
              <a:t>e-skriptá, knižnica MTF:</a:t>
            </a:r>
            <a:r>
              <a:rPr lang="sk-SK" dirty="0"/>
              <a:t> </a:t>
            </a:r>
            <a:r>
              <a:rPr lang="sk-SK" b="1" dirty="0"/>
              <a:t>621.77/</a:t>
            </a:r>
            <a:r>
              <a:rPr lang="sk-SK" b="1" dirty="0" err="1"/>
              <a:t>Bí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A. -- PODOLSKÝ, M. -- DOMAZETOVIČ, V. Teória tvárnenia a nástroje. Bratislava : Alfa, 1992. 338 s. ISBN 80-05-01032-X. </a:t>
            </a:r>
            <a:r>
              <a:rPr lang="sk-SK" b="1" dirty="0"/>
              <a:t>knižnica MTF: 621.77/Hr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898384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4754" y="224852"/>
            <a:ext cx="11362544" cy="676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MODELOVANIE TEPELNÝCH PROCESOV</a:t>
            </a:r>
          </a:p>
          <a:p>
            <a:endParaRPr lang="sk-SK" dirty="0"/>
          </a:p>
          <a:p>
            <a:r>
              <a:rPr lang="sk-SK" sz="1650" b="1" dirty="0"/>
              <a:t>Základná študijná literatúra</a:t>
            </a:r>
            <a:endParaRPr lang="sk-SK" sz="1650" dirty="0"/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TARABA, B. -- BEHÚLOVÁ, M. -- KRAVÁRIKOVÁ, H. Mechanika tekutín. Termomechanika. Bratislava : STU v Bratislave, 2004. 241 s. ISBN 80-227-2041-0. </a:t>
            </a:r>
            <a:r>
              <a:rPr lang="sk-SK" sz="1600" b="1" dirty="0"/>
              <a:t>knižnica MTF: 531/Ta</a:t>
            </a:r>
            <a:r>
              <a:rPr lang="sk-SK" sz="1650" b="1" dirty="0"/>
              <a:t>, e-skriptá</a:t>
            </a:r>
            <a:endParaRPr lang="sk-SK" sz="1650" dirty="0"/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TARABA, B. -- BEHÚLOVÁ, M. -- KRAVÁRIKOVÁ, H. Mechanika tekutín. Termomechanika: Zbierka príkladov. Trnava : </a:t>
            </a:r>
            <a:r>
              <a:rPr lang="sk-SK" sz="1650" dirty="0" err="1"/>
              <a:t>AlumniPress</a:t>
            </a:r>
            <a:r>
              <a:rPr lang="sk-SK" sz="1650" dirty="0"/>
              <a:t>, 2007. 242 s. ISBN 978-80-8096-021-6. </a:t>
            </a:r>
            <a:r>
              <a:rPr lang="sk-SK" sz="1650" b="1" dirty="0"/>
              <a:t>e-skriptá, </a:t>
            </a:r>
            <a:r>
              <a:rPr lang="sk-SK" sz="1600" b="1" dirty="0"/>
              <a:t>knižnica MTF:</a:t>
            </a:r>
            <a:r>
              <a:rPr lang="sk-SK" sz="1650" b="1" dirty="0"/>
              <a:t> 531/Ta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BENČA, Š. Výpočtové postupy MKP pri riešení lineárnych úloh mechaniky. Bratislava : STU v Bratislave, 2006. 150 s. ISBN 80-227-2404-1</a:t>
            </a:r>
            <a:r>
              <a:rPr lang="sk-SK" sz="1600" b="1" dirty="0"/>
              <a:t> knižnica MTF: 531/</a:t>
            </a:r>
            <a:r>
              <a:rPr lang="sk-SK" sz="1600" b="1" dirty="0" err="1"/>
              <a:t>Be</a:t>
            </a:r>
            <a:endParaRPr lang="sk-SK" sz="1650" dirty="0"/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KUTIŠ, V. et al. Metóda konečných prvkov v </a:t>
            </a:r>
            <a:r>
              <a:rPr lang="sk-SK" sz="1650" dirty="0" err="1"/>
              <a:t>mechatronike</a:t>
            </a:r>
            <a:r>
              <a:rPr lang="sk-SK" sz="1650" dirty="0"/>
              <a:t> 1: Úvod do programu ANSYS. Bratislava : STU, 2014. 159 s. ISBN 978-80-227-4129-3.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MURÍN, J. -- HRABOVSKÝ, J. -- KUTIŠ, V. Metóda konečných prvkov: Vybrané kapitoly pre </a:t>
            </a:r>
            <a:r>
              <a:rPr lang="sk-SK" sz="1650" dirty="0" err="1"/>
              <a:t>mechatronikov</a:t>
            </a:r>
            <a:r>
              <a:rPr lang="sk-SK" sz="1650" dirty="0"/>
              <a:t>. Bratislava : STU, 2014. 142 s. ISBN 978-80-227-4298-6. </a:t>
            </a:r>
            <a:r>
              <a:rPr lang="sk-SK" sz="1600" b="1" dirty="0"/>
              <a:t>knižnica MTF:</a:t>
            </a:r>
            <a:r>
              <a:rPr lang="sk-SK" sz="1650" dirty="0"/>
              <a:t> </a:t>
            </a:r>
            <a:r>
              <a:rPr lang="sk-SK" sz="1650" b="1" dirty="0"/>
              <a:t>531/Mu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INCROPERA, F P. -- DEWITT, D P. Fundamentals of </a:t>
            </a:r>
            <a:r>
              <a:rPr lang="sk-SK" sz="1650" dirty="0" err="1"/>
              <a:t>Heat</a:t>
            </a:r>
            <a:r>
              <a:rPr lang="sk-SK" sz="1650" dirty="0"/>
              <a:t> and </a:t>
            </a:r>
            <a:r>
              <a:rPr lang="sk-SK" sz="1650" dirty="0" err="1"/>
              <a:t>Mass</a:t>
            </a:r>
            <a:r>
              <a:rPr lang="sk-SK" sz="1650" dirty="0"/>
              <a:t> Transfer. New York : John </a:t>
            </a:r>
            <a:r>
              <a:rPr lang="sk-SK" sz="1650" dirty="0" err="1"/>
              <a:t>Wiley</a:t>
            </a:r>
            <a:r>
              <a:rPr lang="sk-SK" sz="1650" dirty="0"/>
              <a:t> &amp; </a:t>
            </a:r>
            <a:r>
              <a:rPr lang="sk-SK" sz="1650" dirty="0" err="1"/>
              <a:t>Sons</a:t>
            </a:r>
            <a:r>
              <a:rPr lang="sk-SK" sz="1650" dirty="0"/>
              <a:t>, 2002. 981 s. ISBN 0-471-38650-2. (rok vyd. 2017 </a:t>
            </a:r>
            <a:r>
              <a:rPr lang="sk-SK" sz="1600" b="1" dirty="0"/>
              <a:t>knižnica MTF:</a:t>
            </a:r>
            <a:r>
              <a:rPr lang="sk-SK" sz="1650" b="1" dirty="0"/>
              <a:t> 531/In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MADENCI, E. -- GUVEN, I. The </a:t>
            </a:r>
            <a:r>
              <a:rPr lang="sk-SK" sz="1650" dirty="0" err="1"/>
              <a:t>Finite</a:t>
            </a:r>
            <a:r>
              <a:rPr lang="sk-SK" sz="1650" dirty="0"/>
              <a:t> Element </a:t>
            </a:r>
            <a:r>
              <a:rPr lang="sk-SK" sz="1650" dirty="0" err="1"/>
              <a:t>Method</a:t>
            </a:r>
            <a:r>
              <a:rPr lang="sk-SK" sz="1650" dirty="0"/>
              <a:t> and </a:t>
            </a:r>
            <a:r>
              <a:rPr lang="sk-SK" sz="1650" dirty="0" err="1"/>
              <a:t>Applications</a:t>
            </a:r>
            <a:r>
              <a:rPr lang="sk-SK" sz="1650" dirty="0"/>
              <a:t> in </a:t>
            </a:r>
            <a:r>
              <a:rPr lang="sk-SK" sz="1650" dirty="0" err="1"/>
              <a:t>Engineering</a:t>
            </a:r>
            <a:r>
              <a:rPr lang="sk-SK" sz="1650" dirty="0"/>
              <a:t> </a:t>
            </a:r>
            <a:r>
              <a:rPr lang="sk-SK" sz="1650" dirty="0" err="1"/>
              <a:t>Using</a:t>
            </a:r>
            <a:r>
              <a:rPr lang="sk-SK" sz="1650" dirty="0"/>
              <a:t> ANSYS®. New York: </a:t>
            </a:r>
            <a:r>
              <a:rPr lang="sk-SK" sz="1650" dirty="0" err="1"/>
              <a:t>Springer</a:t>
            </a:r>
            <a:r>
              <a:rPr lang="sk-SK" sz="1650" dirty="0"/>
              <a:t>, 2015. 657 s. ISBN 978-1-4899-7735-9. </a:t>
            </a:r>
            <a:r>
              <a:rPr lang="sk-SK" sz="1600" b="1" dirty="0"/>
              <a:t>knižnica MTF:</a:t>
            </a:r>
            <a:r>
              <a:rPr lang="sk-SK" sz="1650" dirty="0"/>
              <a:t> </a:t>
            </a:r>
            <a:r>
              <a:rPr lang="sk-SK" sz="1650" b="1" dirty="0"/>
              <a:t>531/Ma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NAKASONE, Y. -- YOSHIMOTO, S. -- STOLARSKI, T. </a:t>
            </a:r>
            <a:r>
              <a:rPr lang="sk-SK" sz="1650" dirty="0" err="1"/>
              <a:t>Engineering</a:t>
            </a:r>
            <a:r>
              <a:rPr lang="sk-SK" sz="1650" dirty="0"/>
              <a:t> </a:t>
            </a:r>
            <a:r>
              <a:rPr lang="sk-SK" sz="1650" dirty="0" err="1"/>
              <a:t>Analysis</a:t>
            </a:r>
            <a:r>
              <a:rPr lang="sk-SK" sz="1650" dirty="0"/>
              <a:t> </a:t>
            </a:r>
            <a:r>
              <a:rPr lang="sk-SK" sz="1650" dirty="0" err="1"/>
              <a:t>with</a:t>
            </a:r>
            <a:r>
              <a:rPr lang="sk-SK" sz="1650" dirty="0"/>
              <a:t> ANSYS Software. Amsterdam : </a:t>
            </a:r>
            <a:r>
              <a:rPr lang="sk-SK" sz="1650" dirty="0" err="1"/>
              <a:t>Elsevier</a:t>
            </a:r>
            <a:r>
              <a:rPr lang="sk-SK" sz="1650" dirty="0"/>
              <a:t>, 2008. 456 s. ISBN 978-0-7506-6875-0. </a:t>
            </a:r>
            <a:r>
              <a:rPr lang="sk-SK" sz="1600" b="1" dirty="0"/>
              <a:t>knižnica MTF:</a:t>
            </a:r>
            <a:r>
              <a:rPr lang="sk-SK" sz="1650" dirty="0"/>
              <a:t> </a:t>
            </a:r>
            <a:r>
              <a:rPr lang="sk-SK" sz="1650" b="1" dirty="0"/>
              <a:t>681.3/Na</a:t>
            </a:r>
          </a:p>
          <a:p>
            <a:pPr lvl="0"/>
            <a:endParaRPr lang="sk-SK" sz="1650" dirty="0"/>
          </a:p>
          <a:p>
            <a:r>
              <a:rPr lang="sk-SK" sz="1650" b="1" dirty="0"/>
              <a:t>Odporúčaná študijná literatúra</a:t>
            </a:r>
            <a:endParaRPr lang="sk-SK" sz="1650" dirty="0"/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KUNEŠ, J. </a:t>
            </a:r>
            <a:r>
              <a:rPr lang="sk-SK" sz="1650" dirty="0" err="1"/>
              <a:t>Modelování</a:t>
            </a:r>
            <a:r>
              <a:rPr lang="sk-SK" sz="1650" dirty="0"/>
              <a:t> tepelných </a:t>
            </a:r>
            <a:r>
              <a:rPr lang="sk-SK" sz="1650" dirty="0" err="1"/>
              <a:t>procesů</a:t>
            </a:r>
            <a:r>
              <a:rPr lang="sk-SK" sz="1650" dirty="0"/>
              <a:t>. Praha : SNTL, 1989. 423 s. </a:t>
            </a:r>
            <a:r>
              <a:rPr lang="sk-SK" sz="1600" b="1" dirty="0"/>
              <a:t>knižnica MTF: 531/Ku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KUNEŠ, J. -- VAVROCH, O. -- FRANTA, V. Základy </a:t>
            </a:r>
            <a:r>
              <a:rPr lang="sk-SK" sz="1650" dirty="0" err="1"/>
              <a:t>modelování</a:t>
            </a:r>
            <a:r>
              <a:rPr lang="sk-SK" sz="1650" dirty="0"/>
              <a:t>. Praha : SNTL, 1989. 264 s. </a:t>
            </a:r>
            <a:r>
              <a:rPr lang="sk-SK" sz="1600" b="1" dirty="0"/>
              <a:t>knižnica MTF: 519/Ku</a:t>
            </a:r>
            <a:endParaRPr lang="sk-SK" sz="1650" dirty="0"/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CHUN-PYO HONG. </a:t>
            </a:r>
            <a:r>
              <a:rPr lang="sk-SK" sz="1650" dirty="0" err="1"/>
              <a:t>Computer</a:t>
            </a:r>
            <a:r>
              <a:rPr lang="sk-SK" sz="1650" dirty="0"/>
              <a:t> </a:t>
            </a:r>
            <a:r>
              <a:rPr lang="sk-SK" sz="1650" dirty="0" err="1"/>
              <a:t>Modelling</a:t>
            </a:r>
            <a:r>
              <a:rPr lang="sk-SK" sz="1650" dirty="0"/>
              <a:t> of </a:t>
            </a:r>
            <a:r>
              <a:rPr lang="sk-SK" sz="1650" dirty="0" err="1"/>
              <a:t>Heat</a:t>
            </a:r>
            <a:r>
              <a:rPr lang="sk-SK" sz="1650" dirty="0"/>
              <a:t> and Fluid </a:t>
            </a:r>
            <a:r>
              <a:rPr lang="sk-SK" sz="1650" dirty="0" err="1"/>
              <a:t>Flow</a:t>
            </a:r>
            <a:r>
              <a:rPr lang="sk-SK" sz="1650" dirty="0"/>
              <a:t> in </a:t>
            </a:r>
            <a:r>
              <a:rPr lang="sk-SK" sz="1650" dirty="0" err="1"/>
              <a:t>Materials</a:t>
            </a:r>
            <a:r>
              <a:rPr lang="sk-SK" sz="1650" dirty="0"/>
              <a:t> </a:t>
            </a:r>
            <a:r>
              <a:rPr lang="sk-SK" sz="1650" dirty="0" err="1"/>
              <a:t>Processing</a:t>
            </a:r>
            <a:r>
              <a:rPr lang="sk-SK" sz="1650" dirty="0"/>
              <a:t>. </a:t>
            </a:r>
            <a:r>
              <a:rPr lang="sk-SK" sz="1650" dirty="0" err="1"/>
              <a:t>London</a:t>
            </a:r>
            <a:r>
              <a:rPr lang="sk-SK" sz="1650" dirty="0"/>
              <a:t> : IOP </a:t>
            </a:r>
            <a:r>
              <a:rPr lang="sk-SK" sz="1650" dirty="0" err="1"/>
              <a:t>Publishing</a:t>
            </a:r>
            <a:r>
              <a:rPr lang="sk-SK" sz="1650" dirty="0"/>
              <a:t> </a:t>
            </a:r>
            <a:r>
              <a:rPr lang="sk-SK" sz="1650" dirty="0" err="1"/>
              <a:t>Ltd</a:t>
            </a:r>
            <a:r>
              <a:rPr lang="sk-SK" sz="1650" dirty="0"/>
              <a:t>, 2004. </a:t>
            </a:r>
            <a:br>
              <a:rPr lang="sk-SK" sz="1650" dirty="0"/>
            </a:br>
            <a:r>
              <a:rPr lang="sk-SK" sz="1650" dirty="0"/>
              <a:t>257 s. ISBN 0-7503-0445-6. </a:t>
            </a:r>
            <a:r>
              <a:rPr lang="sk-SK" sz="1600" b="1" dirty="0"/>
              <a:t>knižnica MTF: 531/Chu</a:t>
            </a:r>
            <a:endParaRPr lang="sk-SK" sz="1650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394197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9744" y="464695"/>
            <a:ext cx="113175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MODERNÉ METÓDY SKÚMANIA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SKOČOVSKÝ, P. -- PODRÁBSKÝ, T. Farebná </a:t>
            </a:r>
            <a:r>
              <a:rPr lang="sk-SK" dirty="0" err="1"/>
              <a:t>metalografia</a:t>
            </a:r>
            <a:r>
              <a:rPr lang="sk-SK" dirty="0"/>
              <a:t> zliatin železa. </a:t>
            </a:r>
            <a:r>
              <a:rPr lang="sk-SK" dirty="0" err="1"/>
              <a:t>Colour</a:t>
            </a:r>
            <a:r>
              <a:rPr lang="sk-SK" dirty="0"/>
              <a:t> </a:t>
            </a:r>
            <a:r>
              <a:rPr lang="sk-SK" dirty="0" err="1"/>
              <a:t>Metallography</a:t>
            </a:r>
            <a:r>
              <a:rPr lang="sk-SK" dirty="0"/>
              <a:t> of </a:t>
            </a:r>
            <a:r>
              <a:rPr lang="sk-SK" dirty="0" err="1"/>
              <a:t>Ferrous</a:t>
            </a:r>
            <a:r>
              <a:rPr lang="sk-SK" dirty="0"/>
              <a:t> </a:t>
            </a:r>
            <a:r>
              <a:rPr lang="sk-SK" dirty="0" err="1"/>
              <a:t>Alloys</a:t>
            </a:r>
            <a:r>
              <a:rPr lang="sk-SK" dirty="0"/>
              <a:t>. Žilina : Žilinská univerzita, 2001. 68 s. ISBN 80-7100-911-3. </a:t>
            </a:r>
            <a:r>
              <a:rPr lang="sk-SK" b="1" dirty="0"/>
              <a:t>knižnica MTF: 669/Sk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SKOČOVSKÝ, P. -- VAŠKO, A. Kvantitatívne hodnotenie štruktúry liatin. Žilina : Žilinská univerzita, 2007. 73 s. ISBN 978-80-8070-748-4. </a:t>
            </a:r>
            <a:r>
              <a:rPr lang="sk-SK" b="1" dirty="0"/>
              <a:t>knižnica MTF: 669/Sk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SKOČOVSKÝ, </a:t>
            </a:r>
            <a:r>
              <a:rPr lang="sk-SK" dirty="0" err="1"/>
              <a:t>Petr</a:t>
            </a:r>
            <a:r>
              <a:rPr lang="sk-SK" dirty="0"/>
              <a:t> et al. Náuka o materiáli pre odbory strojnícke. 2. vyd. Žilina : Žilinská univerzita, 2006. 349 s. ISBN 80-8070-593-3. </a:t>
            </a:r>
            <a:r>
              <a:rPr lang="sk-SK" b="1" dirty="0"/>
              <a:t>knižnica MTF: 669/Sk</a:t>
            </a: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STACHOWIAK, G., BATCHELOR, A.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Tribology</a:t>
            </a:r>
            <a:r>
              <a:rPr lang="sk-SK" dirty="0"/>
              <a:t>, </a:t>
            </a:r>
            <a:r>
              <a:rPr lang="sk-SK" dirty="0" err="1"/>
              <a:t>Butterworth-Heinemann</a:t>
            </a:r>
            <a:r>
              <a:rPr lang="sk-SK" dirty="0"/>
              <a:t> (4th </a:t>
            </a:r>
            <a:r>
              <a:rPr lang="sk-SK" dirty="0" err="1"/>
              <a:t>edition</a:t>
            </a:r>
            <a:r>
              <a:rPr lang="sk-SK" dirty="0"/>
              <a:t>), 2013. 884 p. ISBN 9780123970473. </a:t>
            </a:r>
            <a:r>
              <a:rPr lang="sk-SK" b="1" dirty="0"/>
              <a:t>(rok vyd. 2014 knižnica MTF: 620/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KOMVOPOULOS, K., </a:t>
            </a:r>
            <a:r>
              <a:rPr lang="sk-SK" dirty="0" err="1"/>
              <a:t>Mechanical</a:t>
            </a:r>
            <a:r>
              <a:rPr lang="sk-SK" dirty="0"/>
              <a:t> </a:t>
            </a:r>
            <a:r>
              <a:rPr lang="sk-SK" dirty="0" err="1"/>
              <a:t>Testing</a:t>
            </a:r>
            <a:r>
              <a:rPr lang="sk-SK" dirty="0"/>
              <a:t> of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Materials</a:t>
            </a:r>
            <a:r>
              <a:rPr lang="sk-SK" dirty="0"/>
              <a:t>, </a:t>
            </a:r>
            <a:r>
              <a:rPr lang="sk-SK" dirty="0" err="1"/>
              <a:t>Cognella</a:t>
            </a:r>
            <a:r>
              <a:rPr lang="sk-SK" dirty="0"/>
              <a:t> </a:t>
            </a:r>
            <a:r>
              <a:rPr lang="sk-SK" dirty="0" err="1"/>
              <a:t>Academic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(2nd </a:t>
            </a:r>
            <a:r>
              <a:rPr lang="sk-SK" dirty="0" err="1"/>
              <a:t>edition</a:t>
            </a:r>
            <a:r>
              <a:rPr lang="sk-SK" dirty="0"/>
              <a:t>), 2017. 118 p. ISBN 9781516550203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GOODHEW, Peter J.- HUMPHREYS, John-BEANLAND, Richard. </a:t>
            </a:r>
            <a:r>
              <a:rPr lang="sk-SK" dirty="0" err="1"/>
              <a:t>Electron</a:t>
            </a:r>
            <a:r>
              <a:rPr lang="sk-SK" dirty="0"/>
              <a:t> </a:t>
            </a:r>
            <a:r>
              <a:rPr lang="sk-SK" dirty="0" err="1"/>
              <a:t>Microscopy</a:t>
            </a:r>
            <a:r>
              <a:rPr lang="sk-SK" dirty="0"/>
              <a:t> and </a:t>
            </a:r>
            <a:r>
              <a:rPr lang="sk-SK" dirty="0" err="1"/>
              <a:t>Analysis</a:t>
            </a:r>
            <a:r>
              <a:rPr lang="sk-SK" dirty="0"/>
              <a:t>. CRC Press (3rd </a:t>
            </a:r>
            <a:r>
              <a:rPr lang="sk-SK" dirty="0" err="1"/>
              <a:t>edition</a:t>
            </a:r>
            <a:r>
              <a:rPr lang="sk-SK" dirty="0"/>
              <a:t>), 2000. 264 p. ISBN 9780748409686.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620/Go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618007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24853" y="344774"/>
            <a:ext cx="11692327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MONITOROVANIE ŠKODLIVÍN A ENERGETICKÉ BILANCIE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TARAPČÍK, P A K. Analytická chémia : Seminárne cvičenia - riešené príklady. Bratislava: STU v Bratislave, 2001. 145 s. ISBN 80-227-1469-0.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GARAJ, J. -- HLADKÝ, Z. -- LABUDA, J. Analytická chémia I. Bratislava: STU  1996. 188 s. ISBN 80-227-0838-0.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BUSTIN, D. Analytická chémia II. Bratislava: STU v Bratislave, 1996. 213 s. ISBN 80-227-0885-2.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HOLÁ, O. -- HOLÝ, K. Radiačná ochrana. Bratislava: STU  2010. 200 s. ISBN 978-80-227-3240-6.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CHMÚRNY, I. -- TOMAŠOVIČ, P. -- HRAŠKA, J. Fyzika vnútorného prostredia budov : Vybrané kapitoly základov tepelnej ochrany </a:t>
            </a:r>
            <a:r>
              <a:rPr lang="sk-SK" sz="1600" dirty="0" err="1"/>
              <a:t>budov,stavebnej</a:t>
            </a:r>
            <a:r>
              <a:rPr lang="sk-SK" sz="1600" dirty="0"/>
              <a:t> </a:t>
            </a:r>
            <a:r>
              <a:rPr lang="sk-SK" sz="1600" dirty="0" err="1"/>
              <a:t>akustiky,denného</a:t>
            </a:r>
            <a:r>
              <a:rPr lang="sk-SK" sz="1600" dirty="0"/>
              <a:t> osvetlenia a </a:t>
            </a:r>
            <a:r>
              <a:rPr lang="sk-SK" sz="1600" dirty="0" err="1"/>
              <a:t>insolácie</a:t>
            </a:r>
            <a:r>
              <a:rPr lang="sk-SK" sz="1600" dirty="0"/>
              <a:t> budov. Bratislava: Nakladateľstvo STU, 2013. 394 s. ISBN 978-80-227-3917-7.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NOVÝ, R. Hluk a </a:t>
            </a:r>
            <a:r>
              <a:rPr lang="sk-SK" sz="1600" dirty="0" err="1"/>
              <a:t>chvění</a:t>
            </a:r>
            <a:r>
              <a:rPr lang="sk-SK" sz="1600" dirty="0"/>
              <a:t>. Praha: ČVUT 1995. 389 s. ISBN 80-01-01306-5. (rok vyd. 2000</a:t>
            </a:r>
            <a:r>
              <a:rPr lang="sk-SK" sz="1600" b="1" dirty="0"/>
              <a:t> knižnica MTF: 53/No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ŽIARAN, S. Hluk a vibrácie. Bratislava:  STU, 1992. 191 s. ISBN 80-227-0488-1. </a:t>
            </a:r>
            <a:r>
              <a:rPr lang="sk-SK" sz="1600" b="1" dirty="0"/>
              <a:t>knižnica MTF: 504/Ži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 err="1"/>
              <a:t>Noise</a:t>
            </a:r>
            <a:r>
              <a:rPr lang="sk-SK" sz="1600" dirty="0"/>
              <a:t> and </a:t>
            </a:r>
            <a:r>
              <a:rPr lang="sk-SK" sz="1600" dirty="0" err="1"/>
              <a:t>Vibration</a:t>
            </a:r>
            <a:r>
              <a:rPr lang="sk-SK" sz="1600" dirty="0"/>
              <a:t> </a:t>
            </a:r>
            <a:r>
              <a:rPr lang="sk-SK" sz="1600" dirty="0" err="1"/>
              <a:t>Control</a:t>
            </a:r>
            <a:r>
              <a:rPr lang="sk-SK" sz="1600" dirty="0"/>
              <a:t> </a:t>
            </a:r>
            <a:r>
              <a:rPr lang="sk-SK" sz="1600" dirty="0" err="1"/>
              <a:t>Engineering</a:t>
            </a:r>
            <a:r>
              <a:rPr lang="sk-SK" sz="1600" dirty="0"/>
              <a:t> : </a:t>
            </a:r>
            <a:r>
              <a:rPr lang="sk-SK" sz="1600" dirty="0" err="1"/>
              <a:t>Principles</a:t>
            </a:r>
            <a:r>
              <a:rPr lang="sk-SK" sz="1600" dirty="0"/>
              <a:t> and </a:t>
            </a:r>
            <a:r>
              <a:rPr lang="sk-SK" sz="1600" dirty="0" err="1"/>
              <a:t>applications</a:t>
            </a:r>
            <a:r>
              <a:rPr lang="sk-SK" sz="1600" dirty="0"/>
              <a:t>. New York: John </a:t>
            </a:r>
            <a:r>
              <a:rPr lang="sk-SK" sz="1600" dirty="0" err="1"/>
              <a:t>Wiley</a:t>
            </a:r>
            <a:r>
              <a:rPr lang="sk-SK" sz="1600" dirty="0"/>
              <a:t> &amp; </a:t>
            </a:r>
            <a:r>
              <a:rPr lang="sk-SK" sz="1600" dirty="0" err="1"/>
              <a:t>Sons</a:t>
            </a:r>
            <a:r>
              <a:rPr lang="sk-SK" sz="1600" dirty="0"/>
              <a:t>, 1992. 804 s. ISBN 0-71-61751-2. (rok vyd. 2006 </a:t>
            </a:r>
            <a:r>
              <a:rPr lang="sk-SK" sz="1600" b="1" dirty="0"/>
              <a:t>knižnica MTF:</a:t>
            </a:r>
            <a:r>
              <a:rPr lang="sk-SK" sz="1600" dirty="0"/>
              <a:t> </a:t>
            </a:r>
            <a:r>
              <a:rPr lang="sk-SK" sz="1600" b="1" dirty="0"/>
              <a:t>531/</a:t>
            </a:r>
            <a:r>
              <a:rPr lang="sk-SK" sz="1600" b="1" dirty="0" err="1"/>
              <a:t>Vé</a:t>
            </a:r>
            <a:endParaRPr lang="sk-SK" sz="16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ŠEFČÍKOVÁ, M. -- ŠEFČÍK, J. -- STOPKA, J. Materiálové bilancie technologických procesov. Bratislava: STU v Bratislave, 1997. 157 s. ISBN 80-227-0950-6.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HOSTIN, Stanislav et al. Environmentálne inžinierstvo 1 : Procesy a zariadenia environmentálnych technológií. 1. vyd. Bratislava : STU v Bratislave, 2004. 229 s. Dostupné na internete: . ISBN 80-227-2013-5.. </a:t>
            </a:r>
            <a:r>
              <a:rPr lang="sk-SK" sz="1600" b="1" dirty="0"/>
              <a:t>knižnica MTF: 504/</a:t>
            </a:r>
            <a:r>
              <a:rPr lang="sk-SK" sz="1600" b="1" dirty="0" err="1"/>
              <a:t>En</a:t>
            </a:r>
            <a:r>
              <a:rPr lang="sk-SK" sz="1600" b="1" dirty="0"/>
              <a:t>, e-skriptá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BAFRNCOVÁ, S. -- BÁLEŠ, V. -- BAFRNEC, M. Chemické inžinierstvo. Príklady a úlohy. Bratislava: Vydavateľstvo STU, 1996. 504 s. ISBN 80-227-0862-3. </a:t>
            </a:r>
            <a:r>
              <a:rPr lang="sk-SK" sz="1600" b="1" dirty="0"/>
              <a:t>knižnica MTF: 54/</a:t>
            </a:r>
            <a:r>
              <a:rPr lang="sk-SK" sz="1600" b="1" dirty="0" err="1"/>
              <a:t>Che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BAFRNCOVÁ, S. -- ŠEFČÍKOVÁ, M. -- VAJDA, M. Chemické inžinierstvo - Tabuľky a grafy. Bratislava: STU v Bratislave, 2000. 115 s. ISBN 80-227-1304-X.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BÁLEŠ, V. a kol. Chemické inžinierstvo I. Bratislava: Malé centrum, 1999. 427 s. ISBN 80-967064-3-8. </a:t>
            </a:r>
            <a:r>
              <a:rPr lang="sk-SK" sz="1600" b="1" dirty="0"/>
              <a:t>knižnica MTF: 54/Do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DOJČANSKÝ, J. -- LONGAUER, J. Chemické inžinierstvo II. Bratislava: Malé centrum, 2000. 383 s. ISBN 80-967064-8-9. </a:t>
            </a:r>
            <a:r>
              <a:rPr lang="sk-SK" sz="1600" b="1" dirty="0"/>
              <a:t>knižnica MTF: 54/Do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31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75249" y="773723"/>
            <a:ext cx="108321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AUTOMATIZÁCIA SNÍMANIA A SPRACOVANIA ÚDAJOV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https://hagan.okstate.edu/NNDesign.pdf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VLACH, J. - HAVLÍČEK,J. - VLACH, M. Začíname s </a:t>
            </a:r>
            <a:r>
              <a:rPr lang="sk-SK" dirty="0" err="1"/>
              <a:t>LabVIEW</a:t>
            </a:r>
            <a:r>
              <a:rPr lang="sk-SK" dirty="0"/>
              <a:t>. Praha, BEN – technická literatúra 2008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NOVÁK, P. Mobilní roboty – pohony, senzory, </a:t>
            </a:r>
            <a:r>
              <a:rPr lang="sk-SK" dirty="0" err="1"/>
              <a:t>řízení</a:t>
            </a:r>
            <a:r>
              <a:rPr lang="sk-SK" dirty="0"/>
              <a:t>. Praha, BEN 2005, 1. </a:t>
            </a:r>
            <a:r>
              <a:rPr lang="sk-SK" dirty="0" err="1"/>
              <a:t>vydání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JURIŠICA, L.  Aplikovaná robotika - Bratislava 1980</a:t>
            </a:r>
          </a:p>
          <a:p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78262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396240"/>
            <a:ext cx="1149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MONTÁŽ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VÁCLAV, Š. -- SENDERSKÁ, K. -- BENOVIČ, M. Technológia montáže a CAA systémy. Trnava: </a:t>
            </a:r>
            <a:r>
              <a:rPr lang="sk-SK" dirty="0" err="1"/>
              <a:t>AlumniPress</a:t>
            </a:r>
            <a:r>
              <a:rPr lang="sk-SK" dirty="0"/>
              <a:t>, 2011. 249 s. ISBN 978-80-8096-141-1. </a:t>
            </a:r>
            <a:r>
              <a:rPr lang="sk-SK" b="1" dirty="0"/>
              <a:t>e-skriptá, knižnica MTF:</a:t>
            </a:r>
            <a:r>
              <a:rPr lang="sk-SK" dirty="0"/>
              <a:t> </a:t>
            </a:r>
            <a:r>
              <a:rPr lang="sk-SK" b="1" dirty="0"/>
              <a:t>621.9/</a:t>
            </a:r>
            <a:r>
              <a:rPr lang="sk-SK" b="1" dirty="0" err="1"/>
              <a:t>Vá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Technológia montáže. Bratislava: STU v Bratislave, 1999. 96 s.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J. -- SVOBODA, M. -- LÍŠKA, O. Automatizovaná a pružná montáž. Košice: Technická univerzita v Košiciach, 2000. 200 s. ISBN 80-7099-504-1.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JURKO, J. Výrobný proces – montáž a demontáž v strojárstve. Košice: TUKE, 2008. 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Základy montáže. Bratislava : STU  2001. 136 s. ISBN 80-227-1464-X. </a:t>
            </a:r>
            <a:r>
              <a:rPr lang="sk-SK" b="1" dirty="0"/>
              <a:t>e-skriptá, knižnica MTF: 621.9/</a:t>
            </a:r>
            <a:r>
              <a:rPr lang="sk-SK" b="1" dirty="0" err="1"/>
              <a:t>Va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Montáž v strojárskych a elektrotechnických výrobách. Bratislava : Alfa, 1990. 288 s. ISBN 80-05-00609-9. </a:t>
            </a:r>
            <a:r>
              <a:rPr lang="sk-SK" b="1" dirty="0"/>
              <a:t>knižnica MTF: 621/Mo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Časopisecké a konferenčné príspevky od autorov: Václav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4468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65760" y="472440"/>
            <a:ext cx="113080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MONTÁŽNE STROJE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et al. Montážne stroje a zariadenia. Bratislava: STU  2005. 197 s. ISBN 80-227-2187-5. </a:t>
            </a:r>
            <a:r>
              <a:rPr lang="sk-SK" b="1" dirty="0"/>
              <a:t>knižnica MTF: 621.77/</a:t>
            </a:r>
            <a:r>
              <a:rPr lang="sk-SK" b="1" dirty="0" err="1"/>
              <a:t>Ve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KOŠŤÁL, P. -- HOLUBEK, R. -- RUŽAROVSKÝ, R. Teória automatov. Automatizované výrobné a montážne systémy. Trnava: </a:t>
            </a:r>
            <a:r>
              <a:rPr lang="sk-SK" dirty="0" err="1"/>
              <a:t>AlumniPress</a:t>
            </a:r>
            <a:r>
              <a:rPr lang="sk-SK" dirty="0"/>
              <a:t>, 2014. 177 s. ISBN 978-80-8096-194-7.</a:t>
            </a:r>
            <a:r>
              <a:rPr lang="sk-SK" b="1" dirty="0"/>
              <a:t>e-skriptá, knižnica MTF: 621.86/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Základy montáže. Bratislava: STU , 2001. 136 s. ISBN 80-227-1464-X.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r>
              <a:rPr lang="sk-SK" b="1" dirty="0"/>
              <a:t>, </a:t>
            </a:r>
            <a:br>
              <a:rPr lang="sk-SK" b="1" dirty="0"/>
            </a:br>
            <a:r>
              <a:rPr lang="sk-SK" b="1" dirty="0"/>
              <a:t>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Montáž I. Bratislava: STU v Bratislave, 1998.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Technológia montáže. Bratislava: STU v Bratislave, 1999. 96 s.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HOLUBEK, R. </a:t>
            </a:r>
            <a:r>
              <a:rPr lang="sk-SK" dirty="0" err="1"/>
              <a:t>Automatic</a:t>
            </a:r>
            <a:r>
              <a:rPr lang="sk-SK" dirty="0"/>
              <a:t> </a:t>
            </a:r>
            <a:r>
              <a:rPr lang="sk-SK" dirty="0" err="1"/>
              <a:t>exchange</a:t>
            </a:r>
            <a:r>
              <a:rPr lang="sk-SK" dirty="0"/>
              <a:t> of </a:t>
            </a:r>
            <a:r>
              <a:rPr lang="sk-SK" dirty="0" err="1"/>
              <a:t>grippers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assembly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. </a:t>
            </a:r>
            <a:r>
              <a:rPr lang="sk-SK" dirty="0" err="1"/>
              <a:t>Köthen</a:t>
            </a:r>
            <a:r>
              <a:rPr lang="sk-SK" dirty="0"/>
              <a:t>, </a:t>
            </a:r>
            <a:r>
              <a:rPr lang="sk-SK" dirty="0" err="1"/>
              <a:t>Germany</a:t>
            </a:r>
            <a:r>
              <a:rPr lang="sk-SK" dirty="0"/>
              <a:t>: </a:t>
            </a:r>
            <a:r>
              <a:rPr lang="sk-SK" dirty="0" err="1"/>
              <a:t>Hoschschule</a:t>
            </a:r>
            <a:r>
              <a:rPr lang="sk-SK" dirty="0"/>
              <a:t> </a:t>
            </a:r>
            <a:r>
              <a:rPr lang="sk-SK" dirty="0" err="1"/>
              <a:t>Anhalt</a:t>
            </a:r>
            <a:r>
              <a:rPr lang="sk-SK" dirty="0"/>
              <a:t>, 2015. 129 s. ISBN 978-3-86011-083-6. </a:t>
            </a:r>
            <a:r>
              <a:rPr lang="sk-SK" b="1" dirty="0"/>
              <a:t>knižnica MTF: 62/Ho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BUČÁNYOVÁ, M. -- KUSÁ, M. -- MATÚŠOVÁ, M. </a:t>
            </a:r>
            <a:r>
              <a:rPr lang="sk-SK" dirty="0" err="1"/>
              <a:t>Analysis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problem</a:t>
            </a:r>
            <a:r>
              <a:rPr lang="sk-SK" dirty="0"/>
              <a:t> of </a:t>
            </a:r>
            <a:r>
              <a:rPr lang="sk-SK" dirty="0" err="1"/>
              <a:t>granulated</a:t>
            </a:r>
            <a:r>
              <a:rPr lang="sk-SK" dirty="0"/>
              <a:t> </a:t>
            </a:r>
            <a:r>
              <a:rPr lang="sk-SK" dirty="0" err="1"/>
              <a:t>material</a:t>
            </a:r>
            <a:r>
              <a:rPr lang="sk-SK" dirty="0"/>
              <a:t> </a:t>
            </a:r>
            <a:r>
              <a:rPr lang="sk-SK" dirty="0" err="1"/>
              <a:t>movement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production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. In DELGADO SOBRINO, D R. -- VELÍŠEK, K. </a:t>
            </a:r>
            <a:r>
              <a:rPr lang="sk-SK" dirty="0" err="1"/>
              <a:t>Novel</a:t>
            </a:r>
            <a:r>
              <a:rPr lang="sk-SK" dirty="0"/>
              <a:t> </a:t>
            </a:r>
            <a:r>
              <a:rPr lang="sk-SK" dirty="0" err="1"/>
              <a:t>Trends</a:t>
            </a:r>
            <a:r>
              <a:rPr lang="sk-SK" dirty="0"/>
              <a:t> in </a:t>
            </a:r>
            <a:r>
              <a:rPr lang="sk-SK" dirty="0" err="1"/>
              <a:t>Production</a:t>
            </a:r>
            <a:r>
              <a:rPr lang="sk-SK" dirty="0"/>
              <a:t> </a:t>
            </a:r>
            <a:r>
              <a:rPr lang="sk-SK" dirty="0" err="1"/>
              <a:t>Devices</a:t>
            </a:r>
            <a:r>
              <a:rPr lang="sk-SK" dirty="0"/>
              <a:t> and Systems V (NTPDS V). </a:t>
            </a:r>
            <a:r>
              <a:rPr lang="sk-SK" dirty="0" err="1"/>
              <a:t>Zurich</a:t>
            </a:r>
            <a:r>
              <a:rPr lang="sk-SK" dirty="0"/>
              <a:t>: </a:t>
            </a:r>
            <a:r>
              <a:rPr lang="sk-SK" dirty="0" err="1"/>
              <a:t>Trans</a:t>
            </a:r>
            <a:r>
              <a:rPr lang="sk-SK" dirty="0"/>
              <a:t> </a:t>
            </a:r>
            <a:r>
              <a:rPr lang="sk-SK" dirty="0" err="1"/>
              <a:t>Tech</a:t>
            </a:r>
            <a:r>
              <a:rPr lang="sk-SK" dirty="0"/>
              <a:t> </a:t>
            </a:r>
            <a:r>
              <a:rPr lang="sk-SK" dirty="0" err="1"/>
              <a:t>Publications</a:t>
            </a:r>
            <a:r>
              <a:rPr lang="sk-SK" dirty="0"/>
              <a:t>, 2019, s. 207--215. ISBN 978-3-0357-1515-6. </a:t>
            </a:r>
            <a:r>
              <a:rPr lang="sk-SK" b="1" dirty="0"/>
              <a:t>knižnica MTF: zborníky (u knihovníka)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45942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13360" y="426720"/>
            <a:ext cx="115214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MULTIKULTÚRNY MANAŽMENT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CAGÁŇOVÁ, D. </a:t>
            </a:r>
            <a:r>
              <a:rPr lang="sk-SK" dirty="0" err="1"/>
              <a:t>Multiculturality</a:t>
            </a:r>
            <a:r>
              <a:rPr lang="sk-SK" dirty="0"/>
              <a:t> and Industrial Enterprises. </a:t>
            </a:r>
            <a:r>
              <a:rPr lang="sk-SK" dirty="0" err="1"/>
              <a:t>Köthen</a:t>
            </a:r>
            <a:r>
              <a:rPr lang="sk-SK" dirty="0"/>
              <a:t> : </a:t>
            </a:r>
            <a:r>
              <a:rPr lang="sk-SK" dirty="0" err="1"/>
              <a:t>Hochschule</a:t>
            </a:r>
            <a:r>
              <a:rPr lang="sk-SK" dirty="0"/>
              <a:t> </a:t>
            </a:r>
            <a:r>
              <a:rPr lang="sk-SK" dirty="0" err="1"/>
              <a:t>Anhalt</a:t>
            </a:r>
            <a:r>
              <a:rPr lang="sk-SK" dirty="0"/>
              <a:t>, 2011. 156 s. ISBN 978-3-86011-041-6.</a:t>
            </a:r>
            <a:r>
              <a:rPr lang="sk-SK" b="1" dirty="0"/>
              <a:t> knižnica MTF: 65/Ca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CAGÁŇOVÁ, D. -- PECHANOVÁ, Ľ. -- HORŇÁKOVÁ, N. </a:t>
            </a:r>
            <a:r>
              <a:rPr lang="sk-SK" dirty="0" err="1"/>
              <a:t>Communication</a:t>
            </a:r>
            <a:r>
              <a:rPr lang="sk-SK" dirty="0"/>
              <a:t> in </a:t>
            </a:r>
            <a:r>
              <a:rPr lang="sk-SK" dirty="0" err="1"/>
              <a:t>Multicultural</a:t>
            </a:r>
            <a:r>
              <a:rPr lang="sk-SK" dirty="0"/>
              <a:t> </a:t>
            </a:r>
            <a:r>
              <a:rPr lang="sk-SK" dirty="0" err="1"/>
              <a:t>Teams</a:t>
            </a:r>
            <a:r>
              <a:rPr lang="sk-SK" dirty="0"/>
              <a:t> in Industrial Enterprises. Plzeň 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2019. 121 s. ISBN 978-80-7380-788-7. </a:t>
            </a:r>
            <a:r>
              <a:rPr lang="sk-SK" b="1" dirty="0"/>
              <a:t>knižnica MTF: 65/Ca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CAGÁŇOVÁ, D. -- ŠUJANOVÁ, J. -- WOOLLISCROFT, P. </a:t>
            </a:r>
            <a:r>
              <a:rPr lang="sk-SK" dirty="0" err="1"/>
              <a:t>Multicultural</a:t>
            </a:r>
            <a:r>
              <a:rPr lang="sk-SK" dirty="0"/>
              <a:t> and </a:t>
            </a:r>
            <a:r>
              <a:rPr lang="sk-SK" dirty="0" err="1"/>
              <a:t>intercultural</a:t>
            </a:r>
            <a:r>
              <a:rPr lang="sk-SK" dirty="0"/>
              <a:t> management </a:t>
            </a:r>
            <a:r>
              <a:rPr lang="sk-SK" dirty="0" err="1"/>
              <a:t>within</a:t>
            </a:r>
            <a:r>
              <a:rPr lang="sk-SK" dirty="0"/>
              <a:t> a </a:t>
            </a:r>
            <a:r>
              <a:rPr lang="sk-SK" dirty="0" err="1"/>
              <a:t>global</a:t>
            </a:r>
            <a:r>
              <a:rPr lang="sk-SK" dirty="0"/>
              <a:t> </a:t>
            </a:r>
            <a:r>
              <a:rPr lang="sk-SK" dirty="0" err="1"/>
              <a:t>context</a:t>
            </a:r>
            <a:r>
              <a:rPr lang="sk-SK" dirty="0"/>
              <a:t>. Bratislava : Nakladateľstvo STU, 2015. 140 s. ISBN 978-80-227-4439-3. </a:t>
            </a:r>
            <a:r>
              <a:rPr lang="sk-SK" b="1" dirty="0"/>
              <a:t>knižnica MTF: 65/Ca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VIDENOVÁ, V. -- CAGÁŇOVÁ, D. -- WITKOWSKI, K. A </a:t>
            </a:r>
            <a:r>
              <a:rPr lang="sk-SK" dirty="0" err="1"/>
              <a:t>proposed</a:t>
            </a:r>
            <a:r>
              <a:rPr lang="sk-SK" dirty="0"/>
              <a:t> </a:t>
            </a:r>
            <a:r>
              <a:rPr lang="sk-SK" dirty="0" err="1"/>
              <a:t>methodology</a:t>
            </a:r>
            <a:r>
              <a:rPr lang="sk-SK" dirty="0"/>
              <a:t> of </a:t>
            </a:r>
            <a:r>
              <a:rPr lang="sk-SK" dirty="0" err="1"/>
              <a:t>resolving</a:t>
            </a:r>
            <a:r>
              <a:rPr lang="sk-SK" dirty="0"/>
              <a:t> </a:t>
            </a:r>
            <a:r>
              <a:rPr lang="sk-SK" dirty="0" err="1"/>
              <a:t>conflits</a:t>
            </a:r>
            <a:r>
              <a:rPr lang="sk-SK" dirty="0"/>
              <a:t> </a:t>
            </a:r>
            <a:r>
              <a:rPr lang="sk-SK" dirty="0" err="1"/>
              <a:t>within</a:t>
            </a:r>
            <a:r>
              <a:rPr lang="sk-SK" dirty="0"/>
              <a:t> </a:t>
            </a:r>
            <a:r>
              <a:rPr lang="sk-SK" dirty="0" err="1"/>
              <a:t>multicultural</a:t>
            </a:r>
            <a:r>
              <a:rPr lang="sk-SK" dirty="0"/>
              <a:t> </a:t>
            </a:r>
            <a:r>
              <a:rPr lang="sk-SK" dirty="0" err="1"/>
              <a:t>teams</a:t>
            </a:r>
            <a:r>
              <a:rPr lang="sk-SK" dirty="0"/>
              <a:t> in </a:t>
            </a:r>
            <a:r>
              <a:rPr lang="sk-SK" dirty="0" err="1"/>
              <a:t>industrial</a:t>
            </a:r>
            <a:r>
              <a:rPr lang="sk-SK" dirty="0"/>
              <a:t> </a:t>
            </a:r>
            <a:r>
              <a:rPr lang="sk-SK" dirty="0" err="1"/>
              <a:t>enterprises</a:t>
            </a:r>
            <a:r>
              <a:rPr lang="sk-SK" dirty="0"/>
              <a:t>. In IDS 2013. International </a:t>
            </a:r>
            <a:r>
              <a:rPr lang="sk-SK" dirty="0" err="1"/>
              <a:t>Doctoral</a:t>
            </a:r>
            <a:r>
              <a:rPr lang="sk-SK" dirty="0"/>
              <a:t> </a:t>
            </a:r>
            <a:r>
              <a:rPr lang="sk-SK" dirty="0" err="1"/>
              <a:t>Seminar</a:t>
            </a:r>
            <a:r>
              <a:rPr lang="sk-SK" dirty="0"/>
              <a:t> 2013 [elektronický zdroj] : </a:t>
            </a:r>
            <a:r>
              <a:rPr lang="sk-SK" dirty="0" err="1"/>
              <a:t>Proceedings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8th International </a:t>
            </a:r>
            <a:r>
              <a:rPr lang="sk-SK" dirty="0" err="1"/>
              <a:t>Doctoral</a:t>
            </a:r>
            <a:r>
              <a:rPr lang="sk-SK" dirty="0"/>
              <a:t> </a:t>
            </a:r>
            <a:r>
              <a:rPr lang="sk-SK" dirty="0" err="1"/>
              <a:t>Seminar</a:t>
            </a:r>
            <a:r>
              <a:rPr lang="sk-SK" dirty="0"/>
              <a:t> (IDS 2013), </a:t>
            </a:r>
            <a:r>
              <a:rPr lang="sk-SK" dirty="0" err="1"/>
              <a:t>Dubrovnik</a:t>
            </a:r>
            <a:r>
              <a:rPr lang="sk-SK" dirty="0"/>
              <a:t>, 13 - 15 May 2013. </a:t>
            </a:r>
            <a:r>
              <a:rPr lang="sk-SK" dirty="0" err="1"/>
              <a:t>Zagreb</a:t>
            </a:r>
            <a:r>
              <a:rPr lang="sk-SK" dirty="0"/>
              <a:t>: </a:t>
            </a:r>
            <a:r>
              <a:rPr lang="sk-SK" dirty="0" err="1"/>
              <a:t>University</a:t>
            </a:r>
            <a:r>
              <a:rPr lang="sk-SK" dirty="0"/>
              <a:t> of </a:t>
            </a:r>
            <a:r>
              <a:rPr lang="sk-SK" dirty="0" err="1"/>
              <a:t>Zagreb</a:t>
            </a:r>
            <a:r>
              <a:rPr lang="sk-SK" dirty="0"/>
              <a:t>, 2013, s. 376--382. ISBN 978-953-6071-40-1. </a:t>
            </a:r>
            <a:r>
              <a:rPr lang="sk-SK" b="1" dirty="0"/>
              <a:t>knižnica MTF: </a:t>
            </a:r>
            <a:r>
              <a:rPr lang="sk-SK" b="1" dirty="0" err="1"/>
              <a:t>zborniky</a:t>
            </a:r>
            <a:r>
              <a:rPr lang="sk-SK" b="1" dirty="0"/>
              <a:t>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ŠUJANOVÁ, J. -- CAGÁŇOVÁ, D. -- ŠOOŠ, Ľ. </a:t>
            </a:r>
            <a:r>
              <a:rPr lang="sk-SK" dirty="0" err="1"/>
              <a:t>Innovation</a:t>
            </a:r>
            <a:r>
              <a:rPr lang="sk-SK" dirty="0"/>
              <a:t>, </a:t>
            </a:r>
            <a:r>
              <a:rPr lang="sk-SK" dirty="0" err="1"/>
              <a:t>knowledge</a:t>
            </a:r>
            <a:r>
              <a:rPr lang="sk-SK" dirty="0"/>
              <a:t> and </a:t>
            </a:r>
            <a:r>
              <a:rPr lang="sk-SK" dirty="0" err="1"/>
              <a:t>multicultural</a:t>
            </a:r>
            <a:r>
              <a:rPr lang="sk-SK" dirty="0"/>
              <a:t> management </a:t>
            </a:r>
            <a:r>
              <a:rPr lang="sk-SK" dirty="0" err="1"/>
              <a:t>influence</a:t>
            </a:r>
            <a:r>
              <a:rPr lang="sk-SK" dirty="0"/>
              <a:t> on </a:t>
            </a:r>
            <a:r>
              <a:rPr lang="sk-SK" dirty="0" err="1"/>
              <a:t>intellectual</a:t>
            </a:r>
            <a:r>
              <a:rPr lang="sk-SK" dirty="0"/>
              <a:t> </a:t>
            </a:r>
            <a:r>
              <a:rPr lang="sk-SK" dirty="0" err="1"/>
              <a:t>capital</a:t>
            </a:r>
            <a:r>
              <a:rPr lang="sk-SK" dirty="0"/>
              <a:t> in </a:t>
            </a:r>
            <a:r>
              <a:rPr lang="sk-SK" dirty="0" err="1"/>
              <a:t>industrial</a:t>
            </a:r>
            <a:r>
              <a:rPr lang="sk-SK" dirty="0"/>
              <a:t> </a:t>
            </a:r>
            <a:r>
              <a:rPr lang="sk-SK" dirty="0" err="1"/>
              <a:t>enterprises</a:t>
            </a:r>
            <a:r>
              <a:rPr lang="sk-SK" dirty="0"/>
              <a:t>. In </a:t>
            </a:r>
            <a:r>
              <a:rPr lang="sk-SK" dirty="0" err="1"/>
              <a:t>Turkish</a:t>
            </a:r>
            <a:r>
              <a:rPr lang="sk-SK" dirty="0"/>
              <a:t> Online </a:t>
            </a:r>
            <a:r>
              <a:rPr lang="sk-SK" dirty="0" err="1"/>
              <a:t>Journal</a:t>
            </a:r>
            <a:r>
              <a:rPr lang="sk-SK" dirty="0"/>
              <a:t> of </a:t>
            </a:r>
            <a:r>
              <a:rPr lang="sk-SK" dirty="0" err="1"/>
              <a:t>Educational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. 2015, s. 288--299. </a:t>
            </a:r>
            <a:r>
              <a:rPr lang="sk-SK" b="1" dirty="0"/>
              <a:t>knižnica MTF: zborníky (u knihovníka)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LEWIS, R.D. 2012. </a:t>
            </a:r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Teams</a:t>
            </a:r>
            <a:r>
              <a:rPr lang="sk-SK" dirty="0"/>
              <a:t> </a:t>
            </a:r>
            <a:r>
              <a:rPr lang="sk-SK" dirty="0" err="1"/>
              <a:t>Collide</a:t>
            </a:r>
            <a:r>
              <a:rPr lang="sk-SK" dirty="0"/>
              <a:t>: </a:t>
            </a:r>
            <a:r>
              <a:rPr lang="sk-SK" dirty="0" err="1"/>
              <a:t>Managing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International Team </a:t>
            </a:r>
            <a:r>
              <a:rPr lang="sk-SK" dirty="0" err="1"/>
              <a:t>Successfully</a:t>
            </a:r>
            <a:r>
              <a:rPr lang="sk-SK" dirty="0"/>
              <a:t>, 1st </a:t>
            </a:r>
            <a:r>
              <a:rPr lang="sk-SK" dirty="0" err="1"/>
              <a:t>ed</a:t>
            </a:r>
            <a:r>
              <a:rPr lang="sk-SK" dirty="0"/>
              <a:t>, </a:t>
            </a:r>
            <a:r>
              <a:rPr lang="sk-SK" dirty="0" err="1"/>
              <a:t>London</a:t>
            </a:r>
            <a:r>
              <a:rPr lang="sk-SK" dirty="0"/>
              <a:t>, </a:t>
            </a:r>
            <a:r>
              <a:rPr lang="sk-SK" dirty="0" err="1"/>
              <a:t>England</a:t>
            </a:r>
            <a:r>
              <a:rPr lang="sk-SK" dirty="0"/>
              <a:t>: </a:t>
            </a:r>
            <a:r>
              <a:rPr lang="sk-SK" dirty="0" err="1"/>
              <a:t>Nicholas</a:t>
            </a:r>
            <a:r>
              <a:rPr lang="sk-SK" dirty="0"/>
              <a:t> </a:t>
            </a:r>
            <a:r>
              <a:rPr lang="sk-SK" dirty="0" err="1"/>
              <a:t>Brealey</a:t>
            </a:r>
            <a:r>
              <a:rPr lang="sk-SK" dirty="0"/>
              <a:t> </a:t>
            </a:r>
            <a:r>
              <a:rPr lang="sk-SK" dirty="0" err="1"/>
              <a:t>Publishing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035745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320040"/>
            <a:ext cx="113842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MZDOVÉ ÚČTOVNÍCTVO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MÁZIKOVÁ, K. -- a kol. Účtovníctvo podnikateľských subjektov I.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2013. 297 s. ISBN 978-80-8078-567-3. </a:t>
            </a:r>
            <a:r>
              <a:rPr lang="sk-SK" b="1" dirty="0"/>
              <a:t>knižnica MTF: 657/Má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ŠLOSÁROVÁ, A. et al. Účtovníctvo.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2011. 290 s. ISBN 978-80-8078-418-8. </a:t>
            </a:r>
            <a:r>
              <a:rPr lang="sk-SK" b="1" dirty="0"/>
              <a:t>knižnica MTF: 657/</a:t>
            </a:r>
            <a:r>
              <a:rPr lang="sk-SK" b="1" dirty="0" err="1"/>
              <a:t>Šl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M.- MURLIS, H. </a:t>
            </a:r>
            <a:r>
              <a:rPr lang="sk-SK" dirty="0" err="1"/>
              <a:t>Reward</a:t>
            </a:r>
            <a:r>
              <a:rPr lang="sk-SK" dirty="0"/>
              <a:t> Management: A </a:t>
            </a:r>
            <a:r>
              <a:rPr lang="sk-SK" dirty="0" err="1"/>
              <a:t>Handbook</a:t>
            </a:r>
            <a:r>
              <a:rPr lang="sk-SK" dirty="0"/>
              <a:t> of </a:t>
            </a:r>
            <a:r>
              <a:rPr lang="sk-SK" dirty="0" err="1"/>
              <a:t>Remuneration</a:t>
            </a:r>
            <a:r>
              <a:rPr lang="sk-SK" dirty="0"/>
              <a:t> </a:t>
            </a:r>
            <a:r>
              <a:rPr lang="sk-SK" dirty="0" err="1"/>
              <a:t>Strategy</a:t>
            </a:r>
            <a:r>
              <a:rPr lang="sk-SK" dirty="0"/>
              <a:t> and </a:t>
            </a:r>
            <a:r>
              <a:rPr lang="sk-SK" dirty="0" err="1"/>
              <a:t>Practice</a:t>
            </a:r>
            <a:r>
              <a:rPr lang="sk-SK" dirty="0"/>
              <a:t>, Londýn: </a:t>
            </a:r>
            <a:r>
              <a:rPr lang="sk-SK" dirty="0" err="1"/>
              <a:t>Kogan</a:t>
            </a:r>
            <a:r>
              <a:rPr lang="sk-SK" dirty="0"/>
              <a:t> </a:t>
            </a:r>
            <a:r>
              <a:rPr lang="sk-SK" dirty="0" err="1"/>
              <a:t>Page</a:t>
            </a:r>
            <a:r>
              <a:rPr lang="sk-SK" dirty="0"/>
              <a:t> </a:t>
            </a:r>
            <a:r>
              <a:rPr lang="sk-SK" dirty="0" err="1"/>
              <a:t>Ltd</a:t>
            </a:r>
            <a:r>
              <a:rPr lang="sk-SK" dirty="0"/>
              <a:t> 2009. 722 s. ISBN 978-07-4944-986-5. (rok vyd. 2019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658.2/</a:t>
            </a:r>
            <a:r>
              <a:rPr lang="sk-SK" b="1" dirty="0" err="1"/>
              <a:t>Ar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MATLOVIČOVÁ, I. Mzdy profesionálne. Bratislava: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 2019. 808 s. ISBN 978-80-571-0006-5. </a:t>
            </a:r>
            <a:r>
              <a:rPr lang="sk-SK" b="1" dirty="0"/>
              <a:t>knižnica MTF: 657/Ma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MÁZIKOVÁ, K. et al. Účtovníctvo podnikateľských subjektov I. Bratislava :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, 2019. 304 s. ISBN 978 80 571 0011-9 </a:t>
            </a:r>
            <a:r>
              <a:rPr lang="sk-SK" b="1" dirty="0"/>
              <a:t>(rok vyd. 2013 </a:t>
            </a:r>
            <a:r>
              <a:rPr lang="sk-SK" b="1" dirty="0" err="1"/>
              <a:t>sig</a:t>
            </a:r>
            <a:r>
              <a:rPr lang="sk-SK" b="1" dirty="0"/>
              <a:t>.: knižnica MTF: 657/Má)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Postupy účtovania a rámcová účtová osnova pre podnikateľov účtujúcich v sústave podvojného účtovníctva v znení neskorších predpisov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WEYGANDT, J. J., KIMMEL P.D., KIESO, D. E. </a:t>
            </a:r>
            <a:r>
              <a:rPr lang="sk-SK" dirty="0" err="1"/>
              <a:t>Accounting</a:t>
            </a:r>
            <a:r>
              <a:rPr lang="sk-SK" dirty="0"/>
              <a:t> principles.13th </a:t>
            </a:r>
            <a:r>
              <a:rPr lang="sk-SK" dirty="0" err="1"/>
              <a:t>Edition</a:t>
            </a:r>
            <a:r>
              <a:rPr lang="sk-SK" dirty="0"/>
              <a:t>. New Jersey: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</a:t>
            </a:r>
            <a:r>
              <a:rPr lang="sk-SK" dirty="0" err="1"/>
              <a:t>Inc</a:t>
            </a:r>
            <a:r>
              <a:rPr lang="sk-SK" dirty="0"/>
              <a:t>., 2016, ISBN 978-1-119-53727-4.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657/</a:t>
            </a:r>
            <a:r>
              <a:rPr lang="sk-SK" b="1" dirty="0" err="1"/>
              <a:t>We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Zákony: o účtovníctve, o dani z príjmov, o cestovných náhradách, o sociálnom fonde, o zdravotnom poistení, o sociálnom poistení a zákonník práce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507573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N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868680" y="1219200"/>
            <a:ext cx="48615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Nástroje riadenia ľudských zdrojov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Náuka o materiáloch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Náuka o materiáloch </a:t>
            </a:r>
            <a:r>
              <a:rPr lang="sk-SK" dirty="0"/>
              <a:t>I</a:t>
            </a:r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Náuka o materiáloch II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Navrhovanie a optimalizácia výrobných procesov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Navrhovanie a výroba zvarkov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Navrhovanie technologických pracovísk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0" action="ppaction://hlinksldjump"/>
              </a:rPr>
              <a:t>Nebezpečné látky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469142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63880" y="579120"/>
            <a:ext cx="10911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NÁSTROJE RIADENIA ĽUDSKÝCH ZDROJOV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ČAMBÁL, Miloš et al. Manažment podniku : kľúčové manažérske kompetencie. 1. vyd. Bratislava : Nakladateľstvo STU, 2013. 354 s. ISBN 978-80-227-3926-9. </a:t>
            </a:r>
            <a:r>
              <a:rPr lang="sk-SK" b="1" dirty="0"/>
              <a:t>knižnica MTF: 65/Ma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GYURÁK BABEĽOVÁ, Z. Manažment ľudských zdrojov: Návody na cvičenia. Trnava : </a:t>
            </a:r>
            <a:r>
              <a:rPr lang="sk-SK" dirty="0" err="1"/>
              <a:t>AlumniPress</a:t>
            </a:r>
            <a:r>
              <a:rPr lang="sk-SK" dirty="0"/>
              <a:t>, 2012. 186 s. ISBN 978-80-8096-166-4. </a:t>
            </a:r>
            <a:r>
              <a:rPr lang="sk-SK" b="1" dirty="0"/>
              <a:t>e-skriptá, knižnica MTF: 658.3/</a:t>
            </a:r>
            <a:r>
              <a:rPr lang="sk-SK" b="1" dirty="0" err="1"/>
              <a:t>Gy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: 10. </a:t>
            </a:r>
            <a:r>
              <a:rPr lang="sk-SK" dirty="0" err="1"/>
              <a:t>vydání</a:t>
            </a:r>
            <a:r>
              <a:rPr lang="sk-SK" dirty="0"/>
              <a:t>. </a:t>
            </a:r>
            <a:r>
              <a:rPr lang="sk-SK" dirty="0" err="1"/>
              <a:t>Nejnovější</a:t>
            </a:r>
            <a:r>
              <a:rPr lang="sk-SK" dirty="0"/>
              <a:t> trendy a postupy. Praha : </a:t>
            </a:r>
            <a:r>
              <a:rPr lang="sk-SK" dirty="0" err="1"/>
              <a:t>Grada</a:t>
            </a:r>
            <a:r>
              <a:rPr lang="sk-SK" dirty="0"/>
              <a:t>, 2007. 789 s. ISBN 978-80-247-1407-3. </a:t>
            </a:r>
            <a:r>
              <a:rPr lang="sk-SK" b="1" dirty="0"/>
              <a:t>knižnica MTF: 658.3/</a:t>
            </a:r>
            <a:r>
              <a:rPr lang="sk-SK" b="1" dirty="0" err="1"/>
              <a:t>Ar</a:t>
            </a: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HORVÁTHOVÁ, P. – BLÁHA, J. – ČOPÍKOVÁ, A.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. Nové trendy. Praha: Management Press, 2016. 428 s. ISBN 978-80-7261-430-1. </a:t>
            </a:r>
            <a:r>
              <a:rPr lang="sk-SK" b="1" dirty="0"/>
              <a:t>knižnica MTF: 65/Ho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IVANCEVICH, J. M. – KONOPASKE, R. – MATTESON, M. T. </a:t>
            </a:r>
            <a:r>
              <a:rPr lang="sk-SK" dirty="0" err="1"/>
              <a:t>Organizational</a:t>
            </a:r>
            <a:r>
              <a:rPr lang="sk-SK" dirty="0"/>
              <a:t> </a:t>
            </a:r>
            <a:r>
              <a:rPr lang="sk-SK" dirty="0" err="1"/>
              <a:t>Behavior</a:t>
            </a:r>
            <a:r>
              <a:rPr lang="sk-SK" dirty="0"/>
              <a:t> and Management, </a:t>
            </a:r>
            <a:r>
              <a:rPr lang="sk-SK" dirty="0" err="1"/>
              <a:t>Tenth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. New York: </a:t>
            </a:r>
            <a:r>
              <a:rPr lang="sk-SK" dirty="0" err="1"/>
              <a:t>McGraw-Hill</a:t>
            </a:r>
            <a:r>
              <a:rPr lang="sk-SK" dirty="0"/>
              <a:t>, 2014. 671 s. ISBN-978-0-07-802946-2. </a:t>
            </a:r>
            <a:r>
              <a:rPr lang="sk-SK" b="1" dirty="0"/>
              <a:t>(rok vyd. 2018 knižnica MTF: 658.2/</a:t>
            </a:r>
            <a:r>
              <a:rPr lang="sk-SK" b="1" dirty="0" err="1"/>
              <a:t>Ko</a:t>
            </a:r>
            <a:r>
              <a:rPr lang="sk-SK" b="1" dirty="0"/>
              <a:t>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JONIAKOVÁ, Z. et al. Riadenie ľudských zdrojov. Bratislava: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, 2016 . 455 s. ISBN 978-80-8168-532-3. </a:t>
            </a:r>
            <a:r>
              <a:rPr lang="sk-SK" b="1" dirty="0"/>
              <a:t>knižnica MTF: 658.3/</a:t>
            </a:r>
            <a:r>
              <a:rPr lang="sk-SK" b="1" dirty="0" err="1"/>
              <a:t>Ri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433637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472440"/>
            <a:ext cx="11353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NÁUKA O MATERIÁLOCH (Materiálové vedy)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CALLISTER, W D.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Engineering</a:t>
            </a:r>
            <a:r>
              <a:rPr lang="sk-SK" dirty="0"/>
              <a:t> :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. New York: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2000. 871 s. ISBN 0-471-32013-7. </a:t>
            </a:r>
            <a:r>
              <a:rPr lang="sk-SK" b="1" dirty="0"/>
              <a:t>knižnica MTF: 620/Ca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SKOČOVSKÝ, P. Konštrukčné materiály . Žilina: ŽU 2000. 246 s. ISBN 80-7100-608-4. </a:t>
            </a:r>
            <a:r>
              <a:rPr lang="sk-SK" b="1" dirty="0"/>
              <a:t>knižnica MTF: 620/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HAZLINGER, M. -- MORAVČÍK, R. Degradačné procesy a predikcia životnosti. Trnava: </a:t>
            </a:r>
            <a:r>
              <a:rPr lang="sk-SK" dirty="0" err="1"/>
              <a:t>AlumniPress</a:t>
            </a:r>
            <a:r>
              <a:rPr lang="sk-SK" dirty="0"/>
              <a:t>, 2007. 162 s. ISBN 978-80-8096-031-5. </a:t>
            </a:r>
            <a:r>
              <a:rPr lang="sk-SK" b="1" dirty="0"/>
              <a:t>e-skriptá, knižnica MTF: </a:t>
            </a:r>
            <a:r>
              <a:rPr lang="sk-SK" dirty="0"/>
              <a:t>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R. a kol. Náuka o materiáloch I. Trnava: </a:t>
            </a:r>
            <a:r>
              <a:rPr lang="sk-SK" dirty="0" err="1"/>
              <a:t>AlumniPress</a:t>
            </a:r>
            <a:r>
              <a:rPr lang="sk-SK" dirty="0"/>
              <a:t>, 2010. 249 s. ISBN 978-80-8096-123-7. </a:t>
            </a:r>
            <a:r>
              <a:rPr lang="sk-SK" b="1" dirty="0"/>
              <a:t>e-skriptá, knižnica MTF: 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PLUHAŘ, J. </a:t>
            </a:r>
            <a:r>
              <a:rPr lang="sk-SK" dirty="0" err="1"/>
              <a:t>Nauka</a:t>
            </a:r>
            <a:r>
              <a:rPr lang="sk-SK" dirty="0"/>
              <a:t> o </a:t>
            </a:r>
            <a:r>
              <a:rPr lang="sk-SK" dirty="0" err="1"/>
              <a:t>materiálech</a:t>
            </a:r>
            <a:r>
              <a:rPr lang="sk-SK" dirty="0"/>
              <a:t>. Praha: SNTL, 1989. 549 s. </a:t>
            </a:r>
            <a:r>
              <a:rPr lang="sk-SK" b="1" dirty="0"/>
              <a:t>knižnica MTF: 621/Na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VELES, P. Mechanické vlastnosti a skúšanie kovov. Bratislava: Alfa, 1989. 401 s. </a:t>
            </a:r>
            <a:r>
              <a:rPr lang="sk-SK" b="1" dirty="0"/>
              <a:t>knižnica MTF: 620/</a:t>
            </a:r>
            <a:r>
              <a:rPr lang="sk-SK" b="1" dirty="0" err="1"/>
              <a:t>Ve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PTÁČEK, L. </a:t>
            </a:r>
            <a:r>
              <a:rPr lang="sk-SK" dirty="0" err="1"/>
              <a:t>Nauka</a:t>
            </a:r>
            <a:r>
              <a:rPr lang="sk-SK" dirty="0"/>
              <a:t> o materiálu I. Brno: CERM, 2003. 516 s. ISBN 80-7204-283-1. </a:t>
            </a:r>
            <a:r>
              <a:rPr lang="sk-SK" b="1" dirty="0"/>
              <a:t>knižnica MTF: 620/</a:t>
            </a:r>
            <a:r>
              <a:rPr lang="sk-SK" b="1" dirty="0" err="1"/>
              <a:t>Pt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PTÁČEK, L. </a:t>
            </a:r>
            <a:r>
              <a:rPr lang="sk-SK" dirty="0" err="1"/>
              <a:t>Nauka</a:t>
            </a:r>
            <a:r>
              <a:rPr lang="sk-SK" dirty="0"/>
              <a:t> o materiálu II. Brno: CERM, 2002. 392 s. ISBN 80-7204-248-3. </a:t>
            </a:r>
            <a:r>
              <a:rPr lang="sk-SK" b="1" dirty="0"/>
              <a:t>knižnica MTF: 620/</a:t>
            </a:r>
            <a:r>
              <a:rPr lang="sk-SK" b="1" dirty="0" err="1"/>
              <a:t>Pt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PULC, V. -- HRNČIAR, V. -- GONDÁR, E. Náuka o materiáli. Bratislava: STU v Bratislave, 2008. 333 s. ISBN 978-80-227-2847-8. </a:t>
            </a:r>
            <a:r>
              <a:rPr lang="sk-SK" b="1" dirty="0"/>
              <a:t>knižnica MTF: 620/</a:t>
            </a:r>
            <a:r>
              <a:rPr lang="sk-SK" b="1" dirty="0" err="1"/>
              <a:t>Pú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STRNADEL, B. </a:t>
            </a:r>
            <a:r>
              <a:rPr lang="sk-SK" dirty="0" err="1"/>
              <a:t>Řešené</a:t>
            </a:r>
            <a:r>
              <a:rPr lang="sk-SK" dirty="0"/>
              <a:t> </a:t>
            </a:r>
            <a:r>
              <a:rPr lang="sk-SK" dirty="0" err="1"/>
              <a:t>příklady</a:t>
            </a:r>
            <a:r>
              <a:rPr lang="sk-SK" dirty="0"/>
              <a:t> a technické úlohy z materiálového </a:t>
            </a:r>
            <a:r>
              <a:rPr lang="sk-SK" dirty="0" err="1"/>
              <a:t>inženýrství</a:t>
            </a:r>
            <a:r>
              <a:rPr lang="sk-SK" dirty="0"/>
              <a:t>. Ostrava: Bohumír </a:t>
            </a:r>
            <a:r>
              <a:rPr lang="sk-SK" dirty="0" err="1"/>
              <a:t>Strnadel</a:t>
            </a:r>
            <a:r>
              <a:rPr lang="sk-SK" dirty="0"/>
              <a:t>, 1998. 334 s. </a:t>
            </a:r>
            <a:r>
              <a:rPr lang="sk-SK" b="1" dirty="0"/>
              <a:t>knižnica MTF: 620/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HRNČIAR, V.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. Bratislava: STU v Bratislave, 2009. 118 s. ISBN 978-80-227-3197-3.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SKOČOVSKÝ, P. a kol. Náuka o materiáli pre odbory strojnícke. Žilina: Žilinská univerzita, 2006. 349 s. ISBN 80-8070-593-3. </a:t>
            </a:r>
            <a:r>
              <a:rPr lang="sk-SK" b="1" dirty="0"/>
              <a:t>knižnica MTF: 620/</a:t>
            </a:r>
            <a:r>
              <a:rPr lang="sk-SK" b="1" dirty="0" err="1"/>
              <a:t>Ná</a:t>
            </a:r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31120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73594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335280"/>
            <a:ext cx="11094720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13"/>
            </a:pPr>
            <a:r>
              <a:rPr lang="sk-SK" sz="1700" dirty="0"/>
              <a:t>JONES, D R. -- ASHBY, M F. </a:t>
            </a:r>
            <a:r>
              <a:rPr lang="sk-SK" sz="1700" dirty="0" err="1"/>
              <a:t>Engineering</a:t>
            </a:r>
            <a:r>
              <a:rPr lang="sk-SK" sz="1700" dirty="0"/>
              <a:t> </a:t>
            </a:r>
            <a:r>
              <a:rPr lang="sk-SK" sz="1700" dirty="0" err="1"/>
              <a:t>Materials</a:t>
            </a:r>
            <a:r>
              <a:rPr lang="sk-SK" sz="1700" dirty="0"/>
              <a:t> 1 : </a:t>
            </a:r>
            <a:r>
              <a:rPr lang="sk-SK" sz="1700" dirty="0" err="1"/>
              <a:t>An</a:t>
            </a:r>
            <a:r>
              <a:rPr lang="sk-SK" sz="1700" dirty="0"/>
              <a:t> </a:t>
            </a:r>
            <a:r>
              <a:rPr lang="sk-SK" sz="1700" dirty="0" err="1"/>
              <a:t>Introduction</a:t>
            </a:r>
            <a:r>
              <a:rPr lang="sk-SK" sz="1700" dirty="0"/>
              <a:t> to </a:t>
            </a:r>
            <a:r>
              <a:rPr lang="sk-SK" sz="1700" dirty="0" err="1"/>
              <a:t>their</a:t>
            </a:r>
            <a:r>
              <a:rPr lang="sk-SK" sz="1700" dirty="0"/>
              <a:t> </a:t>
            </a:r>
            <a:r>
              <a:rPr lang="sk-SK" sz="1700" dirty="0" err="1"/>
              <a:t>Properties</a:t>
            </a:r>
            <a:r>
              <a:rPr lang="sk-SK" sz="1700" dirty="0"/>
              <a:t> and </a:t>
            </a:r>
            <a:r>
              <a:rPr lang="sk-SK" sz="1700" dirty="0" err="1"/>
              <a:t>Applications</a:t>
            </a:r>
            <a:r>
              <a:rPr lang="sk-SK" sz="1700" dirty="0"/>
              <a:t>. </a:t>
            </a:r>
            <a:r>
              <a:rPr lang="sk-SK" sz="1700" dirty="0" err="1"/>
              <a:t>Oxford</a:t>
            </a:r>
            <a:r>
              <a:rPr lang="sk-SK" sz="1700" dirty="0"/>
              <a:t>: </a:t>
            </a:r>
            <a:r>
              <a:rPr lang="sk-SK" sz="1700" dirty="0" err="1"/>
              <a:t>Butterworth</a:t>
            </a:r>
            <a:r>
              <a:rPr lang="sk-SK" sz="1700" dirty="0"/>
              <a:t> - </a:t>
            </a:r>
            <a:r>
              <a:rPr lang="sk-SK" sz="1700" dirty="0" err="1"/>
              <a:t>Heinemann</a:t>
            </a:r>
            <a:r>
              <a:rPr lang="sk-SK" sz="1700" dirty="0"/>
              <a:t>, 1998. 306 s. ISBN 0 7506 3081 7. </a:t>
            </a:r>
            <a:r>
              <a:rPr lang="sk-SK" sz="1700" b="1" dirty="0"/>
              <a:t>knižnica MTF: 620/</a:t>
            </a:r>
            <a:r>
              <a:rPr lang="sk-SK" sz="1700" b="1" dirty="0" err="1"/>
              <a:t>Jo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3"/>
            </a:pPr>
            <a:r>
              <a:rPr lang="sk-SK" sz="1700" dirty="0"/>
              <a:t>JONES, D R. -- ASHBY, M F. </a:t>
            </a:r>
            <a:r>
              <a:rPr lang="sk-SK" sz="1700" dirty="0" err="1"/>
              <a:t>Engineering</a:t>
            </a:r>
            <a:r>
              <a:rPr lang="sk-SK" sz="1700" dirty="0"/>
              <a:t> </a:t>
            </a:r>
            <a:r>
              <a:rPr lang="sk-SK" sz="1700" dirty="0" err="1"/>
              <a:t>Materials</a:t>
            </a:r>
            <a:r>
              <a:rPr lang="sk-SK" sz="1700" dirty="0"/>
              <a:t> 2 : </a:t>
            </a:r>
            <a:r>
              <a:rPr lang="sk-SK" sz="1700" dirty="0" err="1"/>
              <a:t>An</a:t>
            </a:r>
            <a:r>
              <a:rPr lang="sk-SK" sz="1700" dirty="0"/>
              <a:t> </a:t>
            </a:r>
            <a:r>
              <a:rPr lang="sk-SK" sz="1700" dirty="0" err="1"/>
              <a:t>Introduction</a:t>
            </a:r>
            <a:r>
              <a:rPr lang="sk-SK" sz="1700" dirty="0"/>
              <a:t> to </a:t>
            </a:r>
            <a:r>
              <a:rPr lang="sk-SK" sz="1700" dirty="0" err="1"/>
              <a:t>Microstructures</a:t>
            </a:r>
            <a:r>
              <a:rPr lang="sk-SK" sz="1700" dirty="0"/>
              <a:t> and Design. </a:t>
            </a:r>
            <a:r>
              <a:rPr lang="sk-SK" sz="1700" dirty="0" err="1"/>
              <a:t>Oxford</a:t>
            </a:r>
            <a:r>
              <a:rPr lang="sk-SK" sz="1700" dirty="0"/>
              <a:t>: </a:t>
            </a:r>
            <a:r>
              <a:rPr lang="sk-SK" sz="1700" dirty="0" err="1"/>
              <a:t>Butterworth</a:t>
            </a:r>
            <a:r>
              <a:rPr lang="sk-SK" sz="1700" dirty="0"/>
              <a:t> - </a:t>
            </a:r>
            <a:r>
              <a:rPr lang="sk-SK" sz="1700" dirty="0" err="1"/>
              <a:t>Heinemann</a:t>
            </a:r>
            <a:r>
              <a:rPr lang="sk-SK" sz="1700" dirty="0"/>
              <a:t>, 1998. 367 s. ISBN 0 7506 4019 7. </a:t>
            </a:r>
            <a:r>
              <a:rPr lang="sk-SK" sz="1700" b="1" dirty="0"/>
              <a:t>knižnica MTF: 620/</a:t>
            </a:r>
            <a:r>
              <a:rPr lang="sk-SK" sz="1700" b="1" dirty="0" err="1"/>
              <a:t>Jo</a:t>
            </a:r>
            <a:endParaRPr lang="sk-SK" sz="1700" b="1" dirty="0"/>
          </a:p>
          <a:p>
            <a:pPr marL="342900" lvl="0" indent="-342900">
              <a:buFont typeface="+mj-lt"/>
              <a:buAutoNum type="arabicPeriod" startAt="13"/>
            </a:pPr>
            <a:r>
              <a:rPr lang="sk-SK" sz="1700" dirty="0"/>
              <a:t>ASHBY, M. -- JOHNSON, K. </a:t>
            </a:r>
            <a:r>
              <a:rPr lang="sk-SK" sz="1700" dirty="0" err="1"/>
              <a:t>Materials</a:t>
            </a:r>
            <a:r>
              <a:rPr lang="sk-SK" sz="1700" dirty="0"/>
              <a:t> and Design. </a:t>
            </a:r>
            <a:r>
              <a:rPr lang="sk-SK" sz="1700" dirty="0" err="1"/>
              <a:t>Oxford</a:t>
            </a:r>
            <a:r>
              <a:rPr lang="sk-SK" sz="1700" dirty="0"/>
              <a:t>: </a:t>
            </a:r>
            <a:r>
              <a:rPr lang="sk-SK" sz="1700" dirty="0" err="1"/>
              <a:t>Butterworth</a:t>
            </a:r>
            <a:r>
              <a:rPr lang="sk-SK" sz="1700" dirty="0"/>
              <a:t> </a:t>
            </a:r>
            <a:r>
              <a:rPr lang="sk-SK" sz="1700" dirty="0" err="1"/>
              <a:t>Heinemann</a:t>
            </a:r>
            <a:r>
              <a:rPr lang="sk-SK" sz="1700" dirty="0"/>
              <a:t> </a:t>
            </a:r>
            <a:r>
              <a:rPr lang="sk-SK" sz="1700" dirty="0" err="1"/>
              <a:t>Elsevier</a:t>
            </a:r>
            <a:r>
              <a:rPr lang="sk-SK" sz="1700" dirty="0"/>
              <a:t>, 2002. 336 s. ISBN 978-0-7506-5554-5. (rok 2014 </a:t>
            </a:r>
            <a:r>
              <a:rPr lang="sk-SK" sz="1700" b="1" dirty="0"/>
              <a:t>knižnica MTF:</a:t>
            </a:r>
            <a:r>
              <a:rPr lang="sk-SK" sz="1700" dirty="0"/>
              <a:t> </a:t>
            </a:r>
            <a:r>
              <a:rPr lang="sk-SK" sz="1700" b="1" dirty="0"/>
              <a:t>620/As</a:t>
            </a:r>
            <a:r>
              <a:rPr lang="sk-SK" sz="1700" dirty="0"/>
              <a:t>, </a:t>
            </a:r>
            <a:r>
              <a:rPr lang="sk-SK" sz="1700" dirty="0" err="1"/>
              <a:t>sig</a:t>
            </a:r>
            <a:r>
              <a:rPr lang="sk-SK" sz="1700" dirty="0"/>
              <a:t>.: 14178-1)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700" dirty="0"/>
              <a:t>ASHBY, M.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Selection</a:t>
            </a:r>
            <a:r>
              <a:rPr lang="sk-SK" sz="1700" dirty="0"/>
              <a:t> in </a:t>
            </a:r>
            <a:r>
              <a:rPr lang="sk-SK" sz="1700" dirty="0" err="1"/>
              <a:t>Mechanical</a:t>
            </a:r>
            <a:r>
              <a:rPr lang="sk-SK" sz="1700" dirty="0"/>
              <a:t> Design. </a:t>
            </a:r>
            <a:r>
              <a:rPr lang="sk-SK" sz="1700" dirty="0" err="1"/>
              <a:t>Oxford</a:t>
            </a:r>
            <a:r>
              <a:rPr lang="sk-SK" sz="1700" dirty="0"/>
              <a:t>: </a:t>
            </a:r>
            <a:r>
              <a:rPr lang="sk-SK" sz="1700" dirty="0" err="1"/>
              <a:t>Butterworth</a:t>
            </a:r>
            <a:r>
              <a:rPr lang="sk-SK" sz="1700" dirty="0"/>
              <a:t> </a:t>
            </a:r>
            <a:r>
              <a:rPr lang="sk-SK" sz="1700" dirty="0" err="1"/>
              <a:t>Heinemann</a:t>
            </a:r>
            <a:r>
              <a:rPr lang="sk-SK" sz="1700" dirty="0"/>
              <a:t> </a:t>
            </a:r>
            <a:r>
              <a:rPr lang="sk-SK" sz="1700" dirty="0" err="1"/>
              <a:t>Elsevier</a:t>
            </a:r>
            <a:r>
              <a:rPr lang="sk-SK" sz="1700" dirty="0"/>
              <a:t>, 2005. 603 s. ISBN 978-0-7506-6168-3. (rok 2017 </a:t>
            </a:r>
            <a:r>
              <a:rPr lang="sk-SK" sz="1700" b="1" dirty="0"/>
              <a:t>knižnica MTF:</a:t>
            </a:r>
            <a:r>
              <a:rPr lang="sk-SK" sz="1700" dirty="0"/>
              <a:t> </a:t>
            </a:r>
            <a:r>
              <a:rPr lang="sk-SK" sz="1700" b="1" dirty="0"/>
              <a:t>620/As</a:t>
            </a:r>
            <a:r>
              <a:rPr lang="sk-SK" sz="1700" dirty="0"/>
              <a:t>, </a:t>
            </a:r>
            <a:r>
              <a:rPr lang="sk-SK" sz="1700" dirty="0" err="1"/>
              <a:t>sig</a:t>
            </a:r>
            <a:r>
              <a:rPr lang="sk-SK" sz="1700" dirty="0"/>
              <a:t>.: 14179-1)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700" dirty="0"/>
              <a:t>SHACKELFORD, J F. </a:t>
            </a:r>
            <a:r>
              <a:rPr lang="sk-SK" sz="1700" dirty="0" err="1"/>
              <a:t>Introduction</a:t>
            </a:r>
            <a:r>
              <a:rPr lang="sk-SK" sz="1700" dirty="0"/>
              <a:t> to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engineers</a:t>
            </a:r>
            <a:r>
              <a:rPr lang="sk-SK" sz="1700" dirty="0"/>
              <a:t>. New York: </a:t>
            </a:r>
            <a:r>
              <a:rPr lang="sk-SK" sz="1700" dirty="0" err="1"/>
              <a:t>Macmillan</a:t>
            </a:r>
            <a:r>
              <a:rPr lang="sk-SK" sz="1700" dirty="0"/>
              <a:t> </a:t>
            </a:r>
            <a:r>
              <a:rPr lang="sk-SK" sz="1700" dirty="0" err="1"/>
              <a:t>Publishing</a:t>
            </a:r>
            <a:r>
              <a:rPr lang="sk-SK" sz="1700" dirty="0"/>
              <a:t> </a:t>
            </a:r>
            <a:r>
              <a:rPr lang="sk-SK" sz="1700" dirty="0" err="1"/>
              <a:t>Company</a:t>
            </a:r>
            <a:r>
              <a:rPr lang="sk-SK" sz="1700" dirty="0"/>
              <a:t>, 1988. 16 s. ISBN 0-02-409730-6. (rok vyd. 2016 </a:t>
            </a:r>
            <a:r>
              <a:rPr lang="sk-SK" sz="1700" b="1" dirty="0"/>
              <a:t>knižnica MTF:</a:t>
            </a:r>
            <a:r>
              <a:rPr lang="sk-SK" sz="1700" dirty="0"/>
              <a:t> </a:t>
            </a:r>
            <a:r>
              <a:rPr lang="sk-SK" sz="1700" b="1" dirty="0"/>
              <a:t>620/</a:t>
            </a:r>
            <a:r>
              <a:rPr lang="sk-SK" sz="1700" b="1" dirty="0" err="1"/>
              <a:t>Sh</a:t>
            </a:r>
            <a:r>
              <a:rPr lang="sk-SK" sz="1700" dirty="0"/>
              <a:t>)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700" dirty="0"/>
              <a:t>SEIDEL, W. </a:t>
            </a:r>
            <a:r>
              <a:rPr lang="sk-SK" sz="1700" dirty="0" err="1"/>
              <a:t>Werkstofftechnik</a:t>
            </a:r>
            <a:r>
              <a:rPr lang="sk-SK" sz="1700" dirty="0"/>
              <a:t> : </a:t>
            </a:r>
            <a:r>
              <a:rPr lang="sk-SK" sz="1700" dirty="0" err="1"/>
              <a:t>Werkstoffe-Eigenschaften-Prüfung-Anwendung</a:t>
            </a:r>
            <a:r>
              <a:rPr lang="sk-SK" sz="1700" dirty="0"/>
              <a:t>. </a:t>
            </a:r>
            <a:r>
              <a:rPr lang="sk-SK" sz="1700" dirty="0" err="1"/>
              <a:t>Wien-München</a:t>
            </a:r>
            <a:r>
              <a:rPr lang="sk-SK" sz="1700" dirty="0"/>
              <a:t>: </a:t>
            </a:r>
            <a:r>
              <a:rPr lang="sk-SK" sz="1700" dirty="0" err="1"/>
              <a:t>Carl</a:t>
            </a:r>
            <a:r>
              <a:rPr lang="sk-SK" sz="1700" dirty="0"/>
              <a:t> </a:t>
            </a:r>
            <a:r>
              <a:rPr lang="sk-SK" sz="1700" dirty="0" err="1"/>
              <a:t>Hanser</a:t>
            </a:r>
            <a:r>
              <a:rPr lang="sk-SK" sz="1700" dirty="0"/>
              <a:t> </a:t>
            </a:r>
            <a:r>
              <a:rPr lang="sk-SK" sz="1700" dirty="0" err="1"/>
              <a:t>Verlag</a:t>
            </a:r>
            <a:r>
              <a:rPr lang="sk-SK" sz="1700" dirty="0"/>
              <a:t>, 1993. 368 s. ISBN 3-446-17293-9. </a:t>
            </a:r>
            <a:r>
              <a:rPr lang="sk-SK" sz="1700" b="1" dirty="0"/>
              <a:t>knižnica MTF: 620/Se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3"/>
            </a:pPr>
            <a:r>
              <a:rPr lang="sk-SK" sz="1700" dirty="0"/>
              <a:t>HOSFORD, W F.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engineers</a:t>
            </a:r>
            <a:r>
              <a:rPr lang="sk-SK" sz="1700" dirty="0"/>
              <a:t>. New York: </a:t>
            </a:r>
            <a:r>
              <a:rPr lang="sk-SK" sz="1700" dirty="0" err="1"/>
              <a:t>Cambridge</a:t>
            </a:r>
            <a:r>
              <a:rPr lang="sk-SK" sz="1700" dirty="0"/>
              <a:t> </a:t>
            </a:r>
            <a:r>
              <a:rPr lang="sk-SK" sz="1700" dirty="0" err="1"/>
              <a:t>University</a:t>
            </a:r>
            <a:r>
              <a:rPr lang="sk-SK" sz="1700" dirty="0"/>
              <a:t> Press, 2008. 278 s. ISBN 978-0-521-89997-0. </a:t>
            </a:r>
            <a:r>
              <a:rPr lang="sk-SK" sz="1700" b="1" dirty="0"/>
              <a:t>knižnica MTF: 620/Ho</a:t>
            </a:r>
          </a:p>
          <a:p>
            <a:pPr lvl="0"/>
            <a:endParaRPr lang="sk-SK" sz="1700" dirty="0"/>
          </a:p>
          <a:p>
            <a:r>
              <a:rPr lang="sk-SK" sz="1700" b="1" dirty="0"/>
              <a:t>Odporúčaná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BHUSHAN, B., GUPTA, B.K.: </a:t>
            </a:r>
            <a:r>
              <a:rPr lang="sk-SK" sz="1700" dirty="0" err="1"/>
              <a:t>Handbook</a:t>
            </a:r>
            <a:r>
              <a:rPr lang="sk-SK" sz="1700" dirty="0"/>
              <a:t> of </a:t>
            </a:r>
            <a:r>
              <a:rPr lang="sk-SK" sz="1700" dirty="0" err="1"/>
              <a:t>Tribology</a:t>
            </a:r>
            <a:r>
              <a:rPr lang="sk-SK" sz="1700" dirty="0"/>
              <a:t>. </a:t>
            </a:r>
            <a:r>
              <a:rPr lang="sk-SK" sz="1700" dirty="0" err="1"/>
              <a:t>Materials</a:t>
            </a:r>
            <a:r>
              <a:rPr lang="sk-SK" sz="1700" dirty="0"/>
              <a:t>, </a:t>
            </a:r>
            <a:r>
              <a:rPr lang="sk-SK" sz="1700" dirty="0" err="1"/>
              <a:t>Coatings</a:t>
            </a:r>
            <a:r>
              <a:rPr lang="sk-SK" sz="1700" dirty="0"/>
              <a:t> and </a:t>
            </a:r>
            <a:r>
              <a:rPr lang="sk-SK" sz="1700" dirty="0" err="1"/>
              <a:t>Surface</a:t>
            </a:r>
            <a:r>
              <a:rPr lang="sk-SK" sz="1700" dirty="0"/>
              <a:t> </a:t>
            </a:r>
            <a:r>
              <a:rPr lang="sk-SK" sz="1700" dirty="0" err="1"/>
              <a:t>Treatments</a:t>
            </a:r>
            <a:r>
              <a:rPr lang="sk-SK" sz="1700" dirty="0"/>
              <a:t>. USA-N.Y : </a:t>
            </a:r>
            <a:r>
              <a:rPr lang="sk-SK" sz="1700" dirty="0" err="1"/>
              <a:t>Mc</a:t>
            </a:r>
            <a:r>
              <a:rPr lang="sk-SK" sz="1700" dirty="0"/>
              <a:t> </a:t>
            </a:r>
            <a:r>
              <a:rPr lang="sk-SK" sz="1700" dirty="0" err="1"/>
              <a:t>Graw-Hill</a:t>
            </a:r>
            <a:r>
              <a:rPr lang="sk-SK" sz="1700" dirty="0"/>
              <a:t> </a:t>
            </a:r>
            <a:r>
              <a:rPr lang="sk-SK" sz="1700" dirty="0" err="1"/>
              <a:t>Inc</a:t>
            </a:r>
            <a:r>
              <a:rPr lang="sk-SK" sz="1700" dirty="0"/>
              <a:t>., 1991 </a:t>
            </a:r>
            <a:r>
              <a:rPr lang="sk-SK" sz="1700" b="1" dirty="0"/>
              <a:t>knižnica MTF: 620/</a:t>
            </a:r>
            <a:r>
              <a:rPr lang="sk-SK" sz="1700" b="1" dirty="0" err="1"/>
              <a:t>Bh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BUSCHOW, K.H.J. a kol.: </a:t>
            </a:r>
            <a:r>
              <a:rPr lang="sk-SK" sz="1700" dirty="0" err="1"/>
              <a:t>Encyclopedia</a:t>
            </a:r>
            <a:r>
              <a:rPr lang="sk-SK" sz="1700" dirty="0"/>
              <a:t> of </a:t>
            </a:r>
            <a:r>
              <a:rPr lang="sk-SK" sz="1700" dirty="0" err="1"/>
              <a:t>Materials</a:t>
            </a:r>
            <a:r>
              <a:rPr lang="sk-SK" sz="1700" dirty="0"/>
              <a:t>. </a:t>
            </a:r>
            <a:r>
              <a:rPr lang="sk-SK" sz="1700" dirty="0" err="1"/>
              <a:t>Pergamon</a:t>
            </a:r>
            <a:r>
              <a:rPr lang="sk-SK" sz="1700" dirty="0"/>
              <a:t> Press (</a:t>
            </a:r>
            <a:r>
              <a:rPr lang="sk-SK" sz="1700" dirty="0" err="1"/>
              <a:t>Elsevier</a:t>
            </a:r>
            <a:r>
              <a:rPr lang="sk-SK" sz="1700" dirty="0"/>
              <a:t>), 1-11 </a:t>
            </a:r>
            <a:r>
              <a:rPr lang="sk-SK" sz="1700" dirty="0" err="1"/>
              <a:t>Vol</a:t>
            </a:r>
            <a:r>
              <a:rPr lang="sk-SK" sz="1700" dirty="0"/>
              <a:t>. Set, 2001, ISBN 0080431526</a:t>
            </a:r>
            <a:r>
              <a:rPr lang="sk-SK" sz="1700" b="1" dirty="0"/>
              <a:t>. knižnica MTF: 620/</a:t>
            </a:r>
            <a:r>
              <a:rPr lang="sk-SK" sz="1700" b="1" dirty="0" err="1"/>
              <a:t>Bu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 err="1"/>
              <a:t>Metals</a:t>
            </a:r>
            <a:r>
              <a:rPr lang="sk-SK" sz="1700" dirty="0"/>
              <a:t> </a:t>
            </a:r>
            <a:r>
              <a:rPr lang="sk-SK" sz="1700" dirty="0" err="1"/>
              <a:t>Handbook</a:t>
            </a:r>
            <a:r>
              <a:rPr lang="sk-SK" sz="1700" dirty="0"/>
              <a:t>. </a:t>
            </a:r>
            <a:r>
              <a:rPr lang="sk-SK" sz="1700" dirty="0" err="1"/>
              <a:t>Properties</a:t>
            </a:r>
            <a:r>
              <a:rPr lang="sk-SK" sz="1700" dirty="0"/>
              <a:t> and </a:t>
            </a:r>
            <a:r>
              <a:rPr lang="sk-SK" sz="1700" dirty="0" err="1"/>
              <a:t>Selection</a:t>
            </a:r>
            <a:r>
              <a:rPr lang="sk-SK" sz="1700" dirty="0"/>
              <a:t>. </a:t>
            </a:r>
            <a:r>
              <a:rPr lang="sk-SK" sz="1700" dirty="0" err="1"/>
              <a:t>Nonferrous</a:t>
            </a:r>
            <a:r>
              <a:rPr lang="sk-SK" sz="1700" dirty="0"/>
              <a:t> </a:t>
            </a:r>
            <a:r>
              <a:rPr lang="sk-SK" sz="1700" dirty="0" err="1"/>
              <a:t>Allloys</a:t>
            </a:r>
            <a:r>
              <a:rPr lang="sk-SK" sz="1700" dirty="0"/>
              <a:t> </a:t>
            </a:r>
            <a:r>
              <a:rPr lang="sk-SK" sz="1700" dirty="0" err="1"/>
              <a:t>ans</a:t>
            </a:r>
            <a:r>
              <a:rPr lang="sk-SK" sz="1700" dirty="0"/>
              <a:t> </a:t>
            </a:r>
            <a:r>
              <a:rPr lang="sk-SK" sz="1700" dirty="0" err="1"/>
              <a:t>Special-Purpose</a:t>
            </a:r>
            <a:r>
              <a:rPr lang="sk-SK" sz="1700" dirty="0"/>
              <a:t> </a:t>
            </a:r>
            <a:r>
              <a:rPr lang="sk-SK" sz="1700" dirty="0" err="1"/>
              <a:t>Materials</a:t>
            </a:r>
            <a:r>
              <a:rPr lang="sk-SK" sz="1700" dirty="0"/>
              <a:t>. USA : ASM, 1990. </a:t>
            </a:r>
            <a:r>
              <a:rPr lang="sk-SK" sz="1700" b="1" dirty="0"/>
              <a:t>knižnica MTF: 620/</a:t>
            </a:r>
            <a:r>
              <a:rPr lang="sk-SK" sz="1700" b="1" dirty="0" err="1"/>
              <a:t>Me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OHRING, M.: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 of </a:t>
            </a:r>
            <a:r>
              <a:rPr lang="sk-SK" sz="1700" dirty="0" err="1"/>
              <a:t>Thin</a:t>
            </a:r>
            <a:r>
              <a:rPr lang="sk-SK" sz="1700" dirty="0"/>
              <a:t> </a:t>
            </a:r>
            <a:r>
              <a:rPr lang="sk-SK" sz="1700" dirty="0" err="1"/>
              <a:t>Films</a:t>
            </a:r>
            <a:r>
              <a:rPr lang="sk-SK" sz="1700" dirty="0"/>
              <a:t>. </a:t>
            </a:r>
            <a:r>
              <a:rPr lang="sk-SK" sz="1700" dirty="0" err="1"/>
              <a:t>London</a:t>
            </a:r>
            <a:r>
              <a:rPr lang="sk-SK" sz="1700" dirty="0"/>
              <a:t> : </a:t>
            </a:r>
            <a:r>
              <a:rPr lang="sk-SK" sz="1700" dirty="0" err="1"/>
              <a:t>Academic</a:t>
            </a:r>
            <a:r>
              <a:rPr lang="sk-SK" sz="1700" dirty="0"/>
              <a:t> Press, 2002. </a:t>
            </a:r>
            <a:r>
              <a:rPr lang="sk-SK" sz="1700" b="1" dirty="0"/>
              <a:t>knižnica MTF: 620/Oh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607041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472440"/>
            <a:ext cx="1107948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NÁUKA O MATERIÁLOCH I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R. et al. Náuka o materiáloch I. Trnava : </a:t>
            </a:r>
            <a:r>
              <a:rPr lang="sk-SK" sz="1700" dirty="0" err="1"/>
              <a:t>AlumniPress</a:t>
            </a:r>
            <a:r>
              <a:rPr lang="sk-SK" sz="1700" dirty="0"/>
              <a:t>, 2010. 249 s. ISBN 978-80-8096-123-7. </a:t>
            </a:r>
            <a:r>
              <a:rPr lang="sk-SK" sz="1700" b="1" dirty="0"/>
              <a:t>e-skriptá, knižnica MTF: 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R. et al. Náuka o materiáloch I. Návody na cvičenia. Trnava: </a:t>
            </a:r>
            <a:r>
              <a:rPr lang="sk-SK" sz="1700" dirty="0" err="1"/>
              <a:t>AlumniPress</a:t>
            </a:r>
            <a:r>
              <a:rPr lang="sk-SK" sz="1700" dirty="0"/>
              <a:t>, 2017. 198 s. ISBN 978-80-8096-242-5. </a:t>
            </a:r>
            <a:r>
              <a:rPr lang="sk-SK" sz="1700" b="1" dirty="0"/>
              <a:t>e-skriptá, knižnica MTF: 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MARTINKOVIČ, M. -- RÍZEKOVÁ TRNKOVÁ, L. Náuka o materiáloch I.: Návody na cvičenia. Trnava : </a:t>
            </a:r>
            <a:r>
              <a:rPr lang="sk-SK" sz="1700" dirty="0" err="1"/>
              <a:t>AlumniPress</a:t>
            </a:r>
            <a:r>
              <a:rPr lang="sk-SK" sz="1700" dirty="0"/>
              <a:t>, 2009. 183 s. ISBN 978-80-8096-0797. </a:t>
            </a:r>
            <a:r>
              <a:rPr lang="sk-SK" sz="1700" b="1" dirty="0"/>
              <a:t>e-skriptá, knižnica MTF: 620/Ma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R. a kol. Úvod do materiálového inžinierstva I. Bratislava : Nakladateľstvo STU, 2015. 374 s. ISBN 978-80-227-4405-8. </a:t>
            </a:r>
            <a:r>
              <a:rPr lang="sk-SK" sz="1700" b="1" dirty="0"/>
              <a:t>knižnica MTF: 620/</a:t>
            </a:r>
            <a:r>
              <a:rPr lang="sk-SK" sz="1700" b="1" dirty="0" err="1"/>
              <a:t>Úv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R. et al. Úvod do materiálového inžinierstva II. Bratislava : Spektrum, 2020. 357 s. ISBN 978-80-227-5033-2. </a:t>
            </a:r>
            <a:r>
              <a:rPr lang="sk-SK" sz="1700" b="1" dirty="0"/>
              <a:t>knižnica MTF: 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PLUHAŘ, J. </a:t>
            </a:r>
            <a:r>
              <a:rPr lang="sk-SK" sz="1700" dirty="0" err="1"/>
              <a:t>Nauka</a:t>
            </a:r>
            <a:r>
              <a:rPr lang="sk-SK" sz="1700" dirty="0"/>
              <a:t> o </a:t>
            </a:r>
            <a:r>
              <a:rPr lang="sk-SK" sz="1700" dirty="0" err="1"/>
              <a:t>materiálech</a:t>
            </a:r>
            <a:r>
              <a:rPr lang="sk-SK" sz="1700" dirty="0"/>
              <a:t>. Praha : SNTL, 1989. 552 s. </a:t>
            </a:r>
            <a:r>
              <a:rPr lang="sk-SK" sz="1700" b="1" dirty="0"/>
              <a:t>knižnica MTF: 621/Na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MARTINEC, Ľ. -- ŠIMKOVIČ, M. Náuka o materiáloch. Bratislava: STU, 1997. 232 s. ISBN 80-227-1008-3. </a:t>
            </a:r>
            <a:r>
              <a:rPr lang="sk-SK" sz="1700" b="1" dirty="0"/>
              <a:t>knižnica MTF: 620/Ma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MARTINEC, L. -- ŠIMKOVIČ, M. Náuka o materiáloch. Bratislava: STU, 1997. 200 s. ISBN 80-227-1599-9.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MARTINEC, Ľ. Náuka o materiáloch I Návody na cvičenia. Bratislava: Alfa, 1984. 112 s. ISBN 80-227-1599-9. </a:t>
            </a:r>
            <a:r>
              <a:rPr lang="sk-SK" sz="1700" b="1" dirty="0"/>
              <a:t>knižnica MTF: 620/Ma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PULC, V. - HRNČIAR, V. - GONDÁR, E. Náuka o materiáli. Bratislava : STU , 2008. 333 s. ISBN 978-80-227-2847-8. </a:t>
            </a:r>
            <a:r>
              <a:rPr lang="sk-SK" sz="1700" b="1" dirty="0"/>
              <a:t>knižnica MTF: 620/</a:t>
            </a:r>
            <a:r>
              <a:rPr lang="sk-SK" sz="1700" b="1" dirty="0" err="1"/>
              <a:t>Pú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HRNČIAR, V.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. Bratislava : STU v Bratislave, 2003. 188 s. ISBN 80-227-1834-3.</a:t>
            </a:r>
          </a:p>
          <a:p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56115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18160" y="487680"/>
            <a:ext cx="11109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SKOČOVSKÝ, P. a kol. Náuka o materiáli pre odbory strojnícke. Žilina : Žilinská univerzita, 2006. 349 s. ISBN 80-8070-593-3. </a:t>
            </a:r>
            <a:r>
              <a:rPr lang="sk-SK" b="1" dirty="0"/>
              <a:t>knižnica MTF: 620/</a:t>
            </a:r>
            <a:r>
              <a:rPr lang="sk-SK" b="1" dirty="0" err="1"/>
              <a:t>Ná</a:t>
            </a:r>
            <a:endParaRPr lang="sk-SK" b="1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PTÁČEK, L. </a:t>
            </a:r>
            <a:r>
              <a:rPr lang="sk-SK" dirty="0" err="1"/>
              <a:t>Nauka</a:t>
            </a:r>
            <a:r>
              <a:rPr lang="sk-SK" dirty="0"/>
              <a:t> o materiálu I. Brno : CERM, 2003. 516 s. ISBN 80-7204-283-1. </a:t>
            </a:r>
            <a:r>
              <a:rPr lang="sk-SK" b="1" dirty="0"/>
              <a:t>knižnica MTF: 620/</a:t>
            </a:r>
            <a:r>
              <a:rPr lang="sk-SK" b="1" dirty="0" err="1"/>
              <a:t>Pt</a:t>
            </a:r>
            <a:endParaRPr lang="sk-SK" b="1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PTÁČEK, L. </a:t>
            </a:r>
            <a:r>
              <a:rPr lang="sk-SK" dirty="0" err="1"/>
              <a:t>Nauka</a:t>
            </a:r>
            <a:r>
              <a:rPr lang="sk-SK" dirty="0"/>
              <a:t> o materiálu II. Brno : CERM, 2002. 392 s. ISBN 80-7204-248-3. </a:t>
            </a:r>
            <a:r>
              <a:rPr lang="sk-SK" b="1" dirty="0"/>
              <a:t>knižnica MTF: 620/</a:t>
            </a:r>
            <a:r>
              <a:rPr lang="sk-SK" b="1" dirty="0" err="1"/>
              <a:t>Pt</a:t>
            </a:r>
            <a:endParaRPr lang="sk-SK" b="1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ASHBY, M. -- JOHNSON, K. </a:t>
            </a:r>
            <a:r>
              <a:rPr lang="sk-SK" dirty="0" err="1"/>
              <a:t>Materials</a:t>
            </a:r>
            <a:r>
              <a:rPr lang="sk-SK" dirty="0"/>
              <a:t> and Design.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Butterworth</a:t>
            </a:r>
            <a:r>
              <a:rPr lang="sk-SK" dirty="0"/>
              <a:t> </a:t>
            </a:r>
            <a:r>
              <a:rPr lang="sk-SK" dirty="0" err="1"/>
              <a:t>Heinemann</a:t>
            </a:r>
            <a:r>
              <a:rPr lang="sk-SK" dirty="0"/>
              <a:t> </a:t>
            </a:r>
            <a:r>
              <a:rPr lang="sk-SK" dirty="0" err="1"/>
              <a:t>Elsevier</a:t>
            </a:r>
            <a:r>
              <a:rPr lang="sk-SK" dirty="0"/>
              <a:t>, 2002. 336 s. ISBN 978-0-7506-5554-5. . (rok 2014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620/As</a:t>
            </a:r>
            <a:r>
              <a:rPr lang="sk-SK" dirty="0"/>
              <a:t>, </a:t>
            </a:r>
            <a:r>
              <a:rPr lang="sk-SK" dirty="0" err="1"/>
              <a:t>sig</a:t>
            </a:r>
            <a:r>
              <a:rPr lang="sk-SK" dirty="0"/>
              <a:t>.: 14178-1)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SKOČOVSKÝ, P. Konštrukčné materiály. Žilina : Žilinská univerzita, 2000. 246 s. ISBN 80-7100-608-4. </a:t>
            </a:r>
            <a:r>
              <a:rPr lang="sk-SK" b="1" dirty="0"/>
              <a:t>knižnica MTF: 620/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MORAVČÍK, R. -- HAZLINGER, M. Náuka o materiáloch II. Trnava : </a:t>
            </a:r>
            <a:r>
              <a:rPr lang="sk-SK" dirty="0" err="1"/>
              <a:t>AlumniPress</a:t>
            </a:r>
            <a:r>
              <a:rPr lang="sk-SK" dirty="0"/>
              <a:t>, 2009. 243 s. ISBN 978-80-8096-081-0. </a:t>
            </a:r>
            <a:r>
              <a:rPr lang="sk-SK" b="1" dirty="0"/>
              <a:t>e-skriptá, knižnica MTF: 620/Mo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sk-SK" dirty="0"/>
              <a:t>HAZLINGER, M. -- MORAVČÍK, R. Degradačné procesy a predikcia životnosti. Trnava : </a:t>
            </a:r>
            <a:r>
              <a:rPr lang="sk-SK" dirty="0" err="1"/>
              <a:t>Alumni</a:t>
            </a:r>
            <a:r>
              <a:rPr lang="sk-SK" dirty="0"/>
              <a:t> Press, 2014. ISBN 978-80-8096-204-3. </a:t>
            </a:r>
            <a:r>
              <a:rPr lang="sk-SK" b="1" dirty="0"/>
              <a:t>e-skriptá, knižnica MTF: 620/Ha</a:t>
            </a:r>
          </a:p>
          <a:p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28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56674" y="117693"/>
            <a:ext cx="1167865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AUTOMATIZOVANÉ VÝROBNÉ A MONTÁŽNE SYSTÉMY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KOŠŤÁL, P. -- HOLUBEK, R. -- RUŽAROVSKÝ, R. Teória automatov. Automatizované výrobné a montážne systémy .Trnava: </a:t>
            </a:r>
            <a:r>
              <a:rPr lang="sk-SK" sz="1700" dirty="0" err="1"/>
              <a:t>AlumniPress</a:t>
            </a:r>
            <a:r>
              <a:rPr lang="sk-SK" sz="1700" dirty="0"/>
              <a:t>, 2014. 177 s. ISBN 978-80-8096-194-7. </a:t>
            </a:r>
            <a:r>
              <a:rPr lang="sk-SK" sz="1700" b="1" dirty="0"/>
              <a:t>e-skriptá, knižnica MTF: 621.86/</a:t>
            </a:r>
            <a:r>
              <a:rPr lang="sk-SK" sz="1700" b="1" dirty="0" err="1"/>
              <a:t>Ko</a:t>
            </a:r>
            <a:r>
              <a:rPr lang="sk-SK" sz="1700" b="1" dirty="0"/>
              <a:t> (</a:t>
            </a:r>
            <a:r>
              <a:rPr lang="sk-SK" sz="1700" dirty="0"/>
              <a:t>621.86/</a:t>
            </a:r>
            <a:r>
              <a:rPr lang="sk-SK" sz="1700" dirty="0" err="1"/>
              <a:t>Ko</a:t>
            </a:r>
            <a:r>
              <a:rPr lang="sk-SK" sz="170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GROOVER, M P. </a:t>
            </a:r>
            <a:r>
              <a:rPr lang="sk-SK" sz="1700" dirty="0" err="1"/>
              <a:t>Automation</a:t>
            </a:r>
            <a:r>
              <a:rPr lang="sk-SK" sz="1700" dirty="0"/>
              <a:t>, </a:t>
            </a:r>
            <a:r>
              <a:rPr lang="sk-SK" sz="1700" dirty="0" err="1"/>
              <a:t>Production</a:t>
            </a:r>
            <a:r>
              <a:rPr lang="sk-SK" sz="1700" dirty="0"/>
              <a:t> Systems, and </a:t>
            </a:r>
            <a:r>
              <a:rPr lang="sk-SK" sz="1700" dirty="0" err="1"/>
              <a:t>Computer-Integrated</a:t>
            </a:r>
            <a:r>
              <a:rPr lang="sk-SK" sz="1700" dirty="0"/>
              <a:t> </a:t>
            </a:r>
            <a:r>
              <a:rPr lang="sk-SK" sz="1700" dirty="0" err="1"/>
              <a:t>Manufacturing</a:t>
            </a:r>
            <a:r>
              <a:rPr lang="sk-SK" sz="1700" dirty="0"/>
              <a:t>. </a:t>
            </a:r>
            <a:r>
              <a:rPr lang="sk-SK" sz="1700" dirty="0" err="1"/>
              <a:t>Harlow</a:t>
            </a:r>
            <a:r>
              <a:rPr lang="sk-SK" sz="1700" dirty="0"/>
              <a:t>: </a:t>
            </a:r>
            <a:r>
              <a:rPr lang="sk-SK" sz="1700" dirty="0" err="1"/>
              <a:t>Pearson</a:t>
            </a:r>
            <a:r>
              <a:rPr lang="sk-SK" sz="1700" dirty="0"/>
              <a:t>, 2015. 793 s. ISBN 978-1-292-07611-9. </a:t>
            </a:r>
            <a:r>
              <a:rPr lang="sk-SK" sz="1700" b="1" dirty="0"/>
              <a:t>knižnica MTF: 621/</a:t>
            </a:r>
            <a:r>
              <a:rPr lang="sk-SK" sz="1700" b="1" dirty="0" err="1"/>
              <a:t>Gr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ŠTACH, J. Základy </a:t>
            </a:r>
            <a:r>
              <a:rPr lang="sk-SK" sz="1700" dirty="0" err="1"/>
              <a:t>teorie</a:t>
            </a:r>
            <a:r>
              <a:rPr lang="sk-SK" sz="1700" dirty="0"/>
              <a:t> </a:t>
            </a:r>
            <a:r>
              <a:rPr lang="sk-SK" sz="1700" dirty="0" err="1"/>
              <a:t>systémů</a:t>
            </a:r>
            <a:r>
              <a:rPr lang="sk-SK" sz="1700" dirty="0"/>
              <a:t>. Praha : SNTL, 1982. 172 s. </a:t>
            </a:r>
            <a:r>
              <a:rPr lang="sk-SK" sz="1700" b="1" dirty="0"/>
              <a:t>knižnica MTF: 519/</a:t>
            </a:r>
            <a:r>
              <a:rPr lang="sk-SK" sz="1700" b="1" dirty="0" err="1"/>
              <a:t>Št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SMRČEK, Juraj et al. Robotika. Technické prostriedky pre automatizované pracoviská : Medzioperačná manipulácia. 1. vyd. Košice : Technická univerzita v Košiciach, 2009. 249 s. ISBN 978-80-553-0228-7. </a:t>
            </a:r>
            <a:r>
              <a:rPr lang="sk-SK" sz="1700" b="1" dirty="0"/>
              <a:t>knižnica MTF: 621.86/</a:t>
            </a:r>
            <a:r>
              <a:rPr lang="sk-SK" sz="1700" b="1" dirty="0" err="1"/>
              <a:t>Sm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PALKO, Anton et al. Robotika : Technické prostriedky pre automatizáciu výrobných procesov. Navrhovanie, konštrukcia, príklady riešenia. Košice : Technická univerzita v Košiciach, 2010. 384 s. ISBN 978-807165-807-8.. </a:t>
            </a:r>
            <a:r>
              <a:rPr lang="sk-SK" sz="1700" b="1" dirty="0"/>
              <a:t>knižnica MTF: 621.86/Pa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Industrial </a:t>
            </a:r>
            <a:r>
              <a:rPr lang="sk-SK" sz="1700" dirty="0" err="1"/>
              <a:t>Robotics</a:t>
            </a:r>
            <a:r>
              <a:rPr lang="sk-SK" sz="1700" dirty="0"/>
              <a:t>. </a:t>
            </a:r>
            <a:r>
              <a:rPr lang="sk-SK" sz="1700" dirty="0" err="1"/>
              <a:t>Technology</a:t>
            </a:r>
            <a:r>
              <a:rPr lang="sk-SK" sz="1700" dirty="0"/>
              <a:t>, </a:t>
            </a:r>
            <a:r>
              <a:rPr lang="sk-SK" sz="1700" dirty="0" err="1"/>
              <a:t>Programming</a:t>
            </a:r>
            <a:r>
              <a:rPr lang="sk-SK" sz="1700" dirty="0"/>
              <a:t>, and </a:t>
            </a:r>
            <a:r>
              <a:rPr lang="sk-SK" sz="1700" dirty="0" err="1"/>
              <a:t>Applications</a:t>
            </a:r>
            <a:r>
              <a:rPr lang="sk-SK" sz="1700" dirty="0"/>
              <a:t>. New York : </a:t>
            </a:r>
            <a:r>
              <a:rPr lang="sk-SK" sz="1700" dirty="0" err="1"/>
              <a:t>McGraw-Hill</a:t>
            </a:r>
            <a:r>
              <a:rPr lang="sk-SK" sz="1700" dirty="0"/>
              <a:t>, 1986. 546 s.</a:t>
            </a:r>
          </a:p>
          <a:p>
            <a:pPr lvl="0"/>
            <a:endParaRPr lang="sk-SK" sz="1700" dirty="0"/>
          </a:p>
          <a:p>
            <a:r>
              <a:rPr lang="sk-SK" sz="1700" b="1" dirty="0"/>
              <a:t>Odporúčaná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Logické systémy. 1.vyd. Bratislava : Alfa, 1986. 591 s. </a:t>
            </a:r>
            <a:r>
              <a:rPr lang="sk-SK" sz="1700" b="1" dirty="0"/>
              <a:t>knižnica MTF: 51/</a:t>
            </a:r>
            <a:r>
              <a:rPr lang="sk-SK" sz="1700" b="1" dirty="0" err="1"/>
              <a:t>Lo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TOLNAY, M. Medzioperačná doprava a skladovanie vo výrobných systémoch. Bratislava : FX </a:t>
            </a:r>
            <a:r>
              <a:rPr lang="sk-SK" sz="1700" dirty="0" err="1"/>
              <a:t>s.r.o</a:t>
            </a:r>
            <a:r>
              <a:rPr lang="sk-SK" sz="1700" dirty="0"/>
              <a:t>., 2008. 124 s. ISBN 978-80-89313-40-2.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PALKO, A. -- SMRČEK, J. Robotika: Koncové </a:t>
            </a:r>
            <a:r>
              <a:rPr lang="sk-SK" sz="1700" dirty="0" err="1"/>
              <a:t>efektory</a:t>
            </a:r>
            <a:r>
              <a:rPr lang="sk-SK" sz="1700" dirty="0"/>
              <a:t> pre priemyselné a servisné roboty. Navrhovanie - konštrukcia - riešenia. Košice : Technická univerzita v Košiciach, 2004. 272 s. ISBN 80-8073-218-3</a:t>
            </a:r>
            <a:r>
              <a:rPr lang="sk-SK" sz="1700" b="1" dirty="0"/>
              <a:t> knižnica MTF: 621.86/Pa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SMRČEK, Juraj et al. Robotika. Technické prostriedky pre automatizované pracoviská : Medzioperačná manipulácia. 1. vyd. Košice : Technická univerzita v Košiciach, 2009. 249 s. ISBN 978-80-553-0228-7. </a:t>
            </a:r>
            <a:r>
              <a:rPr lang="sk-SK" sz="1700" b="1" dirty="0"/>
              <a:t>knižnica MTF: 621.86/</a:t>
            </a:r>
            <a:r>
              <a:rPr lang="sk-SK" sz="1700" b="1" dirty="0" err="1"/>
              <a:t>Sm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SMRČEK, J. -- PALKO, A. -- TULEJA, P. Robotika: </a:t>
            </a:r>
            <a:r>
              <a:rPr lang="sk-SK" sz="1700" dirty="0" err="1"/>
              <a:t>Uchopovacie</a:t>
            </a:r>
            <a:r>
              <a:rPr lang="sk-SK" sz="1700" dirty="0"/>
              <a:t> </a:t>
            </a:r>
            <a:r>
              <a:rPr lang="sk-SK" sz="1700" dirty="0" err="1"/>
              <a:t>efektory</a:t>
            </a:r>
            <a:r>
              <a:rPr lang="sk-SK" sz="1700" dirty="0"/>
              <a:t>. Košice : Technická univerzita v Košiciach, </a:t>
            </a:r>
            <a:br>
              <a:rPr lang="sk-SK" sz="1700" dirty="0"/>
            </a:br>
            <a:r>
              <a:rPr lang="sk-SK" sz="1700" dirty="0"/>
              <a:t>2007. 246 s. ISBN 978-80-8073-961-4. </a:t>
            </a:r>
            <a:r>
              <a:rPr lang="sk-SK" sz="1600" b="1" dirty="0"/>
              <a:t>knižnica MTF: 621.86/</a:t>
            </a:r>
            <a:r>
              <a:rPr lang="sk-SK" sz="1600" b="1" dirty="0" err="1"/>
              <a:t>Sm</a:t>
            </a:r>
            <a:endParaRPr lang="sk-SK" sz="1700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4370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228600"/>
            <a:ext cx="1171956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NÁUKA O MATERIÁLOCH II (Materiálová veda II)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PLUHAŘ, J. </a:t>
            </a:r>
            <a:r>
              <a:rPr lang="sk-SK" sz="1700" dirty="0" err="1"/>
              <a:t>Nauka</a:t>
            </a:r>
            <a:r>
              <a:rPr lang="sk-SK" sz="1700" dirty="0"/>
              <a:t> o </a:t>
            </a:r>
            <a:r>
              <a:rPr lang="sk-SK" sz="1700" dirty="0" err="1"/>
              <a:t>materiálech</a:t>
            </a:r>
            <a:r>
              <a:rPr lang="sk-SK" sz="1700" dirty="0"/>
              <a:t>. Praha: SNTL, 1989. 552 s. </a:t>
            </a:r>
            <a:r>
              <a:rPr lang="sk-SK" sz="1600" b="1" dirty="0"/>
              <a:t>knižnica MTF: 621/Na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R. -- HAZLINGER, M. Náuka o materiáloch II. Trnava: </a:t>
            </a:r>
            <a:r>
              <a:rPr lang="sk-SK" sz="1700" dirty="0" err="1"/>
              <a:t>AlumniPress</a:t>
            </a:r>
            <a:r>
              <a:rPr lang="sk-SK" sz="1700" dirty="0"/>
              <a:t>, 2009. 243 s. ISBN 978-80-8096-081-0. </a:t>
            </a:r>
            <a:r>
              <a:rPr lang="sk-SK" sz="1700" b="1" dirty="0"/>
              <a:t>e-skriptá, </a:t>
            </a:r>
            <a:r>
              <a:rPr lang="sk-SK" sz="1600" b="1" dirty="0"/>
              <a:t>knižnica MTF:</a:t>
            </a:r>
            <a:r>
              <a:rPr lang="sk-SK" sz="1700" b="1" dirty="0"/>
              <a:t> 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MORAVČÍK, R. a kol. Náuka o materiáloch II. : Návody na cvičenia. Trnava: </a:t>
            </a:r>
            <a:r>
              <a:rPr lang="sk-SK" sz="1700" dirty="0" err="1"/>
              <a:t>AlumniPress</a:t>
            </a:r>
            <a:r>
              <a:rPr lang="sk-SK" sz="1700" dirty="0"/>
              <a:t>, 2009. 239 s. ISBN 978-80-8096-103-9. </a:t>
            </a:r>
            <a:r>
              <a:rPr lang="sk-SK" sz="1700" b="1" dirty="0"/>
              <a:t>e-skriptá, </a:t>
            </a:r>
            <a:r>
              <a:rPr lang="sk-SK" sz="1600" b="1" dirty="0"/>
              <a:t>knižnica MTF:</a:t>
            </a:r>
            <a:r>
              <a:rPr lang="sk-SK" sz="1700" b="1" dirty="0"/>
              <a:t> 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 MORAVČÍK, R. a kol. Náuka o materiáloch I. Trnava: </a:t>
            </a:r>
            <a:r>
              <a:rPr lang="sk-SK" sz="1700" dirty="0" err="1"/>
              <a:t>AlumniPress</a:t>
            </a:r>
            <a:r>
              <a:rPr lang="sk-SK" sz="1700" dirty="0"/>
              <a:t>, 2010. 249 s. ISBN 978-80-8096-123-7. </a:t>
            </a:r>
            <a:r>
              <a:rPr lang="sk-SK" sz="1700" b="1" dirty="0"/>
              <a:t>e-skriptá, </a:t>
            </a:r>
            <a:r>
              <a:rPr lang="sk-SK" sz="1600" b="1" dirty="0"/>
              <a:t>knižnica MTF:</a:t>
            </a:r>
            <a:r>
              <a:rPr lang="sk-SK" sz="1700" b="1" dirty="0"/>
              <a:t> 620/Mo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SKOČOVSKÝ, P. a kol. Náuka o materiáli pre odbory strojnícke. Žilina: ŽU, 2006. 349 s. ISBN 80-8070-593-3. </a:t>
            </a:r>
            <a:r>
              <a:rPr lang="sk-SK" sz="1700" b="1" dirty="0" err="1"/>
              <a:t>sig</a:t>
            </a:r>
            <a:r>
              <a:rPr lang="sk-SK" sz="1700" b="1" dirty="0"/>
              <a:t>.: 12101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JONES, D R. -- ASHBY, M F. </a:t>
            </a:r>
            <a:r>
              <a:rPr lang="sk-SK" sz="1700" dirty="0" err="1"/>
              <a:t>Engineering</a:t>
            </a:r>
            <a:r>
              <a:rPr lang="sk-SK" sz="1700" dirty="0"/>
              <a:t> </a:t>
            </a:r>
            <a:r>
              <a:rPr lang="sk-SK" sz="1700" dirty="0" err="1"/>
              <a:t>Materials</a:t>
            </a:r>
            <a:r>
              <a:rPr lang="sk-SK" sz="1700" dirty="0"/>
              <a:t> 1 : </a:t>
            </a:r>
            <a:r>
              <a:rPr lang="sk-SK" sz="1700" dirty="0" err="1"/>
              <a:t>An</a:t>
            </a:r>
            <a:r>
              <a:rPr lang="sk-SK" sz="1700" dirty="0"/>
              <a:t> </a:t>
            </a:r>
            <a:r>
              <a:rPr lang="sk-SK" sz="1700" dirty="0" err="1"/>
              <a:t>Introduction</a:t>
            </a:r>
            <a:r>
              <a:rPr lang="sk-SK" sz="1700" dirty="0"/>
              <a:t> to </a:t>
            </a:r>
            <a:r>
              <a:rPr lang="sk-SK" sz="1700" dirty="0" err="1"/>
              <a:t>their</a:t>
            </a:r>
            <a:r>
              <a:rPr lang="sk-SK" sz="1700" dirty="0"/>
              <a:t> </a:t>
            </a:r>
            <a:r>
              <a:rPr lang="sk-SK" sz="1700" dirty="0" err="1"/>
              <a:t>Properties</a:t>
            </a:r>
            <a:r>
              <a:rPr lang="sk-SK" sz="1700" dirty="0"/>
              <a:t> and </a:t>
            </a:r>
            <a:r>
              <a:rPr lang="sk-SK" sz="1700" dirty="0" err="1"/>
              <a:t>Applications</a:t>
            </a:r>
            <a:r>
              <a:rPr lang="sk-SK" sz="1700" dirty="0"/>
              <a:t>. </a:t>
            </a:r>
            <a:r>
              <a:rPr lang="sk-SK" sz="1700" dirty="0" err="1"/>
              <a:t>Oxford</a:t>
            </a:r>
            <a:r>
              <a:rPr lang="sk-SK" sz="1700" dirty="0"/>
              <a:t>: </a:t>
            </a:r>
            <a:r>
              <a:rPr lang="sk-SK" sz="1700" dirty="0" err="1"/>
              <a:t>Butterworth</a:t>
            </a:r>
            <a:r>
              <a:rPr lang="sk-SK" sz="1700" dirty="0"/>
              <a:t> - </a:t>
            </a:r>
            <a:r>
              <a:rPr lang="sk-SK" sz="1700" dirty="0" err="1"/>
              <a:t>Heinemann</a:t>
            </a:r>
            <a:r>
              <a:rPr lang="sk-SK" sz="1700" dirty="0"/>
              <a:t>, 1998. 306 s. ISBN 0 7506 3081 7. </a:t>
            </a:r>
            <a:r>
              <a:rPr lang="sk-SK" sz="1600" b="1" dirty="0"/>
              <a:t>knižnica MTF: 620/JO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JONES, D R. -- ASHBY, M F. </a:t>
            </a:r>
            <a:r>
              <a:rPr lang="sk-SK" sz="1700" dirty="0" err="1"/>
              <a:t>Engineering</a:t>
            </a:r>
            <a:r>
              <a:rPr lang="sk-SK" sz="1700" dirty="0"/>
              <a:t> </a:t>
            </a:r>
            <a:r>
              <a:rPr lang="sk-SK" sz="1700" dirty="0" err="1"/>
              <a:t>Materials</a:t>
            </a:r>
            <a:r>
              <a:rPr lang="sk-SK" sz="1700" dirty="0"/>
              <a:t> 2 : </a:t>
            </a:r>
            <a:r>
              <a:rPr lang="sk-SK" sz="1700" dirty="0" err="1"/>
              <a:t>An</a:t>
            </a:r>
            <a:r>
              <a:rPr lang="sk-SK" sz="1700" dirty="0"/>
              <a:t> </a:t>
            </a:r>
            <a:r>
              <a:rPr lang="sk-SK" sz="1700" dirty="0" err="1"/>
              <a:t>Introduction</a:t>
            </a:r>
            <a:r>
              <a:rPr lang="sk-SK" sz="1700" dirty="0"/>
              <a:t> to </a:t>
            </a:r>
            <a:r>
              <a:rPr lang="sk-SK" sz="1700" dirty="0" err="1"/>
              <a:t>Microstructures</a:t>
            </a:r>
            <a:r>
              <a:rPr lang="sk-SK" sz="1700" dirty="0"/>
              <a:t> and Design. </a:t>
            </a:r>
            <a:r>
              <a:rPr lang="sk-SK" sz="1700" dirty="0" err="1"/>
              <a:t>Oxford</a:t>
            </a:r>
            <a:r>
              <a:rPr lang="sk-SK" sz="1700" dirty="0"/>
              <a:t>: </a:t>
            </a:r>
            <a:r>
              <a:rPr lang="sk-SK" sz="1700" dirty="0" err="1"/>
              <a:t>Butterworth</a:t>
            </a:r>
            <a:r>
              <a:rPr lang="sk-SK" sz="1700" dirty="0"/>
              <a:t> - </a:t>
            </a:r>
            <a:r>
              <a:rPr lang="sk-SK" sz="1700" dirty="0" err="1"/>
              <a:t>Heinemann</a:t>
            </a:r>
            <a:r>
              <a:rPr lang="sk-SK" sz="1700" dirty="0"/>
              <a:t>, 1998. 367 s. ISBN 0 7506 4019 7</a:t>
            </a:r>
            <a:r>
              <a:rPr lang="sk-SK" sz="1600" b="1" dirty="0"/>
              <a:t> knižnica MTF:  620/</a:t>
            </a:r>
            <a:r>
              <a:rPr lang="sk-SK" sz="1600" b="1" dirty="0" err="1"/>
              <a:t>Jo</a:t>
            </a:r>
            <a:endParaRPr lang="sk-SK" sz="16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ASHBY, M. -- JOHNSON, K. </a:t>
            </a:r>
            <a:r>
              <a:rPr lang="sk-SK" sz="1700" dirty="0" err="1"/>
              <a:t>Materials</a:t>
            </a:r>
            <a:r>
              <a:rPr lang="sk-SK" sz="1700" dirty="0"/>
              <a:t> and Design. </a:t>
            </a:r>
            <a:r>
              <a:rPr lang="sk-SK" sz="1700" dirty="0" err="1"/>
              <a:t>Oxford</a:t>
            </a:r>
            <a:r>
              <a:rPr lang="sk-SK" sz="1700" dirty="0"/>
              <a:t>: </a:t>
            </a:r>
            <a:r>
              <a:rPr lang="sk-SK" sz="1700" dirty="0" err="1"/>
              <a:t>Butterworth</a:t>
            </a:r>
            <a:r>
              <a:rPr lang="sk-SK" sz="1700" dirty="0"/>
              <a:t> </a:t>
            </a:r>
            <a:r>
              <a:rPr lang="sk-SK" sz="1700" dirty="0" err="1"/>
              <a:t>Heinemann</a:t>
            </a:r>
            <a:r>
              <a:rPr lang="sk-SK" sz="1700" dirty="0"/>
              <a:t> </a:t>
            </a:r>
            <a:r>
              <a:rPr lang="sk-SK" sz="1700" dirty="0" err="1"/>
              <a:t>Elsevier</a:t>
            </a:r>
            <a:r>
              <a:rPr lang="sk-SK" sz="1700" dirty="0"/>
              <a:t>, 2002. 336 s. ISBN 978-0-7506-5554-5. . (rok 2014 </a:t>
            </a:r>
            <a:r>
              <a:rPr lang="sk-SK" sz="1600" b="1" dirty="0"/>
              <a:t>knižnica MTF:</a:t>
            </a:r>
            <a:r>
              <a:rPr lang="sk-SK" sz="1700" b="1" dirty="0"/>
              <a:t> 620/As</a:t>
            </a:r>
            <a:r>
              <a:rPr lang="sk-SK" sz="1700" dirty="0"/>
              <a:t>, </a:t>
            </a:r>
            <a:r>
              <a:rPr lang="sk-SK" sz="1700" dirty="0" err="1"/>
              <a:t>sig</a:t>
            </a:r>
            <a:r>
              <a:rPr lang="sk-SK" sz="1700" dirty="0"/>
              <a:t>.: 14178-1)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SKOČOVSKÝ, P. Konštrukčné materiály . Žilina: ŽU 2000. 246 s. ISBN 80-7100-608-4. </a:t>
            </a:r>
            <a:r>
              <a:rPr lang="sk-SK" sz="1600" b="1" dirty="0"/>
              <a:t>knižnica MTF: 620/</a:t>
            </a:r>
            <a:r>
              <a:rPr lang="sk-SK" sz="1600" b="1" dirty="0" err="1"/>
              <a:t>Ko</a:t>
            </a:r>
            <a:endParaRPr lang="sk-SK" sz="16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HRIVŇÁK, I. Elektrónová </a:t>
            </a:r>
            <a:r>
              <a:rPr lang="sk-SK" sz="1700" dirty="0" err="1"/>
              <a:t>mikroskopia</a:t>
            </a:r>
            <a:r>
              <a:rPr lang="sk-SK" sz="1700" dirty="0"/>
              <a:t> ocelí. Bratislava: VEDA, 1986. 284 s. </a:t>
            </a:r>
            <a:r>
              <a:rPr lang="sk-SK" sz="1600" b="1" dirty="0"/>
              <a:t>knižnica MTF: 669/Hr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HRIVŇÁK, I. -- HRIVŇÁKOVÁ, D. </a:t>
            </a:r>
            <a:r>
              <a:rPr lang="sk-SK" sz="1700" dirty="0" err="1"/>
              <a:t>Materiálografia</a:t>
            </a:r>
            <a:r>
              <a:rPr lang="sk-SK" sz="1700" dirty="0"/>
              <a:t>. Bratislava: Slovenská technická univerzita v Bratislave, 2011. 363 s. ISBN 978-80-227-3606-0. </a:t>
            </a:r>
            <a:r>
              <a:rPr lang="sk-SK" sz="1600" b="1" dirty="0"/>
              <a:t>knižnica MTF: 620/Hr</a:t>
            </a:r>
            <a:endParaRPr lang="sk-SK" sz="1700" dirty="0"/>
          </a:p>
          <a:p>
            <a:r>
              <a:rPr lang="sk-SK" sz="1700" b="1" dirty="0"/>
              <a:t>Odporúčaná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JURČI, P. Nástrojové oceli </a:t>
            </a:r>
            <a:r>
              <a:rPr lang="sk-SK" sz="1700" dirty="0" err="1"/>
              <a:t>ledeburitického</a:t>
            </a:r>
            <a:r>
              <a:rPr lang="sk-SK" sz="1700" dirty="0"/>
              <a:t> typu, ČVUT v </a:t>
            </a:r>
            <a:r>
              <a:rPr lang="sk-SK" sz="1700" dirty="0" err="1"/>
              <a:t>Praze</a:t>
            </a:r>
            <a:r>
              <a:rPr lang="sk-SK" sz="1700" dirty="0"/>
              <a:t>, 2009. 221 s. ISBN 978-80-01-04439-1 </a:t>
            </a:r>
            <a:r>
              <a:rPr lang="sk-SK" sz="1600" b="1" dirty="0"/>
              <a:t>knižnica MTF: 669/Ju</a:t>
            </a:r>
            <a:endParaRPr lang="sk-SK" sz="1700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341878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502920"/>
            <a:ext cx="113080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NAVRHOVANIE A OPTIMALIZÁCIA VÝROBNÝCH PROCESOV A 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BÉKÉS, J. -- ANDONOV, I. Analýza a syntéza strojárskych objektov a procesov. Bratislava: Alfa, 1986. 375 s. </a:t>
            </a:r>
            <a:r>
              <a:rPr lang="sk-SK" b="1" dirty="0"/>
              <a:t>knižnica MTF: 621/Bé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BUDA, J. -- KOVÁČ, M. -- ŠIMŠÍK, D. Projektovanie výrobných systémov. Bratislava: Alfa, 1991. 255 s. ISBN 80-05-00709-4. </a:t>
            </a:r>
            <a:r>
              <a:rPr lang="sk-SK" b="1" dirty="0"/>
              <a:t>knižnica MTF: 65/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KOŠTURIAK, J. a kol. Projektovanie výrobných systémov pre 21. storočie. Žilina: Žilinská univerzita, 2000. 397 s. ISBN 80-7100-553-3. </a:t>
            </a:r>
            <a:r>
              <a:rPr lang="sk-SK" b="1" dirty="0"/>
              <a:t>knižnica MTF: 621.9/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M. -- KOVÁČ, J. Inovačné projektovanie výrobných procesov a systémov. Košice: Technická univerzita v Košiciach, 2011. 319 s. ISBN 978-80-553-0805-0.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BÉKÉS, J. Inžinierska technológia obrábania kovov. Bratislava: Alfa, 1981. 398 s. </a:t>
            </a:r>
            <a:r>
              <a:rPr lang="sk-SK" b="1" dirty="0"/>
              <a:t>knižnica MTF: 621.8/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BUDA, J. -- KOVÁČ, M. Metodika projektovania výrobných procesov v strojárstve. Bratislava : Alfa, 1990. 508 s. ISBN 80-05-00234-4. </a:t>
            </a:r>
            <a:r>
              <a:rPr lang="sk-SK" b="1" dirty="0"/>
              <a:t>knižnica MTF: 621/</a:t>
            </a:r>
            <a:r>
              <a:rPr lang="sk-SK" b="1" dirty="0" err="1"/>
              <a:t>Bu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VIGNER, M. -- ZELENKA, A. -- KRÁL, M. Metodika </a:t>
            </a:r>
            <a:r>
              <a:rPr lang="sk-SK" dirty="0" err="1"/>
              <a:t>projektování</a:t>
            </a:r>
            <a:r>
              <a:rPr lang="sk-SK" dirty="0"/>
              <a:t> </a:t>
            </a:r>
            <a:r>
              <a:rPr lang="sk-SK" dirty="0" err="1"/>
              <a:t>výrobních</a:t>
            </a:r>
            <a:r>
              <a:rPr lang="sk-SK" dirty="0"/>
              <a:t> </a:t>
            </a:r>
            <a:r>
              <a:rPr lang="sk-SK" dirty="0" err="1"/>
              <a:t>procesů</a:t>
            </a:r>
            <a:r>
              <a:rPr lang="sk-SK" dirty="0"/>
              <a:t>. Praha : </a:t>
            </a:r>
            <a:r>
              <a:rPr lang="sk-SK" dirty="0" err="1"/>
              <a:t>SNTl</a:t>
            </a:r>
            <a:r>
              <a:rPr lang="sk-SK" dirty="0"/>
              <a:t> 1984. 592 s</a:t>
            </a:r>
            <a:r>
              <a:rPr lang="sk-SK" b="1" dirty="0"/>
              <a:t> knižnica MTF: 621/Vi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MILO, P. Technologické projektovanie v praxi. Bratislava : Alfa, 1990. 399 s. ISBN 80-05-00103-7. </a:t>
            </a:r>
            <a:r>
              <a:rPr lang="sk-SK" b="1" dirty="0"/>
              <a:t>knižnica MTF: 621/Mi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916132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48640"/>
            <a:ext cx="112471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NAVRHOVANIE A VÝROBA ZVARKOV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KÁLNA, K.  a kol. Konštrukcia a navrhovanie : Učebné texty pre kurzy zváračských technológov. Bratislava: VÚZ, 2001.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ULRICH, K. -- KOLEŇÁK, R. Konštrukcia a navrhovanie zvarkov. Bratislava: STU v Bratislave, 2005. 134 s. ISBN 80-227-2211-1.</a:t>
            </a:r>
            <a:r>
              <a:rPr lang="sk-SK" b="1" dirty="0"/>
              <a:t> e-skriptá, knižnica MTF: 621.7/</a:t>
            </a:r>
            <a:r>
              <a:rPr lang="sk-SK" b="1" dirty="0" err="1"/>
              <a:t>Ul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AGÓCS, Z. -- FERJENČÍK, P. -- VIRČÍK, J. Kovové konštrukcie I. : Príručka pre navrhovanie prvkov oceľových konštrukcií(pomôcka pre cvičenie). Bratislava: SVŠT v Bratislave, 1972. 487 s. (rok vyd. 1984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621.7/</a:t>
            </a:r>
            <a:r>
              <a:rPr lang="sk-SK" b="1" dirty="0" err="1"/>
              <a:t>Ag</a:t>
            </a:r>
            <a:r>
              <a:rPr lang="sk-SK" b="1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38623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457200"/>
            <a:ext cx="113080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NAVRHOVANIE TECHNOLOGICKÝCH PRACOVÍSK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et al. Počítačom podporované systémy v strojárstve. Žilina : ŽU, 2002. 351 s. ISBN 80-7100-948-2</a:t>
            </a:r>
            <a:r>
              <a:rPr lang="sk-SK" b="1" dirty="0"/>
              <a:t> knižnica MTF: 621.86/Po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URÍČEK, J. -- ČUBOŇOVÁ, N. -- POPPEOVÁ, V. Automatizácia strojárskej výroby. Žilina: EDIS, 2002. 230 s. ISBN 80-8070-009-5. </a:t>
            </a:r>
            <a:r>
              <a:rPr lang="sk-SK" b="1" dirty="0"/>
              <a:t>knižnica MTF: 621.86/Au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7443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24840" y="441960"/>
            <a:ext cx="110337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NEBEZPEČNÉ LÁTKY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BARTLOVÁ, I. Nebezpečné látky I. Ostrava: </a:t>
            </a:r>
            <a:r>
              <a:rPr lang="sk-SK" dirty="0" err="1"/>
              <a:t>Sdružení</a:t>
            </a:r>
            <a:r>
              <a:rPr lang="sk-SK" dirty="0"/>
              <a:t> </a:t>
            </a:r>
            <a:r>
              <a:rPr lang="sk-SK" dirty="0" err="1"/>
              <a:t>požárního</a:t>
            </a:r>
            <a:r>
              <a:rPr lang="sk-SK" dirty="0"/>
              <a:t> a </a:t>
            </a:r>
            <a:r>
              <a:rPr lang="sk-SK" dirty="0" err="1"/>
              <a:t>bezpečnostního</a:t>
            </a:r>
            <a:r>
              <a:rPr lang="sk-SK" dirty="0"/>
              <a:t> </a:t>
            </a:r>
            <a:r>
              <a:rPr lang="sk-SK" dirty="0" err="1"/>
              <a:t>inženýrství</a:t>
            </a:r>
            <a:r>
              <a:rPr lang="sk-SK" dirty="0"/>
              <a:t> SPEKTRUM, 2000. 151 s. ISBN 80-86111-60-1. </a:t>
            </a:r>
            <a:r>
              <a:rPr lang="sk-SK" b="1" dirty="0"/>
              <a:t>knižnica MTF: 331/Ba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ŠENOVSKÝ, M. Nebezpečné látky II. Ostrava: SPBI, 2005. 139 s. ISBN 80-86634-47-7. </a:t>
            </a:r>
            <a:r>
              <a:rPr lang="sk-SK" b="1" dirty="0"/>
              <a:t>(rok vyd. 2007 knižnica MTF: 331/</a:t>
            </a:r>
            <a:r>
              <a:rPr lang="sk-SK" b="1" dirty="0" err="1"/>
              <a:t>Še</a:t>
            </a:r>
            <a:r>
              <a:rPr lang="sk-SK" b="1" dirty="0"/>
              <a:t>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Samovznietenie : </a:t>
            </a:r>
            <a:r>
              <a:rPr lang="sk-SK" dirty="0" err="1"/>
              <a:t>Samozahrievanie</a:t>
            </a:r>
            <a:r>
              <a:rPr lang="sk-SK" dirty="0"/>
              <a:t>. Vznietenie. Vzplanutie. Ostrava: SPBI, 1999. 133 s. ISBN 80-86111-43-1. </a:t>
            </a:r>
            <a:r>
              <a:rPr lang="sk-SK" b="1" dirty="0"/>
              <a:t>knižnica MTF: 331/Ba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KOTINSKÝ, P. </a:t>
            </a:r>
            <a:r>
              <a:rPr lang="sk-SK" dirty="0" err="1"/>
              <a:t>Dekontaminace</a:t>
            </a:r>
            <a:r>
              <a:rPr lang="sk-SK" dirty="0"/>
              <a:t>. Ostrava: SPBI Ostrava, 2003.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Hasiace látky a ich technológie. Ostrava: SPBI, 2005. 119 s. ISBN 80-86634-49-3. </a:t>
            </a:r>
            <a:r>
              <a:rPr lang="sk-SK" b="1" dirty="0"/>
              <a:t>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LEES, F P. </a:t>
            </a:r>
            <a:r>
              <a:rPr lang="sk-SK" dirty="0" err="1"/>
              <a:t>Loss</a:t>
            </a:r>
            <a:r>
              <a:rPr lang="sk-SK" dirty="0"/>
              <a:t> </a:t>
            </a:r>
            <a:r>
              <a:rPr lang="sk-SK" dirty="0" err="1"/>
              <a:t>Prevention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Industries</a:t>
            </a:r>
            <a:r>
              <a:rPr lang="sk-SK" dirty="0"/>
              <a:t> : Hazard </a:t>
            </a:r>
            <a:r>
              <a:rPr lang="sk-SK" dirty="0" err="1"/>
              <a:t>Identification</a:t>
            </a:r>
            <a:r>
              <a:rPr lang="sk-SK" dirty="0"/>
              <a:t>, </a:t>
            </a:r>
            <a:r>
              <a:rPr lang="sk-SK" dirty="0" err="1"/>
              <a:t>Assessment</a:t>
            </a:r>
            <a:r>
              <a:rPr lang="sk-SK" dirty="0"/>
              <a:t> and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Volume</a:t>
            </a:r>
            <a:r>
              <a:rPr lang="sk-SK" dirty="0"/>
              <a:t> 1.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Reed</a:t>
            </a:r>
            <a:r>
              <a:rPr lang="sk-SK" dirty="0"/>
              <a:t> </a:t>
            </a:r>
            <a:r>
              <a:rPr lang="sk-SK" dirty="0" err="1"/>
              <a:t>Educational</a:t>
            </a:r>
            <a:r>
              <a:rPr lang="sk-SK" dirty="0"/>
              <a:t> and Professional </a:t>
            </a:r>
            <a:r>
              <a:rPr lang="sk-SK" dirty="0" err="1"/>
              <a:t>Publ</a:t>
            </a:r>
            <a:r>
              <a:rPr lang="sk-SK" dirty="0"/>
              <a:t>. </a:t>
            </a:r>
            <a:r>
              <a:rPr lang="sk-SK" dirty="0" err="1"/>
              <a:t>Ltd</a:t>
            </a:r>
            <a:r>
              <a:rPr lang="sk-SK" dirty="0"/>
              <a:t>, 1996. ISBN 0-7506-1547-8.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504/</a:t>
            </a:r>
            <a:r>
              <a:rPr lang="sk-SK" b="1" dirty="0" err="1"/>
              <a:t>Le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LEES, F P. </a:t>
            </a:r>
            <a:r>
              <a:rPr lang="sk-SK" dirty="0" err="1"/>
              <a:t>Loss</a:t>
            </a:r>
            <a:r>
              <a:rPr lang="sk-SK" dirty="0"/>
              <a:t> </a:t>
            </a:r>
            <a:r>
              <a:rPr lang="sk-SK" dirty="0" err="1"/>
              <a:t>Prevention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Industries</a:t>
            </a:r>
            <a:r>
              <a:rPr lang="sk-SK" dirty="0"/>
              <a:t> : Hazard </a:t>
            </a:r>
            <a:r>
              <a:rPr lang="sk-SK" dirty="0" err="1"/>
              <a:t>Identification</a:t>
            </a:r>
            <a:r>
              <a:rPr lang="sk-SK" dirty="0"/>
              <a:t>, </a:t>
            </a:r>
            <a:r>
              <a:rPr lang="sk-SK" dirty="0" err="1"/>
              <a:t>Assessment</a:t>
            </a:r>
            <a:r>
              <a:rPr lang="sk-SK" dirty="0"/>
              <a:t> and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Volume</a:t>
            </a:r>
            <a:r>
              <a:rPr lang="sk-SK" dirty="0"/>
              <a:t> 2.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Reed</a:t>
            </a:r>
            <a:r>
              <a:rPr lang="sk-SK" dirty="0"/>
              <a:t> </a:t>
            </a:r>
            <a:r>
              <a:rPr lang="sk-SK" dirty="0" err="1"/>
              <a:t>Educational</a:t>
            </a:r>
            <a:r>
              <a:rPr lang="sk-SK" dirty="0"/>
              <a:t> and Professional </a:t>
            </a:r>
            <a:r>
              <a:rPr lang="sk-SK" dirty="0" err="1"/>
              <a:t>Publ</a:t>
            </a:r>
            <a:r>
              <a:rPr lang="sk-SK" dirty="0"/>
              <a:t>. </a:t>
            </a:r>
            <a:r>
              <a:rPr lang="sk-SK" dirty="0" err="1"/>
              <a:t>Ltd</a:t>
            </a:r>
            <a:r>
              <a:rPr lang="sk-SK" dirty="0"/>
              <a:t>, 1996. ISBN 0-7506-1547-8.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504/</a:t>
            </a:r>
            <a:r>
              <a:rPr lang="sk-SK" b="1" dirty="0" err="1"/>
              <a:t>Le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LEES, F P. </a:t>
            </a:r>
            <a:r>
              <a:rPr lang="sk-SK" dirty="0" err="1"/>
              <a:t>Loss</a:t>
            </a:r>
            <a:r>
              <a:rPr lang="sk-SK" dirty="0"/>
              <a:t> </a:t>
            </a:r>
            <a:r>
              <a:rPr lang="sk-SK" dirty="0" err="1"/>
              <a:t>Prevention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Industries</a:t>
            </a:r>
            <a:r>
              <a:rPr lang="sk-SK" dirty="0"/>
              <a:t> : Hazard </a:t>
            </a:r>
            <a:r>
              <a:rPr lang="sk-SK" dirty="0" err="1"/>
              <a:t>Identification</a:t>
            </a:r>
            <a:r>
              <a:rPr lang="sk-SK" dirty="0"/>
              <a:t>, </a:t>
            </a:r>
            <a:r>
              <a:rPr lang="sk-SK" dirty="0" err="1"/>
              <a:t>Assessment</a:t>
            </a:r>
            <a:r>
              <a:rPr lang="sk-SK" dirty="0"/>
              <a:t> and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Volume</a:t>
            </a:r>
            <a:r>
              <a:rPr lang="sk-SK" dirty="0"/>
              <a:t> 3.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Reed</a:t>
            </a:r>
            <a:r>
              <a:rPr lang="sk-SK" dirty="0"/>
              <a:t> </a:t>
            </a:r>
            <a:r>
              <a:rPr lang="sk-SK" dirty="0" err="1"/>
              <a:t>Educational</a:t>
            </a:r>
            <a:r>
              <a:rPr lang="sk-SK" dirty="0"/>
              <a:t> and Professional </a:t>
            </a:r>
            <a:r>
              <a:rPr lang="sk-SK" dirty="0" err="1"/>
              <a:t>Publ</a:t>
            </a:r>
            <a:r>
              <a:rPr lang="sk-SK" dirty="0"/>
              <a:t>. </a:t>
            </a:r>
            <a:r>
              <a:rPr lang="sk-SK" dirty="0" err="1"/>
              <a:t>Ltd</a:t>
            </a:r>
            <a:r>
              <a:rPr lang="sk-SK" dirty="0"/>
              <a:t>, 1996. ISBN 0-7506-1547-8.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504/</a:t>
            </a:r>
            <a:r>
              <a:rPr lang="sk-SK" b="1" dirty="0" err="1"/>
              <a:t>Le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TUREKOVÁ, Ivana - KURACINA, Richard: Úvod do prevencie závažných priemyselných havárií. - 1. vyd. -. Trnava: Trnava : Tlačové štúdio Váry, 2009. 76 s. ISBN 978-80-89422-01-2. </a:t>
            </a:r>
            <a:r>
              <a:rPr lang="sk-SK" b="1" dirty="0"/>
              <a:t>knižnica MTF: 504/Tu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90147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O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036320"/>
            <a:ext cx="57930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Objektovo orientované programovanie v C#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Objektovo orientované programovanie v Java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Obrábacie stroje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Obrábacie stroje a nástroje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Obrábanie na CNC strojoch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Odborná prax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Ochrana a bezpečnosť prostredia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0" action="ppaction://hlinksldjump"/>
              </a:rPr>
              <a:t>Operačná analýza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96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579120"/>
            <a:ext cx="1115568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OBJEKTOVO ORIENTOVANÉ PROGRAMOVANIE V C#</a:t>
            </a:r>
          </a:p>
          <a:p>
            <a:endParaRPr lang="sk-SK" dirty="0"/>
          </a:p>
          <a:p>
            <a:r>
              <a:rPr lang="sk-SK" sz="1650" b="1" dirty="0"/>
              <a:t>Základná študijná literatúra</a:t>
            </a:r>
            <a:endParaRPr lang="sk-SK" sz="1650" dirty="0"/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SCHREIBER, P. -- KEBÍSEK, M. -- ELIÁŠ, M. Objektovo orientované programovanie. Trnava: </a:t>
            </a:r>
            <a:r>
              <a:rPr lang="sk-SK" sz="1650" dirty="0" err="1"/>
              <a:t>AlumniPress</a:t>
            </a:r>
            <a:r>
              <a:rPr lang="sk-SK" sz="1650" dirty="0"/>
              <a:t>, 2013. 119 s. ISBN 978-80-8096-185-5. </a:t>
            </a:r>
            <a:r>
              <a:rPr lang="sk-SK" sz="1650" b="1" dirty="0"/>
              <a:t>e-skriptá, </a:t>
            </a:r>
            <a:r>
              <a:rPr lang="sk-SK" sz="1600" b="1" dirty="0"/>
              <a:t>knižnica MTF:</a:t>
            </a:r>
            <a:r>
              <a:rPr lang="sk-SK" sz="1650" dirty="0"/>
              <a:t> </a:t>
            </a:r>
            <a:r>
              <a:rPr lang="sk-SK" sz="1650" b="1" dirty="0"/>
              <a:t>681.3/</a:t>
            </a:r>
            <a:r>
              <a:rPr lang="sk-SK" sz="1650" b="1" dirty="0" err="1"/>
              <a:t>Sch</a:t>
            </a:r>
            <a:endParaRPr lang="sk-SK" sz="16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KEBÍSEK, M. Objektovo orientované programovanie. Trnava: </a:t>
            </a:r>
            <a:r>
              <a:rPr lang="sk-SK" sz="1650" dirty="0" err="1"/>
              <a:t>Qintec</a:t>
            </a:r>
            <a:r>
              <a:rPr lang="sk-SK" sz="1650" dirty="0"/>
              <a:t> </a:t>
            </a:r>
            <a:r>
              <a:rPr lang="sk-SK" sz="1650" dirty="0" err="1"/>
              <a:t>s.r.o</a:t>
            </a:r>
            <a:r>
              <a:rPr lang="sk-SK" sz="1650" dirty="0"/>
              <a:t>., 2010. 120 s. ISBN 978-80-969846-8-8</a:t>
            </a:r>
            <a:r>
              <a:rPr lang="sk-SK" sz="1600" b="1" dirty="0"/>
              <a:t> knižnica MTF:  CD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NAGEL, C. a kol. C# 2008 : Programujeme </a:t>
            </a:r>
            <a:r>
              <a:rPr lang="sk-SK" sz="1650" dirty="0" err="1"/>
              <a:t>profesionálně</a:t>
            </a:r>
            <a:r>
              <a:rPr lang="sk-SK" sz="1650" dirty="0"/>
              <a:t>. 1., 2. Brno: </a:t>
            </a:r>
            <a:r>
              <a:rPr lang="sk-SK" sz="1650" dirty="0" err="1"/>
              <a:t>Computer</a:t>
            </a:r>
            <a:r>
              <a:rPr lang="sk-SK" sz="1650" dirty="0"/>
              <a:t> Press, 2009. 1126 s. ISBN 978-80-251-2401-7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SHARP, J. Microsoft </a:t>
            </a:r>
            <a:r>
              <a:rPr lang="sk-SK" sz="1650" dirty="0" err="1"/>
              <a:t>Visual</a:t>
            </a:r>
            <a:r>
              <a:rPr lang="sk-SK" sz="1650" dirty="0"/>
              <a:t> C# 2008 : krok za </a:t>
            </a:r>
            <a:r>
              <a:rPr lang="sk-SK" sz="1650" dirty="0" err="1"/>
              <a:t>krokem</a:t>
            </a:r>
            <a:r>
              <a:rPr lang="sk-SK" sz="1650" dirty="0"/>
              <a:t>. Brno: </a:t>
            </a:r>
            <a:r>
              <a:rPr lang="sk-SK" sz="1650" dirty="0" err="1"/>
              <a:t>Computer</a:t>
            </a:r>
            <a:r>
              <a:rPr lang="sk-SK" sz="1650" dirty="0"/>
              <a:t> Press, 2008. 592 s. ISBN 978-80-251-2027-9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PETZOLD, C. </a:t>
            </a:r>
            <a:r>
              <a:rPr lang="sk-SK" sz="1650" dirty="0" err="1"/>
              <a:t>Programování</a:t>
            </a:r>
            <a:r>
              <a:rPr lang="sk-SK" sz="1650" dirty="0"/>
              <a:t> Microsoft Windows </a:t>
            </a:r>
            <a:r>
              <a:rPr lang="sk-SK" sz="1650" dirty="0" err="1"/>
              <a:t>Forms</a:t>
            </a:r>
            <a:r>
              <a:rPr lang="sk-SK" sz="1650" dirty="0"/>
              <a:t> v </a:t>
            </a:r>
            <a:r>
              <a:rPr lang="sk-SK" sz="1650" dirty="0" err="1"/>
              <a:t>jazyce</a:t>
            </a:r>
            <a:r>
              <a:rPr lang="sk-SK" sz="1650" dirty="0"/>
              <a:t> C#. Brno: </a:t>
            </a:r>
            <a:r>
              <a:rPr lang="sk-SK" sz="1650" dirty="0" err="1"/>
              <a:t>Computer</a:t>
            </a:r>
            <a:r>
              <a:rPr lang="sk-SK" sz="1650" dirty="0"/>
              <a:t> Press, 2006. 356 s. ISBN 80-251-1058-3. </a:t>
            </a:r>
          </a:p>
          <a:p>
            <a:pPr lvl="0"/>
            <a:endParaRPr lang="sk-SK" sz="1650" dirty="0"/>
          </a:p>
          <a:p>
            <a:r>
              <a:rPr lang="sk-SK" sz="1650" b="1" dirty="0"/>
              <a:t>Odporúčaná študijná literatúra</a:t>
            </a:r>
            <a:endParaRPr lang="sk-SK" sz="1650" dirty="0"/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FAGERBERG, J. C# </a:t>
            </a:r>
            <a:r>
              <a:rPr lang="sk-SK" sz="1650" dirty="0" err="1"/>
              <a:t>Programming</a:t>
            </a:r>
            <a:r>
              <a:rPr lang="sk-SK" sz="1650" dirty="0"/>
              <a:t>: The </a:t>
            </a:r>
            <a:r>
              <a:rPr lang="sk-SK" sz="1650" dirty="0" err="1"/>
              <a:t>ultimate</a:t>
            </a:r>
            <a:r>
              <a:rPr lang="sk-SK" sz="1650" dirty="0"/>
              <a:t> </a:t>
            </a:r>
            <a:r>
              <a:rPr lang="sk-SK" sz="1650" dirty="0" err="1"/>
              <a:t>way</a:t>
            </a:r>
            <a:r>
              <a:rPr lang="sk-SK" sz="1650" dirty="0"/>
              <a:t> to </a:t>
            </a:r>
            <a:r>
              <a:rPr lang="sk-SK" sz="1650" dirty="0" err="1"/>
              <a:t>learn</a:t>
            </a:r>
            <a:r>
              <a:rPr lang="sk-SK" sz="1650" dirty="0"/>
              <a:t> </a:t>
            </a:r>
            <a:r>
              <a:rPr lang="sk-SK" sz="1650" dirty="0" err="1"/>
              <a:t>the</a:t>
            </a:r>
            <a:r>
              <a:rPr lang="sk-SK" sz="1650" dirty="0"/>
              <a:t> </a:t>
            </a:r>
            <a:r>
              <a:rPr lang="sk-SK" sz="1650" dirty="0" err="1"/>
              <a:t>fundamentals</a:t>
            </a:r>
            <a:r>
              <a:rPr lang="sk-SK" sz="1650" dirty="0"/>
              <a:t> of </a:t>
            </a:r>
            <a:r>
              <a:rPr lang="sk-SK" sz="1650" dirty="0" err="1"/>
              <a:t>the</a:t>
            </a:r>
            <a:r>
              <a:rPr lang="sk-SK" sz="1650" dirty="0"/>
              <a:t> C# </a:t>
            </a:r>
            <a:r>
              <a:rPr lang="sk-SK" sz="1650" dirty="0" err="1"/>
              <a:t>language</a:t>
            </a:r>
            <a:r>
              <a:rPr lang="sk-SK" sz="1650" dirty="0"/>
              <a:t>. </a:t>
            </a:r>
            <a:r>
              <a:rPr lang="sk-SK" sz="1650" dirty="0" err="1"/>
              <a:t>Source</a:t>
            </a:r>
            <a:r>
              <a:rPr lang="sk-SK" sz="1650" dirty="0"/>
              <a:t> </a:t>
            </a:r>
            <a:r>
              <a:rPr lang="sk-SK" sz="1650" dirty="0" err="1"/>
              <a:t>Code</a:t>
            </a:r>
            <a:r>
              <a:rPr lang="sk-SK" sz="1650" dirty="0"/>
              <a:t> </a:t>
            </a:r>
            <a:r>
              <a:rPr lang="sk-SK" sz="1650" dirty="0" err="1"/>
              <a:t>Academy</a:t>
            </a:r>
            <a:r>
              <a:rPr lang="sk-SK" sz="1650" dirty="0"/>
              <a:t>, 2013. 344 s. ISBN 978-14-9420-839-4. </a:t>
            </a:r>
            <a:r>
              <a:rPr lang="sk-SK" sz="1600" b="1" dirty="0"/>
              <a:t>knižnica MTF:</a:t>
            </a:r>
            <a:r>
              <a:rPr lang="sk-SK" sz="1650" b="1" dirty="0"/>
              <a:t> 681.3/Fa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JOHNSON, B. Professional </a:t>
            </a:r>
            <a:r>
              <a:rPr lang="sk-SK" sz="1650" dirty="0" err="1"/>
              <a:t>Visual</a:t>
            </a:r>
            <a:r>
              <a:rPr lang="sk-SK" sz="1650" dirty="0"/>
              <a:t> </a:t>
            </a:r>
            <a:r>
              <a:rPr lang="sk-SK" sz="1650" dirty="0" err="1"/>
              <a:t>Studio</a:t>
            </a:r>
            <a:r>
              <a:rPr lang="sk-SK" sz="1650" dirty="0"/>
              <a:t> 2013. </a:t>
            </a:r>
            <a:r>
              <a:rPr lang="sk-SK" sz="1650" dirty="0" err="1"/>
              <a:t>Wrox</a:t>
            </a:r>
            <a:r>
              <a:rPr lang="sk-SK" sz="1650" dirty="0"/>
              <a:t>,  2014. 1104 s. ISBN 978-11-1883-204-2. </a:t>
            </a:r>
            <a:r>
              <a:rPr lang="sk-SK" sz="1600" b="1" dirty="0"/>
              <a:t>knižnica MTF:</a:t>
            </a:r>
            <a:r>
              <a:rPr lang="sk-SK" sz="1650" dirty="0"/>
              <a:t> </a:t>
            </a:r>
            <a:r>
              <a:rPr lang="sk-SK" sz="1650" b="1" dirty="0"/>
              <a:t>681.3/</a:t>
            </a:r>
            <a:r>
              <a:rPr lang="sk-SK" sz="1650" b="1" dirty="0" err="1"/>
              <a:t>Jo</a:t>
            </a:r>
            <a:endParaRPr lang="sk-SK" sz="16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NAGEL, C. Professional C# 5.0 and .NET 4.5.1. </a:t>
            </a:r>
            <a:r>
              <a:rPr lang="sk-SK" sz="1650" dirty="0" err="1"/>
              <a:t>Wrox</a:t>
            </a:r>
            <a:r>
              <a:rPr lang="sk-SK" sz="1650" dirty="0"/>
              <a:t>,  2014. 1560 s. ISBN 978-11-1883-303-2.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NASH, T: C# 2010. </a:t>
            </a:r>
            <a:r>
              <a:rPr lang="sk-SK" sz="1650" dirty="0" err="1"/>
              <a:t>Computer</a:t>
            </a:r>
            <a:r>
              <a:rPr lang="sk-SK" sz="1650" dirty="0"/>
              <a:t> Press, Brno 2010. 624 s. ISBN 978-80-2513-034-6.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SHARP, J. Microsoft </a:t>
            </a:r>
            <a:r>
              <a:rPr lang="sk-SK" sz="1650" dirty="0" err="1"/>
              <a:t>Visual</a:t>
            </a:r>
            <a:r>
              <a:rPr lang="sk-SK" sz="1650" dirty="0"/>
              <a:t> C# 2010: krok za </a:t>
            </a:r>
            <a:r>
              <a:rPr lang="sk-SK" sz="1650" dirty="0" err="1"/>
              <a:t>krokem</a:t>
            </a:r>
            <a:r>
              <a:rPr lang="sk-SK" sz="1650" dirty="0"/>
              <a:t>.  Brno 2010. 696 s. ISBN 978-80-2513-147-3.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SKEET, J. C# in </a:t>
            </a:r>
            <a:r>
              <a:rPr lang="sk-SK" sz="1650" dirty="0" err="1"/>
              <a:t>Depth</a:t>
            </a:r>
            <a:r>
              <a:rPr lang="sk-SK" sz="1650" dirty="0"/>
              <a:t>. </a:t>
            </a:r>
            <a:r>
              <a:rPr lang="sk-SK" sz="1650" dirty="0" err="1"/>
              <a:t>Manning</a:t>
            </a:r>
            <a:r>
              <a:rPr lang="sk-SK" sz="1650" dirty="0"/>
              <a:t> </a:t>
            </a:r>
            <a:r>
              <a:rPr lang="sk-SK" sz="1650" dirty="0" err="1"/>
              <a:t>Publications</a:t>
            </a:r>
            <a:r>
              <a:rPr lang="sk-SK" sz="1650" dirty="0"/>
              <a:t>, </a:t>
            </a:r>
            <a:r>
              <a:rPr lang="sk-SK" sz="1650" dirty="0" err="1"/>
              <a:t>Shelter</a:t>
            </a:r>
            <a:r>
              <a:rPr lang="sk-SK" sz="1650" dirty="0"/>
              <a:t> Island 2013. 616 s. ISBN 978-16-1729-134-0. </a:t>
            </a:r>
            <a:r>
              <a:rPr lang="sk-SK" sz="1600" b="1" dirty="0"/>
              <a:t>knižnica MTF:</a:t>
            </a:r>
            <a:r>
              <a:rPr lang="sk-SK" sz="1650" dirty="0"/>
              <a:t> </a:t>
            </a:r>
            <a:r>
              <a:rPr lang="sk-SK" sz="1650" b="1" dirty="0"/>
              <a:t>681.3/Sk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50" dirty="0"/>
              <a:t>TROELSEN, A. Pro C# 5.0 and </a:t>
            </a:r>
            <a:r>
              <a:rPr lang="sk-SK" sz="1650" dirty="0" err="1"/>
              <a:t>the</a:t>
            </a:r>
            <a:r>
              <a:rPr lang="sk-SK" sz="1650" dirty="0"/>
              <a:t> .NET 4.5 </a:t>
            </a:r>
            <a:r>
              <a:rPr lang="sk-SK" sz="1650" dirty="0" err="1"/>
              <a:t>Framework</a:t>
            </a:r>
            <a:r>
              <a:rPr lang="sk-SK" sz="1650" dirty="0"/>
              <a:t> (</a:t>
            </a:r>
            <a:r>
              <a:rPr lang="sk-SK" sz="1650" dirty="0" err="1"/>
              <a:t>Expert's</a:t>
            </a:r>
            <a:r>
              <a:rPr lang="sk-SK" sz="1650" dirty="0"/>
              <a:t> </a:t>
            </a:r>
            <a:r>
              <a:rPr lang="sk-SK" sz="1650" dirty="0" err="1"/>
              <a:t>Voice</a:t>
            </a:r>
            <a:r>
              <a:rPr lang="sk-SK" sz="1650" dirty="0"/>
              <a:t> in .NET). </a:t>
            </a:r>
            <a:r>
              <a:rPr lang="sk-SK" sz="1650" dirty="0" err="1"/>
              <a:t>APress</a:t>
            </a:r>
            <a:r>
              <a:rPr lang="sk-SK" sz="1650" dirty="0"/>
              <a:t>, New York 2012. 1560 s. ISBN 978-14-3024-233-8. </a:t>
            </a:r>
            <a:r>
              <a:rPr lang="sk-SK" sz="1600" b="1" dirty="0"/>
              <a:t>knižnica MTF:</a:t>
            </a:r>
            <a:r>
              <a:rPr lang="sk-SK" sz="1650" dirty="0"/>
              <a:t> </a:t>
            </a:r>
            <a:r>
              <a:rPr lang="sk-SK" sz="1650" b="1" dirty="0"/>
              <a:t>681.3/</a:t>
            </a:r>
            <a:r>
              <a:rPr lang="sk-SK" sz="1650" b="1" dirty="0" err="1"/>
              <a:t>Tr</a:t>
            </a:r>
            <a:endParaRPr lang="sk-SK" sz="1650" b="1" dirty="0"/>
          </a:p>
          <a:p>
            <a:pPr marL="342900" indent="-342900">
              <a:buFont typeface="+mj-lt"/>
              <a:buAutoNum type="arabicPeriod"/>
            </a:pPr>
            <a:r>
              <a:rPr lang="sk-SK" sz="1650" dirty="0"/>
              <a:t>WATSON, B.: C# 4.0 – </a:t>
            </a:r>
            <a:r>
              <a:rPr lang="sk-SK" sz="1650" dirty="0" err="1"/>
              <a:t>Řešení</a:t>
            </a:r>
            <a:r>
              <a:rPr lang="sk-SK" sz="1650" dirty="0"/>
              <a:t> praktických programátorských úloh. </a:t>
            </a:r>
            <a:r>
              <a:rPr lang="sk-SK" sz="1650" dirty="0" err="1"/>
              <a:t>Zoner</a:t>
            </a:r>
            <a:r>
              <a:rPr lang="sk-SK" sz="1650" dirty="0"/>
              <a:t> Pr. 2010. 656 s. ISBN 978-80-7413-094-6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367582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548640"/>
            <a:ext cx="11201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OBJEKTOVO ORIENTOVANÉ PROGRAMOVANIE V JAVA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KEBÍSEK, M. Objektovo orientované programovanie. Trnava: </a:t>
            </a:r>
            <a:r>
              <a:rPr lang="sk-SK" dirty="0" err="1"/>
              <a:t>Qintec</a:t>
            </a:r>
            <a:r>
              <a:rPr lang="sk-SK" dirty="0"/>
              <a:t> </a:t>
            </a:r>
            <a:r>
              <a:rPr lang="sk-SK" dirty="0" err="1"/>
              <a:t>s.r.o</a:t>
            </a:r>
            <a:r>
              <a:rPr lang="sk-SK" dirty="0"/>
              <a:t>., 2010. 120 s. ISBN 978-80-969846-8-8. </a:t>
            </a:r>
            <a:r>
              <a:rPr lang="sk-SK" b="1" dirty="0"/>
              <a:t>knižnica MTF: CD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ECKEL, B. </a:t>
            </a:r>
            <a:r>
              <a:rPr lang="sk-SK" dirty="0" err="1"/>
              <a:t>Thinking</a:t>
            </a:r>
            <a:r>
              <a:rPr lang="sk-SK" dirty="0"/>
              <a:t> in Java, 4th </a:t>
            </a:r>
            <a:r>
              <a:rPr lang="sk-SK" dirty="0" err="1"/>
              <a:t>edition</a:t>
            </a:r>
            <a:r>
              <a:rPr lang="sk-SK" dirty="0"/>
              <a:t>. USA: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2006. 1520 s. ISBN 0-13-187248-6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SCHREIBER, P. -- KEBÍSEK, M. -- ELIÁŠ, M. Objektovo orientované programovanie. Trnava: </a:t>
            </a:r>
            <a:r>
              <a:rPr lang="sk-SK" dirty="0" err="1"/>
              <a:t>AlumniPress</a:t>
            </a:r>
            <a:r>
              <a:rPr lang="sk-SK" dirty="0"/>
              <a:t>, 2013. 119 s. ISBN 978-80-8096-185-5. </a:t>
            </a:r>
            <a:r>
              <a:rPr lang="sk-SK" b="1" dirty="0"/>
              <a:t>e-skriptá</a:t>
            </a:r>
            <a:r>
              <a:rPr lang="sk-SK" dirty="0"/>
              <a:t>,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</a:t>
            </a:r>
            <a:r>
              <a:rPr lang="sk-SK" b="1" dirty="0" err="1"/>
              <a:t>Sch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HEROUT, P. Učebnice jazyka Java. České </a:t>
            </a:r>
            <a:r>
              <a:rPr lang="sk-SK" dirty="0" err="1"/>
              <a:t>Budejovice</a:t>
            </a:r>
            <a:r>
              <a:rPr lang="sk-SK" dirty="0"/>
              <a:t>: </a:t>
            </a:r>
            <a:r>
              <a:rPr lang="sk-SK" dirty="0" err="1"/>
              <a:t>Koop</a:t>
            </a:r>
            <a:r>
              <a:rPr lang="sk-SK" dirty="0"/>
              <a:t>, 2011. ISBN 978-80-7232-398-2. (rok vyd. 2000 </a:t>
            </a:r>
            <a:r>
              <a:rPr lang="sk-SK" b="1" dirty="0"/>
              <a:t>knižnica MTF: 681.3/He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HEROUT, P. Java - grafické </a:t>
            </a:r>
            <a:r>
              <a:rPr lang="sk-SK" dirty="0" err="1"/>
              <a:t>uživatelské</a:t>
            </a:r>
            <a:r>
              <a:rPr lang="sk-SK" dirty="0"/>
              <a:t> </a:t>
            </a:r>
            <a:r>
              <a:rPr lang="sk-SK" dirty="0" err="1"/>
              <a:t>prostředí</a:t>
            </a:r>
            <a:r>
              <a:rPr lang="sk-SK" dirty="0"/>
              <a:t> a čeština. České </a:t>
            </a:r>
            <a:r>
              <a:rPr lang="sk-SK" dirty="0" err="1"/>
              <a:t>Budejovice</a:t>
            </a:r>
            <a:r>
              <a:rPr lang="sk-SK" dirty="0"/>
              <a:t>: </a:t>
            </a:r>
            <a:r>
              <a:rPr lang="sk-SK" dirty="0" err="1"/>
              <a:t>Koop</a:t>
            </a:r>
            <a:r>
              <a:rPr lang="sk-SK" dirty="0"/>
              <a:t>, 2006. 316 s. ISBN 80-7232-237-0. (rok vyd. 2012 </a:t>
            </a:r>
            <a:r>
              <a:rPr lang="sk-SK" dirty="0" err="1"/>
              <a:t>sig</a:t>
            </a:r>
            <a:r>
              <a:rPr lang="sk-SK" dirty="0"/>
              <a:t>. 14335-1 – </a:t>
            </a:r>
            <a:r>
              <a:rPr lang="sk-SK" b="1" dirty="0"/>
              <a:t>knižnica MTF:  681.3/He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SPELL, B. Java - Programujeme </a:t>
            </a:r>
            <a:r>
              <a:rPr lang="sk-SK" dirty="0" err="1"/>
              <a:t>profesionálně</a:t>
            </a:r>
            <a:r>
              <a:rPr lang="sk-SK" dirty="0"/>
              <a:t>. Praha: CP, 2002. 1022 s. ISBN 80-7226-667-5. </a:t>
            </a:r>
            <a:r>
              <a:rPr lang="sk-SK" b="1" dirty="0"/>
              <a:t>knižnica MTF: 681.3/</a:t>
            </a:r>
            <a:r>
              <a:rPr lang="sk-SK" b="1" dirty="0" err="1"/>
              <a:t>Sp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91871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563880"/>
            <a:ext cx="11125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OBRÁBACIE STROJE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Obrábacie stroje. Bratislava : STU v Bratislave, 2001. 207 s. ISBN 80-227-1498-4. </a:t>
            </a:r>
            <a:r>
              <a:rPr lang="sk-SK" b="1" dirty="0"/>
              <a:t>knižnica MTF: 621.9/</a:t>
            </a:r>
            <a:r>
              <a:rPr lang="sk-SK" b="1" dirty="0" err="1"/>
              <a:t>Ve</a:t>
            </a:r>
            <a:r>
              <a:rPr lang="sk-SK" b="1" dirty="0"/>
              <a:t>, e-učebnica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Obrábacie stroje: Časť: Jednoúčelové stroje. Bratislava : STU v Bratislave, 1999. 310 s. ISBN 80-227-1224-8. </a:t>
            </a:r>
            <a:r>
              <a:rPr lang="sk-SK" b="1" dirty="0"/>
              <a:t>knižnica MTF: 621.9/</a:t>
            </a:r>
            <a:r>
              <a:rPr lang="sk-SK" b="1" dirty="0" err="1"/>
              <a:t>Ve</a:t>
            </a:r>
            <a:r>
              <a:rPr lang="sk-SK" b="1" dirty="0"/>
              <a:t>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PILC, J. -- STANČEKOVÁ, D. Základy stavby obrábacích strojov. Žilina : Žilinská univerzita, 2004. 108 s. ISBN 80-8070-281-0. </a:t>
            </a:r>
            <a:r>
              <a:rPr lang="sk-SK" b="1" dirty="0"/>
              <a:t>knižnica MTF: 621.9/Pi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ČILLIKOVÁ, M. -- PILC, J. -- MÁDL, J. Top trendy v obrábaní: VI. časť - Procesné médiá. Žilina : </a:t>
            </a:r>
            <a:r>
              <a:rPr lang="sk-SK" dirty="0" err="1"/>
              <a:t>Media</a:t>
            </a:r>
            <a:r>
              <a:rPr lang="sk-SK" dirty="0"/>
              <a:t>/</a:t>
            </a:r>
            <a:r>
              <a:rPr lang="sk-SK" dirty="0" err="1"/>
              <a:t>St</a:t>
            </a:r>
            <a:r>
              <a:rPr lang="sk-SK" dirty="0"/>
              <a:t>, </a:t>
            </a:r>
            <a:r>
              <a:rPr lang="sk-SK" dirty="0" err="1"/>
              <a:t>s.r.o</a:t>
            </a:r>
            <a:r>
              <a:rPr lang="sk-SK" dirty="0"/>
              <a:t>., 2008. 144 s. ISBN 978-80-969789-3-9. </a:t>
            </a:r>
            <a:r>
              <a:rPr lang="sk-SK" b="1" dirty="0"/>
              <a:t>knižnica MTF: 621.9/Či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LÓPEZ DE LACALLE, L. -- LAMIKIZ, A. </a:t>
            </a:r>
            <a:r>
              <a:rPr lang="sk-SK" dirty="0" err="1"/>
              <a:t>Machine</a:t>
            </a:r>
            <a:r>
              <a:rPr lang="sk-SK" dirty="0"/>
              <a:t> </a:t>
            </a:r>
            <a:r>
              <a:rPr lang="sk-SK" dirty="0" err="1"/>
              <a:t>tools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High</a:t>
            </a:r>
            <a:r>
              <a:rPr lang="sk-SK" dirty="0"/>
              <a:t> </a:t>
            </a:r>
            <a:r>
              <a:rPr lang="sk-SK" dirty="0" err="1"/>
              <a:t>Performance</a:t>
            </a:r>
            <a:r>
              <a:rPr lang="sk-SK" dirty="0"/>
              <a:t> </a:t>
            </a:r>
            <a:r>
              <a:rPr lang="sk-SK" dirty="0" err="1"/>
              <a:t>Machining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Verlag</a:t>
            </a:r>
            <a:r>
              <a:rPr lang="sk-SK" dirty="0"/>
              <a:t>, 2009. 442 s. ISBN 978-1-84800-379-8. </a:t>
            </a:r>
            <a:r>
              <a:rPr lang="sk-SK" b="1" dirty="0"/>
              <a:t>knižnica MTF: 621.9/</a:t>
            </a:r>
            <a:r>
              <a:rPr lang="sk-SK" b="1" dirty="0" err="1"/>
              <a:t>Ló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ZELENÝ, J. </a:t>
            </a:r>
            <a:r>
              <a:rPr lang="sk-SK" dirty="0" err="1"/>
              <a:t>Obráběcí</a:t>
            </a:r>
            <a:r>
              <a:rPr lang="sk-SK" dirty="0"/>
              <a:t> stroje a </a:t>
            </a:r>
            <a:r>
              <a:rPr lang="sk-SK" dirty="0" err="1"/>
              <a:t>technologie</a:t>
            </a:r>
            <a:r>
              <a:rPr lang="sk-SK" dirty="0"/>
              <a:t> na </a:t>
            </a:r>
            <a:r>
              <a:rPr lang="sk-SK" dirty="0" err="1"/>
              <a:t>výstavě</a:t>
            </a:r>
            <a:r>
              <a:rPr lang="sk-SK" dirty="0"/>
              <a:t> JIMTOF Tokio 2000 a poznatky z </a:t>
            </a:r>
            <a:r>
              <a:rPr lang="sk-SK" dirty="0" err="1"/>
              <a:t>návštěvy</a:t>
            </a:r>
            <a:r>
              <a:rPr lang="sk-SK" dirty="0"/>
              <a:t> </a:t>
            </a:r>
            <a:r>
              <a:rPr lang="sk-SK" dirty="0" err="1"/>
              <a:t>firem</a:t>
            </a:r>
            <a:r>
              <a:rPr lang="sk-SK" dirty="0"/>
              <a:t> MAZAK a MAKINO. Praha : České vysoké učení technické v </a:t>
            </a:r>
            <a:r>
              <a:rPr lang="sk-SK" dirty="0" err="1"/>
              <a:t>Praze</a:t>
            </a:r>
            <a:r>
              <a:rPr lang="sk-SK" dirty="0"/>
              <a:t>, 2001. 111 strany.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PILC, J. -- STANČEKOVÁ, D., -- MIČIETOVÁ, A., -- Salay J. Jednoúčelové stroje a výrobné linky. Žilina : ŽU, 2001, s. 143. ISBN 80-7100-800-9. </a:t>
            </a:r>
            <a:r>
              <a:rPr lang="sk-SK" b="1" dirty="0" err="1"/>
              <a:t>sig</a:t>
            </a:r>
            <a:r>
              <a:rPr lang="sk-SK" b="1" dirty="0"/>
              <a:t>.: 11139, knižnica MTF:</a:t>
            </a:r>
            <a:r>
              <a:rPr lang="sk-SK" dirty="0"/>
              <a:t> </a:t>
            </a:r>
            <a:r>
              <a:rPr lang="sk-SK" b="1" dirty="0"/>
              <a:t>621.9/Je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185821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48640"/>
            <a:ext cx="112471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OBRÁBACIE STROJE A NÁSTROJE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BRENÍK, P. -- PÍČ, J. </a:t>
            </a:r>
            <a:r>
              <a:rPr lang="sk-SK" dirty="0" err="1"/>
              <a:t>Obráběcí</a:t>
            </a:r>
            <a:r>
              <a:rPr lang="sk-SK" dirty="0"/>
              <a:t> stroje : </a:t>
            </a:r>
            <a:r>
              <a:rPr lang="sk-SK" dirty="0" err="1"/>
              <a:t>Konstrukce</a:t>
            </a:r>
            <a:r>
              <a:rPr lang="sk-SK" dirty="0"/>
              <a:t> a výpočty. Praha: SNTL, 1986. 573 s. </a:t>
            </a:r>
            <a:r>
              <a:rPr lang="sk-SK" b="1" dirty="0"/>
              <a:t>knižnica MTF: 621.9/Br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HAVRILA, M. Číslicovo riadená výrobná technika. Košice: Technická univerzita v Košiciach, 2005. 129 s. ISBN 80-8073-243-4. </a:t>
            </a:r>
            <a:r>
              <a:rPr lang="sk-SK" b="1" dirty="0"/>
              <a:t>knižnica MTF: 621.8/Ha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Obrábacie stroje. Bratislava: STU v Bratislave, 2001. 207 s. ISBN 80-227-1498-4. </a:t>
            </a:r>
            <a:r>
              <a:rPr lang="sk-SK" b="1" dirty="0"/>
              <a:t>knižnica MTF: 621.9/</a:t>
            </a:r>
            <a:r>
              <a:rPr lang="sk-SK" b="1" dirty="0" err="1"/>
              <a:t>Ve</a:t>
            </a:r>
            <a:r>
              <a:rPr lang="sk-SK" b="1" dirty="0"/>
              <a:t>, e-učebnica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Obrábacie stroje : Časť: Jednoúčelové stroje. Bratislava: STU v Bratislave, 1999. 310 s. ISBN 80-227-1224-8. </a:t>
            </a:r>
            <a:r>
              <a:rPr lang="sk-SK" b="1" dirty="0"/>
              <a:t>knižnica MTF: 621.9/</a:t>
            </a:r>
            <a:r>
              <a:rPr lang="sk-SK" b="1" dirty="0" err="1"/>
              <a:t>Ve</a:t>
            </a:r>
            <a:r>
              <a:rPr lang="sk-SK" b="1" dirty="0"/>
              <a:t>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KISSÓCZY, Š. a kol. Obrábacie stroje : Základy teórie a konštrukčnej koncepcie. Bratislava: SVŠT v Bratislave, 1989. 520 s. ISBN 80-227-0010-X. </a:t>
            </a:r>
            <a:r>
              <a:rPr lang="sk-SK" b="1" dirty="0"/>
              <a:t>knižnica MTF: 621.9/</a:t>
            </a:r>
            <a:r>
              <a:rPr lang="sk-SK" b="1" dirty="0" err="1"/>
              <a:t>Ki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-- KATALINIČ, B. Výrobné systémy 1. </a:t>
            </a:r>
            <a:r>
              <a:rPr lang="sk-SK" dirty="0" err="1"/>
              <a:t>Production</a:t>
            </a:r>
            <a:r>
              <a:rPr lang="sk-SK" dirty="0"/>
              <a:t> Systems I. Bratislava: STU v Bratislave, 2004. 208 s. ISBN 80-227-2009-7. </a:t>
            </a:r>
            <a:r>
              <a:rPr lang="sk-SK" b="1" dirty="0"/>
              <a:t>knižnica MTF: 621.9/</a:t>
            </a:r>
            <a:r>
              <a:rPr lang="sk-SK" b="1" dirty="0" err="1"/>
              <a:t>Ve</a:t>
            </a:r>
            <a:r>
              <a:rPr lang="sk-SK" b="1" dirty="0"/>
              <a:t>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ŠUTOR, K. Konštrukcia výrobných pomôcok obrábacích strojov. Bratislava: SVŠT  1987. 188 s. </a:t>
            </a:r>
            <a:r>
              <a:rPr lang="sk-SK" b="1" dirty="0"/>
              <a:t>knižnica MTF: 621.9/</a:t>
            </a:r>
            <a:r>
              <a:rPr lang="sk-SK" b="1" dirty="0" err="1"/>
              <a:t>šU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ŘASA, J. </a:t>
            </a:r>
            <a:r>
              <a:rPr lang="sk-SK" dirty="0" err="1"/>
              <a:t>Výpočetní</a:t>
            </a:r>
            <a:r>
              <a:rPr lang="sk-SK" dirty="0"/>
              <a:t> </a:t>
            </a:r>
            <a:r>
              <a:rPr lang="sk-SK" dirty="0" err="1"/>
              <a:t>metody</a:t>
            </a:r>
            <a:r>
              <a:rPr lang="sk-SK" dirty="0"/>
              <a:t> v </a:t>
            </a:r>
            <a:r>
              <a:rPr lang="sk-SK" dirty="0" err="1"/>
              <a:t>konstrukci</a:t>
            </a:r>
            <a:r>
              <a:rPr lang="sk-SK" dirty="0"/>
              <a:t> </a:t>
            </a:r>
            <a:r>
              <a:rPr lang="sk-SK" dirty="0" err="1"/>
              <a:t>řezných</a:t>
            </a:r>
            <a:r>
              <a:rPr lang="sk-SK" dirty="0"/>
              <a:t> </a:t>
            </a:r>
            <a:r>
              <a:rPr lang="sk-SK" dirty="0" err="1"/>
              <a:t>nástrojů</a:t>
            </a:r>
            <a:r>
              <a:rPr lang="sk-SK" dirty="0"/>
              <a:t>. Praha: SNTL, 1986. 460 s. </a:t>
            </a:r>
            <a:r>
              <a:rPr lang="sk-SK" b="1" dirty="0"/>
              <a:t>knižnica MTF: 621.9/</a:t>
            </a:r>
            <a:r>
              <a:rPr lang="sk-SK" b="1" dirty="0" err="1"/>
              <a:t>Řa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BARÁNEK, I. Výrobné stroje a nástroje : Návody na cvičenia. Bratislava: SVŠT 1990. 174 s. </a:t>
            </a:r>
            <a:r>
              <a:rPr lang="sk-SK" b="1" dirty="0"/>
              <a:t>knižnica MTF: 621.9/Ba,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PILC, J. -- STANČEKOVÁ, D. Základy stavby obrábacích strojov. Žilina: Žilinská univerzita, 2004. 108 s. ISBN 80-8070-281-0. </a:t>
            </a:r>
            <a:r>
              <a:rPr lang="sk-SK" b="1" dirty="0"/>
              <a:t>knižnica MTF: 621.9/Pi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88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B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042737"/>
            <a:ext cx="47567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Bakalárska práca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Bakalársky projekt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Bezpečnosť a riziká technologických zariadení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026046" y="1036163"/>
            <a:ext cx="53254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6" action="ppaction://hlinksldjump"/>
              </a:rPr>
              <a:t>Bezpečnosť materiálov a výrobkov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Bezpečnosť pracovného prostredia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Bezpečnostné inžinierstvo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40289018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02920"/>
            <a:ext cx="112471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OBRÁBANIE NA CNC STROJOCH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POKORNÝ, P. -- MOROVIČ, L. </a:t>
            </a:r>
            <a:r>
              <a:rPr lang="sk-SK" dirty="0" err="1"/>
              <a:t>Programming</a:t>
            </a:r>
            <a:r>
              <a:rPr lang="sk-SK" dirty="0"/>
              <a:t> of CNC </a:t>
            </a:r>
            <a:r>
              <a:rPr lang="sk-SK" dirty="0" err="1"/>
              <a:t>machines</a:t>
            </a:r>
            <a:r>
              <a:rPr lang="sk-SK" dirty="0"/>
              <a:t> in </a:t>
            </a:r>
            <a:r>
              <a:rPr lang="sk-SK" dirty="0" err="1"/>
              <a:t>system</a:t>
            </a:r>
            <a:r>
              <a:rPr lang="sk-SK" dirty="0"/>
              <a:t> </a:t>
            </a:r>
            <a:r>
              <a:rPr lang="sk-SK" dirty="0" err="1"/>
              <a:t>Heidenhain</a:t>
            </a:r>
            <a:r>
              <a:rPr lang="sk-SK" dirty="0"/>
              <a:t>. Programovanie CNC strojov v systéme </a:t>
            </a:r>
            <a:r>
              <a:rPr lang="sk-SK" dirty="0" err="1"/>
              <a:t>Heidenhain</a:t>
            </a:r>
            <a:r>
              <a:rPr lang="sk-SK" dirty="0"/>
              <a:t>. In CO-MAT-TECH 2006. 14. medzinárodná vedecká </a:t>
            </a:r>
            <a:r>
              <a:rPr lang="sk-SK" dirty="0" err="1"/>
              <a:t>konerencia</a:t>
            </a:r>
            <a:r>
              <a:rPr lang="sk-SK" dirty="0"/>
              <a:t> (Trnava, 19.-20.10.2006). Bratislava: STU 2006, s. 1019--1023. ISBN 80-227-2472-6. </a:t>
            </a:r>
            <a:r>
              <a:rPr lang="sk-SK" b="1" dirty="0"/>
              <a:t>knižnica MTF: zborníky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JANÁČ, A. -- GÖRÖG, A. Programovanie NC strojov 1. Bratislava: STU v Bratislave, 2002. 73 s. ISBN 80-227-1686-3. </a:t>
            </a:r>
            <a:r>
              <a:rPr lang="sk-SK" b="1" dirty="0"/>
              <a:t>knižnica MTF: 621.9/</a:t>
            </a:r>
            <a:r>
              <a:rPr lang="sk-SK" b="1" dirty="0" err="1"/>
              <a:t>Pe</a:t>
            </a:r>
            <a:r>
              <a:rPr lang="sk-SK" b="1" dirty="0"/>
              <a:t>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POKORNÝ, P. Riadiace systémy CNC strojov. Controls Systems of CNC </a:t>
            </a:r>
            <a:r>
              <a:rPr lang="sk-SK" dirty="0" err="1"/>
              <a:t>Machines</a:t>
            </a:r>
            <a:r>
              <a:rPr lang="sk-SK" dirty="0"/>
              <a:t>. In Nové smery vo výrobných technológiách 2006 = New </a:t>
            </a:r>
            <a:r>
              <a:rPr lang="sk-SK" dirty="0" err="1"/>
              <a:t>ways</a:t>
            </a:r>
            <a:r>
              <a:rPr lang="sk-SK" dirty="0"/>
              <a:t> in </a:t>
            </a:r>
            <a:r>
              <a:rPr lang="sk-SK" dirty="0" err="1"/>
              <a:t>manufacturing</a:t>
            </a:r>
            <a:r>
              <a:rPr lang="sk-SK" dirty="0"/>
              <a:t> </a:t>
            </a:r>
            <a:r>
              <a:rPr lang="sk-SK" dirty="0" err="1"/>
              <a:t>technologies</a:t>
            </a:r>
            <a:r>
              <a:rPr lang="sk-SK" dirty="0"/>
              <a:t> 2006 : 8. medzinárodná vedecká konferencia. - Prešov, 22.-23.6. 2006. - Zborník referátov. 2006: Technická univerzita v Košiciach, 2006, s. 397--400. ISBN 80-8073-554-9. </a:t>
            </a:r>
            <a:r>
              <a:rPr lang="sk-SK" b="1" dirty="0"/>
              <a:t>knižnica MTF:  zborníky (u knihovníka)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ČUBOŇOVÁ, N. Počítačová podpora programovania CNC strojov. Žilina: ŽU, 2012. ISBN 978-80-554-0514-8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POPPEOVÁ, V. -- ČUBOŇOVÁ, N. Programovanie CNC strojov. Žilina: Žilinská univerzita, 2000. 111 s. ISBN 80-7100-777-3. </a:t>
            </a:r>
            <a:r>
              <a:rPr lang="sk-SK" b="1" dirty="0"/>
              <a:t>knižnica MTF: 621.9/Po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92386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02920" y="533400"/>
            <a:ext cx="110642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ODBORNÁ PRAX</a:t>
            </a:r>
          </a:p>
          <a:p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Metodika tvorby, úpravy a kontroly originality záverečných prác MTF STU, interný dokument MTF [online]. 2010. URL: http://www.mtf.stuba.sk/sk/studentov/metodika tvorby </a:t>
            </a:r>
            <a:r>
              <a:rPr lang="sk-SK" dirty="0" err="1"/>
              <a:t>upravy</a:t>
            </a:r>
            <a:r>
              <a:rPr lang="sk-SK" dirty="0"/>
              <a:t> a kontroly originality </a:t>
            </a:r>
            <a:r>
              <a:rPr lang="sk-SK" dirty="0" err="1"/>
              <a:t>zaverecnych</a:t>
            </a:r>
            <a:r>
              <a:rPr lang="sk-SK" dirty="0"/>
              <a:t> prac na </a:t>
            </a:r>
            <a:r>
              <a:rPr lang="sk-SK" dirty="0" err="1"/>
              <a:t>mtf</a:t>
            </a:r>
            <a:r>
              <a:rPr lang="sk-SK" dirty="0"/>
              <a:t> </a:t>
            </a:r>
            <a:r>
              <a:rPr lang="sk-SK" dirty="0" err="1"/>
              <a:t>stu.html?page_id</a:t>
            </a:r>
            <a:r>
              <a:rPr lang="sk-SK" dirty="0"/>
              <a:t>=2059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STN ISO 690 - Návody na tvorbu bibliografických odkazov na informačné pramene a ich citovanie. Študovňa Akademickej knižnice a Vydavateľstvo </a:t>
            </a:r>
            <a:r>
              <a:rPr lang="sk-SK" dirty="0" err="1"/>
              <a:t>AlumniPress</a:t>
            </a:r>
            <a:r>
              <a:rPr lang="sk-SK" dirty="0"/>
              <a:t> MTF STU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71340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487680"/>
            <a:ext cx="113995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OCHRANA A BEZPEČNOSŤ PROSTREDIA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RUSKO, M. Bezpečnostné a environmentálne manažérstvo. Žilina: STRIX, 2010. 335 s. ISBN 978-80-89281-58-9. </a:t>
            </a:r>
            <a:r>
              <a:rPr lang="sk-SK" b="1" dirty="0"/>
              <a:t>knižnica MTF: 65/</a:t>
            </a:r>
            <a:r>
              <a:rPr lang="sk-SK" b="1" dirty="0" err="1"/>
              <a:t>Ru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LUMNITZER, E. et al. Ekologizácia výrobkov a výrob. Košice: Technická univerzita v Košiciach, 2005. 358 s. ISBN 80-8073-225-6. </a:t>
            </a:r>
            <a:r>
              <a:rPr lang="sk-SK" b="1" dirty="0"/>
              <a:t>knižnica MTF: 504/</a:t>
            </a:r>
            <a:r>
              <a:rPr lang="sk-SK" b="1" dirty="0" err="1"/>
              <a:t>Ek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RUSKO, M. -- PIATRIK, M. -- KOTOVICOVÁ, J. Environmentálne manažérstvo. Žilina: STRIX, 2004. 175 s. ISBN 80-969257-0-9. </a:t>
            </a:r>
            <a:r>
              <a:rPr lang="sk-SK" b="1" dirty="0"/>
              <a:t>knižnica MTF: 504/</a:t>
            </a:r>
            <a:r>
              <a:rPr lang="sk-SK" b="1" dirty="0" err="1"/>
              <a:t>Ru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RUSKO, M. -- BALOG, K. -- TUREKOVÁ, I. Vybrané kapitoly z environmentálneho a bezpečnostného manažérstva. Bratislava: </a:t>
            </a:r>
            <a:r>
              <a:rPr lang="sk-SK" dirty="0" err="1"/>
              <a:t>VeV</a:t>
            </a:r>
            <a:r>
              <a:rPr lang="sk-SK" dirty="0"/>
              <a:t>, 2006. 160 s. ISBN 80-969257-5-X.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PAČAIOVÁ, H. -- SINAY, J. -- GLATZ, J. Bezpečnosť a riziká technických systémov. Košice: Technická univerzita v Košiciach, 2009. ISBN 978-80-553-0180-8. </a:t>
            </a:r>
            <a:r>
              <a:rPr lang="sk-SK" b="1" dirty="0"/>
              <a:t>knižnica MTF: 65/Pa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O´CALLAGHAN, P W. </a:t>
            </a:r>
            <a:r>
              <a:rPr lang="sk-SK" dirty="0" err="1"/>
              <a:t>Integrated</a:t>
            </a:r>
            <a:r>
              <a:rPr lang="sk-SK" dirty="0"/>
              <a:t> </a:t>
            </a:r>
            <a:r>
              <a:rPr lang="sk-SK" dirty="0" err="1"/>
              <a:t>environmental</a:t>
            </a:r>
            <a:r>
              <a:rPr lang="sk-SK" dirty="0"/>
              <a:t> Management </a:t>
            </a:r>
            <a:r>
              <a:rPr lang="sk-SK" dirty="0" err="1"/>
              <a:t>Handbook</a:t>
            </a:r>
            <a:r>
              <a:rPr lang="sk-SK" dirty="0"/>
              <a:t>. </a:t>
            </a:r>
            <a:r>
              <a:rPr lang="sk-SK" dirty="0" err="1"/>
              <a:t>Chichester</a:t>
            </a:r>
            <a:r>
              <a:rPr lang="sk-SK" dirty="0"/>
              <a:t>: John </a:t>
            </a:r>
            <a:r>
              <a:rPr lang="sk-SK" dirty="0" err="1"/>
              <a:t>Wiley</a:t>
            </a:r>
            <a:r>
              <a:rPr lang="sk-SK" dirty="0"/>
              <a:t> , 1996. 368 s. ISBN 0-471-963342-9.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65/O´C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TUREKOVÁ, I. -- KURACINA, R. -- RUSKO, M. Manažment nebezpečných činností. Trnava: </a:t>
            </a:r>
            <a:r>
              <a:rPr lang="sk-SK" dirty="0" err="1"/>
              <a:t>AlumniPress</a:t>
            </a:r>
            <a:r>
              <a:rPr lang="sk-SK" dirty="0"/>
              <a:t>, 2011. 185 s. ISBN 978-80-8096-139-8. </a:t>
            </a:r>
            <a:r>
              <a:rPr lang="sk-SK" b="1" dirty="0"/>
              <a:t>e-skriptá</a:t>
            </a:r>
            <a:r>
              <a:rPr lang="sk-SK" dirty="0"/>
              <a:t>, </a:t>
            </a:r>
            <a:r>
              <a:rPr lang="sk-SK" b="1" dirty="0"/>
              <a:t>knižnica MTF: 65/Tu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04613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563880"/>
            <a:ext cx="113080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OPERAČNÁ ANALÝZA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HRABLIK CHOVANOVÁ, H. -- SAKÁL, P. Operačná analýza : časť I. Trnava: </a:t>
            </a:r>
            <a:r>
              <a:rPr lang="sk-SK" dirty="0" err="1"/>
              <a:t>AlumniPress</a:t>
            </a:r>
            <a:r>
              <a:rPr lang="sk-SK" dirty="0"/>
              <a:t>, 2011. 242 s. ISBN 978-80-8096-151-0. </a:t>
            </a:r>
            <a:r>
              <a:rPr lang="sk-SK" b="1" dirty="0"/>
              <a:t>e-skriptá, knižnica MTF: 519/Hr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HRABLIK CHOVANOVÁ, H. a kol. Operačná analýza : časť II. Trnava: </a:t>
            </a:r>
            <a:r>
              <a:rPr lang="sk-SK" dirty="0" err="1"/>
              <a:t>AlumniPress</a:t>
            </a:r>
            <a:r>
              <a:rPr lang="sk-SK" dirty="0"/>
              <a:t>, 2012. 223 s. ISBN 978-80-8096-165-7. </a:t>
            </a:r>
            <a:r>
              <a:rPr lang="sk-SK" b="1" dirty="0"/>
              <a:t>e-skriptá, knižnica MTF: 519/Hr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HRABLIK CHOVANOVÁ, H. Operačná analýza. Návody na cvičenia I. Trnava : </a:t>
            </a:r>
            <a:r>
              <a:rPr lang="sk-SK" dirty="0" err="1"/>
              <a:t>AlumniPress</a:t>
            </a:r>
            <a:r>
              <a:rPr lang="sk-SK" dirty="0"/>
              <a:t>, 2016. 164 s. ISBN 978-80-8096-240-1. </a:t>
            </a:r>
            <a:r>
              <a:rPr lang="sk-SK" b="1" dirty="0"/>
              <a:t>e-skriptá, knižnica MTF:</a:t>
            </a:r>
            <a:r>
              <a:rPr lang="sk-SK" dirty="0"/>
              <a:t> </a:t>
            </a:r>
            <a:r>
              <a:rPr lang="sk-SK" b="1" dirty="0"/>
              <a:t>519/Hr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SAKÁL, P. -- ŠTRPKA, A. Operačná a systémová analýza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ŠTRPKA, A. -- SAKÁL, P. Operačná a systémová analýza: Zbierka príkladov 1. Bratislava : SVŠT v Bratislave, 1990. 253 s.</a:t>
            </a:r>
            <a:r>
              <a:rPr lang="sk-SK" b="1" dirty="0"/>
              <a:t> knižnica MTF: 519/</a:t>
            </a:r>
            <a:r>
              <a:rPr lang="sk-SK" b="1" dirty="0" err="1"/>
              <a:t>Št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ŠTRPKA, A. -- SAKÁL, P. Operačná a systémová analýza: Zbierka príkladov 2. Bratislava : STU v Bratislave, 1991. 233 s. ISBN 80-227-0439-3. </a:t>
            </a:r>
            <a:r>
              <a:rPr lang="sk-SK" b="1" dirty="0"/>
              <a:t>knižnica MTF: 519/</a:t>
            </a:r>
            <a:r>
              <a:rPr lang="sk-SK" b="1" dirty="0" err="1"/>
              <a:t>Št</a:t>
            </a: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SAKÁL, P. -- JERZ, V. Operačná analýza v praxi manažéra II: Systémová a operačná analýza. Trnava : SP SYNERGIA, 2006. 335 s. ISBN 80-969390-5-X. </a:t>
            </a:r>
            <a:r>
              <a:rPr lang="sk-SK" b="1" dirty="0"/>
              <a:t>knižnica MTF: 519/Sa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SAKÁL, P. -- JERZ, V. Operačná analýza v praxi manažéra. Trnava : SP SYNERGIA, 2003. 335 s. ISBN 80-968734-3-1. </a:t>
            </a:r>
            <a:r>
              <a:rPr lang="sk-SK" b="1" dirty="0"/>
              <a:t>knižnica MTF: 519/Sa</a:t>
            </a:r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44532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518160"/>
            <a:ext cx="112471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3"/>
            </a:pPr>
            <a:r>
              <a:rPr lang="sk-SK" dirty="0"/>
              <a:t>CHOCHOLATÁ, M. -- ČIČKOVÁ, Z. -- FURKOVÁ, A. Operačná analýza: zbierka príkladov. Bratislava 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2007. 171 s. ISBN 978-80-8078-177-4. </a:t>
            </a:r>
            <a:r>
              <a:rPr lang="sk-SK" b="1" dirty="0"/>
              <a:t>knižnica MTF: 519/</a:t>
            </a:r>
            <a:r>
              <a:rPr lang="sk-SK" b="1" dirty="0" err="1"/>
              <a:t>Cho</a:t>
            </a:r>
            <a:endParaRPr lang="sk-SK" b="1" dirty="0"/>
          </a:p>
          <a:p>
            <a:pPr marL="342900" lvl="0" indent="-342900">
              <a:buFont typeface="+mj-lt"/>
              <a:buAutoNum type="arabicPeriod" startAt="3"/>
            </a:pPr>
            <a:r>
              <a:rPr lang="sk-SK" dirty="0"/>
              <a:t>BREZINA, I. -- IVANIČOVÁ, Z. -- PEKÁR, J. Operačná analýza. Bratislava 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2007. 242 s. ISBN 978-80-8078-176-7. </a:t>
            </a:r>
            <a:r>
              <a:rPr lang="sk-SK" b="1" dirty="0"/>
              <a:t>knižnica MTF: 519/Br</a:t>
            </a:r>
            <a:endParaRPr lang="sk-SK" dirty="0"/>
          </a:p>
          <a:p>
            <a:pPr marL="342900" lvl="0" indent="-342900">
              <a:buFont typeface="+mj-lt"/>
              <a:buAutoNum type="arabicPeriod" startAt="3"/>
            </a:pPr>
            <a:r>
              <a:rPr lang="sk-SK" dirty="0"/>
              <a:t>IVANIČOVÁ, Z. -- BREZINA, I. -- PEKÁR, J. Operačný výskum. Bratislava 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2002. 287 s. ISBN 80-89047-43-2. </a:t>
            </a:r>
            <a:r>
              <a:rPr lang="sk-SK" dirty="0" err="1"/>
              <a:t>sig</a:t>
            </a:r>
            <a:r>
              <a:rPr lang="sk-SK" dirty="0"/>
              <a:t>: </a:t>
            </a:r>
            <a:r>
              <a:rPr lang="sk-SK" b="1" dirty="0"/>
              <a:t>knižnica MTF: 65/</a:t>
            </a:r>
            <a:r>
              <a:rPr lang="sk-SK" b="1" dirty="0" err="1"/>
              <a:t>Iv</a:t>
            </a:r>
            <a:endParaRPr lang="sk-SK" b="1" dirty="0"/>
          </a:p>
          <a:p>
            <a:pPr marL="342900" lvl="0" indent="-342900">
              <a:buFont typeface="+mj-lt"/>
              <a:buAutoNum type="arabicPeriod" startAt="3"/>
            </a:pPr>
            <a:r>
              <a:rPr lang="sk-SK" dirty="0"/>
              <a:t>GROS, I. </a:t>
            </a:r>
            <a:r>
              <a:rPr lang="sk-SK" dirty="0" err="1"/>
              <a:t>Kvantitativní</a:t>
            </a:r>
            <a:r>
              <a:rPr lang="sk-SK" dirty="0"/>
              <a:t> </a:t>
            </a:r>
            <a:r>
              <a:rPr lang="sk-SK" dirty="0" err="1"/>
              <a:t>metody</a:t>
            </a:r>
            <a:r>
              <a:rPr lang="sk-SK" dirty="0"/>
              <a:t> v </a:t>
            </a:r>
            <a:r>
              <a:rPr lang="sk-SK" dirty="0" err="1"/>
              <a:t>manažerském</a:t>
            </a:r>
            <a:r>
              <a:rPr lang="sk-SK" dirty="0"/>
              <a:t> </a:t>
            </a:r>
            <a:r>
              <a:rPr lang="sk-SK" dirty="0" err="1"/>
              <a:t>rozhodování</a:t>
            </a:r>
            <a:r>
              <a:rPr lang="sk-SK" dirty="0"/>
              <a:t>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2003. 432 s. ISBN 80-247-0421-8. </a:t>
            </a:r>
            <a:r>
              <a:rPr lang="sk-SK" b="1" dirty="0"/>
              <a:t>knižnica MTF: 65/</a:t>
            </a:r>
            <a:r>
              <a:rPr lang="sk-SK" b="1" dirty="0" err="1"/>
              <a:t>Gr</a:t>
            </a:r>
            <a:endParaRPr lang="sk-SK" dirty="0"/>
          </a:p>
          <a:p>
            <a:pPr marL="342900" lvl="0" indent="-342900">
              <a:buFont typeface="+mj-lt"/>
              <a:buAutoNum type="arabicPeriod" startAt="3"/>
            </a:pPr>
            <a:r>
              <a:rPr lang="sk-SK" dirty="0"/>
              <a:t>PALÚCH, S. Teória grafov. Žilina : Žilinská univerzita, 2001. 207 s. ISBN 80-7100-874-5.</a:t>
            </a:r>
          </a:p>
          <a:p>
            <a:pPr marL="342900" lvl="0" indent="-342900">
              <a:buFont typeface="+mj-lt"/>
              <a:buAutoNum type="arabicPeriod" startAt="3"/>
            </a:pPr>
            <a:r>
              <a:rPr lang="sk-SK" dirty="0"/>
              <a:t>ZIMOLA, B. Operační výskum. Brno: VUT, 2000. 168 s. ISBN 80-214-1664-5. </a:t>
            </a:r>
            <a:r>
              <a:rPr lang="sk-SK" u="sng" dirty="0">
                <a:hlinkClick r:id="rId2"/>
              </a:rPr>
              <a:t>http://www.turnovfree.net/~stybla/skola/czu/tretak/sam/c/mat/ostatni/Operacni_vyzkum_skripta.pdf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463639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P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868680"/>
            <a:ext cx="493960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hlinkClick r:id="rId3" action="ppaction://hlinksldjump"/>
              </a:rPr>
              <a:t>Per</a:t>
            </a:r>
            <a:r>
              <a:rPr lang="sk-SK" sz="1600" dirty="0">
                <a:hlinkClick r:id="rId3" action="ppaction://hlinksldjump"/>
              </a:rPr>
              <a:t>sonálne informačné systémy</a:t>
            </a:r>
            <a:endParaRPr lang="sk-SK" sz="1600" dirty="0"/>
          </a:p>
          <a:p>
            <a:r>
              <a:rPr lang="sk-SK" sz="1600" dirty="0">
                <a:hlinkClick r:id="rId4" action="ppaction://hlinksldjump"/>
              </a:rPr>
              <a:t>Personálne poradenstvo</a:t>
            </a:r>
            <a:endParaRPr lang="sk-SK" sz="1600" dirty="0"/>
          </a:p>
          <a:p>
            <a:r>
              <a:rPr lang="sk-SK" sz="1600" dirty="0">
                <a:hlinkClick r:id="rId5" action="ppaction://hlinksldjump"/>
              </a:rPr>
              <a:t>Personálny manažment</a:t>
            </a:r>
            <a:endParaRPr lang="sk-SK" sz="1600" dirty="0"/>
          </a:p>
          <a:p>
            <a:r>
              <a:rPr lang="sk-SK" sz="1600" b="1" dirty="0">
                <a:hlinkClick r:id="rId6" action="ppaction://hlinksldjump"/>
              </a:rPr>
              <a:t>Poč</a:t>
            </a:r>
            <a:r>
              <a:rPr lang="sk-SK" sz="1600" dirty="0">
                <a:hlinkClick r:id="rId6" action="ppaction://hlinksldjump"/>
              </a:rPr>
              <a:t>ítačom integrovaná výroba</a:t>
            </a:r>
            <a:endParaRPr lang="sk-SK" sz="1600" dirty="0"/>
          </a:p>
          <a:p>
            <a:r>
              <a:rPr lang="sk-SK" sz="1600" dirty="0">
                <a:hlinkClick r:id="rId7" action="ppaction://hlinksldjump"/>
              </a:rPr>
              <a:t>Počítačová grafika a číslicové spracovanie obrazu</a:t>
            </a:r>
            <a:endParaRPr lang="sk-SK" sz="1600" dirty="0"/>
          </a:p>
          <a:p>
            <a:r>
              <a:rPr lang="sk-SK" sz="1600" dirty="0">
                <a:hlinkClick r:id="rId8" action="ppaction://hlinksldjump"/>
              </a:rPr>
              <a:t>Počítačová podpora výrobných technológií I</a:t>
            </a:r>
            <a:endParaRPr lang="sk-SK" sz="1600" dirty="0"/>
          </a:p>
          <a:p>
            <a:r>
              <a:rPr lang="sk-SK" sz="1600" dirty="0">
                <a:hlinkClick r:id="rId9" action="ppaction://hlinksldjump"/>
              </a:rPr>
              <a:t>Počítačová podpora výrobných technológií II</a:t>
            </a:r>
            <a:endParaRPr lang="sk-SK" sz="1600" dirty="0"/>
          </a:p>
          <a:p>
            <a:r>
              <a:rPr lang="sk-SK" sz="1600" dirty="0">
                <a:hlinkClick r:id="rId10" action="ppaction://hlinksldjump"/>
              </a:rPr>
              <a:t>Počítačová podpora výrobných technológií III</a:t>
            </a:r>
            <a:endParaRPr lang="sk-SK" sz="1600" dirty="0"/>
          </a:p>
          <a:p>
            <a:r>
              <a:rPr lang="sk-SK" sz="1600" dirty="0">
                <a:hlinkClick r:id="rId11" action="ppaction://hlinksldjump"/>
              </a:rPr>
              <a:t>Počítačová simulácia technologických procesov</a:t>
            </a:r>
            <a:endParaRPr lang="sk-SK" sz="1600" dirty="0"/>
          </a:p>
          <a:p>
            <a:r>
              <a:rPr lang="sk-SK" sz="1600" dirty="0">
                <a:hlinkClick r:id="rId12" action="ppaction://hlinksldjump"/>
              </a:rPr>
              <a:t>Počítačové architektúry a operačné systémy</a:t>
            </a:r>
            <a:endParaRPr lang="sk-SK" sz="1600" dirty="0"/>
          </a:p>
          <a:p>
            <a:r>
              <a:rPr lang="sk-SK" sz="1600" dirty="0">
                <a:hlinkClick r:id="rId13" action="ppaction://hlinksldjump"/>
              </a:rPr>
              <a:t>Počítačové siete</a:t>
            </a:r>
            <a:endParaRPr lang="sk-SK" sz="1600" dirty="0"/>
          </a:p>
          <a:p>
            <a:r>
              <a:rPr lang="sk-SK" sz="1600" b="1" dirty="0">
                <a:hlinkClick r:id="rId14" action="ppaction://hlinksldjump"/>
              </a:rPr>
              <a:t>Pod</a:t>
            </a:r>
            <a:r>
              <a:rPr lang="sk-SK" sz="1600" dirty="0">
                <a:hlinkClick r:id="rId14" action="ppaction://hlinksldjump"/>
              </a:rPr>
              <a:t>niková kultúra</a:t>
            </a:r>
            <a:endParaRPr lang="sk-SK" sz="1600" dirty="0"/>
          </a:p>
          <a:p>
            <a:r>
              <a:rPr lang="sk-SK" sz="1600" dirty="0">
                <a:hlinkClick r:id="rId15" action="ppaction://hlinksldjump"/>
              </a:rPr>
              <a:t>Podniková logistika</a:t>
            </a:r>
            <a:endParaRPr lang="sk-SK" sz="1600" dirty="0"/>
          </a:p>
          <a:p>
            <a:r>
              <a:rPr lang="sk-SK" sz="1600" dirty="0">
                <a:hlinkClick r:id="rId16" action="ppaction://hlinksldjump"/>
              </a:rPr>
              <a:t>Podnikové hospodárstvo</a:t>
            </a:r>
            <a:endParaRPr lang="sk-SK" sz="1600" dirty="0"/>
          </a:p>
          <a:p>
            <a:r>
              <a:rPr lang="sk-SK" sz="1600" b="1" dirty="0">
                <a:hlinkClick r:id="rId17" action="ppaction://hlinksldjump"/>
              </a:rPr>
              <a:t>Pok</a:t>
            </a:r>
            <a:r>
              <a:rPr lang="sk-SK" sz="1600" dirty="0">
                <a:hlinkClick r:id="rId17" action="ppaction://hlinksldjump"/>
              </a:rPr>
              <a:t>ročilé materiály</a:t>
            </a:r>
            <a:endParaRPr lang="sk-SK" sz="1600" dirty="0"/>
          </a:p>
          <a:p>
            <a:r>
              <a:rPr lang="sk-SK" sz="1600" dirty="0">
                <a:hlinkClick r:id="rId18" action="ppaction://hlinksldjump"/>
              </a:rPr>
              <a:t>Pokročilé materiály a technológie</a:t>
            </a:r>
            <a:endParaRPr lang="sk-SK" sz="1600" dirty="0"/>
          </a:p>
          <a:p>
            <a:r>
              <a:rPr lang="sk-SK" sz="1600" dirty="0">
                <a:hlinkClick r:id="rId19" action="ppaction://hlinksldjump"/>
              </a:rPr>
              <a:t>Pokročilé metódy automatického riadenia</a:t>
            </a:r>
            <a:endParaRPr lang="sk-SK" sz="1600" dirty="0"/>
          </a:p>
          <a:p>
            <a:r>
              <a:rPr lang="sk-SK" sz="1600" dirty="0">
                <a:hlinkClick r:id="rId20" action="ppaction://hlinksldjump"/>
              </a:rPr>
              <a:t>Pokročilé metódy inteligentného riadenia</a:t>
            </a:r>
            <a:endParaRPr lang="sk-SK" sz="1600" dirty="0"/>
          </a:p>
          <a:p>
            <a:r>
              <a:rPr lang="sk-SK" sz="1600" b="1" dirty="0">
                <a:hlinkClick r:id="rId21" action="ppaction://hlinksldjump"/>
              </a:rPr>
              <a:t>Pra</a:t>
            </a:r>
            <a:r>
              <a:rPr lang="sk-SK" sz="1600" dirty="0">
                <a:hlinkClick r:id="rId21" action="ppaction://hlinksldjump"/>
              </a:rPr>
              <a:t>covná psychológia</a:t>
            </a:r>
            <a:endParaRPr lang="sk-SK" sz="1600" dirty="0"/>
          </a:p>
          <a:p>
            <a:r>
              <a:rPr lang="sk-SK" sz="1600" dirty="0">
                <a:hlinkClick r:id="rId22" action="ppaction://hlinksldjump"/>
              </a:rPr>
              <a:t>Pracovné právo</a:t>
            </a:r>
            <a:endParaRPr lang="sk-SK" sz="1600" dirty="0"/>
          </a:p>
          <a:p>
            <a:r>
              <a:rPr lang="sk-SK" sz="1600" b="1" dirty="0">
                <a:hlinkClick r:id="rId23" action="ppaction://hlinksldjump"/>
              </a:rPr>
              <a:t>Pre</a:t>
            </a:r>
            <a:r>
              <a:rPr lang="sk-SK" sz="1600" dirty="0">
                <a:hlinkClick r:id="rId23" action="ppaction://hlinksldjump"/>
              </a:rPr>
              <a:t>vádzkovanie výrobných systémov</a:t>
            </a:r>
            <a:endParaRPr lang="sk-SK" sz="1600" dirty="0"/>
          </a:p>
          <a:p>
            <a:r>
              <a:rPr lang="sk-SK" sz="1600" b="1" dirty="0">
                <a:hlinkClick r:id="rId24" action="ppaction://hlinksldjump"/>
              </a:rPr>
              <a:t>Pri</a:t>
            </a:r>
            <a:r>
              <a:rPr lang="sk-SK" sz="1600" dirty="0">
                <a:hlinkClick r:id="rId24" action="ppaction://hlinksldjump"/>
              </a:rPr>
              <a:t>emyselná sociológia</a:t>
            </a:r>
            <a:endParaRPr lang="sk-SK" sz="1600" dirty="0"/>
          </a:p>
          <a:p>
            <a:r>
              <a:rPr lang="sk-SK" sz="1600" dirty="0">
                <a:hlinkClick r:id="rId25" action="ppaction://hlinksldjump"/>
              </a:rPr>
              <a:t>Priemyselné roboty a manipulátory</a:t>
            </a:r>
            <a:endParaRPr lang="sk-SK" sz="1600" dirty="0"/>
          </a:p>
        </p:txBody>
      </p:sp>
      <p:sp>
        <p:nvSpPr>
          <p:cNvPr id="4" name="BlokTextu 3"/>
          <p:cNvSpPr txBox="1"/>
          <p:nvPr/>
        </p:nvSpPr>
        <p:spPr>
          <a:xfrm>
            <a:off x="6492240" y="741825"/>
            <a:ext cx="49682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>
                <a:hlinkClick r:id="rId26" action="ppaction://hlinksldjump"/>
              </a:rPr>
              <a:t>Prípravky</a:t>
            </a:r>
            <a:endParaRPr lang="sk-SK" sz="1600" dirty="0"/>
          </a:p>
          <a:p>
            <a:r>
              <a:rPr lang="sk-SK" sz="1600" b="1" dirty="0">
                <a:hlinkClick r:id="rId27" action="ppaction://hlinksldjump"/>
              </a:rPr>
              <a:t>Pro</a:t>
            </a:r>
            <a:r>
              <a:rPr lang="sk-SK" sz="1600" dirty="0">
                <a:hlinkClick r:id="rId27" action="ppaction://hlinksldjump"/>
              </a:rPr>
              <a:t>cesy a zariadenia environmentálnych technológií</a:t>
            </a:r>
            <a:endParaRPr lang="sk-SK" sz="1600" dirty="0"/>
          </a:p>
          <a:p>
            <a:r>
              <a:rPr lang="sk-SK" sz="1600" dirty="0">
                <a:hlinkClick r:id="rId28" action="ppaction://hlinksldjump"/>
              </a:rPr>
              <a:t>Programovacie jazyky</a:t>
            </a:r>
            <a:endParaRPr lang="sk-SK" sz="1600" dirty="0"/>
          </a:p>
          <a:p>
            <a:r>
              <a:rPr lang="sk-SK" sz="1600" dirty="0">
                <a:hlinkClick r:id="rId29" action="ppaction://hlinksldjump"/>
              </a:rPr>
              <a:t>Programovanie priemyselných regulátorov</a:t>
            </a:r>
            <a:endParaRPr lang="sk-SK" sz="1600" dirty="0"/>
          </a:p>
          <a:p>
            <a:r>
              <a:rPr lang="sk-SK" sz="1600" dirty="0">
                <a:hlinkClick r:id="rId30" action="ppaction://hlinksldjump"/>
              </a:rPr>
              <a:t>Programovanie výrobnej a manipulačnej techniky</a:t>
            </a:r>
            <a:endParaRPr lang="sk-SK" sz="1600" dirty="0"/>
          </a:p>
          <a:p>
            <a:r>
              <a:rPr lang="sk-SK" sz="1600" dirty="0">
                <a:hlinkClick r:id="rId31" action="ppaction://hlinksldjump"/>
              </a:rPr>
              <a:t>Programovateľné logické automaty</a:t>
            </a:r>
            <a:endParaRPr lang="sk-SK" sz="1600" dirty="0"/>
          </a:p>
          <a:p>
            <a:r>
              <a:rPr lang="sk-SK" sz="1600" dirty="0">
                <a:hlinkClick r:id="rId32" action="ppaction://hlinksldjump"/>
              </a:rPr>
              <a:t>Progresívne metódy montáže</a:t>
            </a:r>
            <a:endParaRPr lang="sk-SK" sz="1600" dirty="0"/>
          </a:p>
          <a:p>
            <a:r>
              <a:rPr lang="sk-SK" sz="1600" dirty="0">
                <a:hlinkClick r:id="rId33" action="ppaction://hlinksldjump"/>
              </a:rPr>
              <a:t>Progresívne metódy obrábania</a:t>
            </a:r>
            <a:endParaRPr lang="sk-SK" sz="1600" dirty="0"/>
          </a:p>
          <a:p>
            <a:r>
              <a:rPr lang="sk-SK" sz="1600" dirty="0">
                <a:hlinkClick r:id="rId34" action="ppaction://hlinksldjump"/>
              </a:rPr>
              <a:t>Progresívne metódy odlievania</a:t>
            </a:r>
            <a:endParaRPr lang="sk-SK" sz="1600" dirty="0"/>
          </a:p>
          <a:p>
            <a:r>
              <a:rPr lang="sk-SK" sz="1600" dirty="0">
                <a:hlinkClick r:id="rId35" action="ppaction://hlinksldjump"/>
              </a:rPr>
              <a:t>Progresívne metódy tvárnenia</a:t>
            </a:r>
            <a:endParaRPr lang="sk-SK" sz="1600" dirty="0"/>
          </a:p>
          <a:p>
            <a:r>
              <a:rPr lang="sk-SK" sz="1600" dirty="0">
                <a:hlinkClick r:id="rId36" action="ppaction://hlinksldjump"/>
              </a:rPr>
              <a:t>Progresívne metódy zvárania</a:t>
            </a:r>
            <a:endParaRPr lang="sk-SK" sz="1600" dirty="0"/>
          </a:p>
          <a:p>
            <a:r>
              <a:rPr lang="sk-SK" sz="1600" dirty="0">
                <a:hlinkClick r:id="rId37" action="ppaction://hlinksldjump"/>
              </a:rPr>
              <a:t>Progresívne prístupy v manažmente výrobných systémov</a:t>
            </a:r>
            <a:endParaRPr lang="sk-SK" sz="1600" dirty="0"/>
          </a:p>
          <a:p>
            <a:r>
              <a:rPr lang="sk-SK" sz="1600" dirty="0">
                <a:hlinkClick r:id="rId38" action="ppaction://hlinksldjump"/>
              </a:rPr>
              <a:t>Progresívne technológie</a:t>
            </a:r>
            <a:endParaRPr lang="sk-SK" sz="1600" dirty="0"/>
          </a:p>
          <a:p>
            <a:r>
              <a:rPr lang="sk-SK" sz="1600" dirty="0">
                <a:hlinkClick r:id="rId39" action="ppaction://hlinksldjump"/>
              </a:rPr>
              <a:t>Projektovanie riadiacich systémov</a:t>
            </a:r>
            <a:endParaRPr lang="sk-SK" sz="1600" dirty="0"/>
          </a:p>
          <a:p>
            <a:r>
              <a:rPr lang="sk-SK" sz="1600" dirty="0">
                <a:hlinkClick r:id="rId40" action="ppaction://hlinksldjump"/>
              </a:rPr>
              <a:t>Projektovanie výrobných systémov</a:t>
            </a:r>
            <a:endParaRPr lang="sk-SK" sz="1600" dirty="0"/>
          </a:p>
          <a:p>
            <a:r>
              <a:rPr lang="sk-SK" sz="1600" dirty="0">
                <a:hlinkClick r:id="rId41" action="ppaction://hlinksldjump"/>
              </a:rPr>
              <a:t>Projektovanie výroby</a:t>
            </a:r>
            <a:endParaRPr lang="sk-SK" sz="1600" dirty="0"/>
          </a:p>
          <a:p>
            <a:r>
              <a:rPr lang="sk-SK" sz="1600" dirty="0">
                <a:hlinkClick r:id="rId42" action="ppaction://hlinksldjump"/>
              </a:rPr>
              <a:t>Projektový manažment</a:t>
            </a:r>
            <a:endParaRPr lang="sk-SK" sz="1600" dirty="0"/>
          </a:p>
          <a:p>
            <a:r>
              <a:rPr lang="sk-SK" sz="1600" dirty="0">
                <a:hlinkClick r:id="rId43" action="ppaction://hlinksldjump"/>
              </a:rPr>
              <a:t>Projektový seminár I</a:t>
            </a:r>
            <a:endParaRPr lang="sk-SK" sz="1600" dirty="0"/>
          </a:p>
          <a:p>
            <a:r>
              <a:rPr lang="sk-SK" sz="1600" dirty="0">
                <a:hlinkClick r:id="rId44" action="ppaction://hlinksldjump"/>
              </a:rPr>
              <a:t>Projektový seminár II</a:t>
            </a:r>
            <a:endParaRPr lang="sk-SK" sz="1600" dirty="0"/>
          </a:p>
          <a:p>
            <a:r>
              <a:rPr lang="sk-SK" sz="1600" dirty="0">
                <a:hlinkClick r:id="rId45" action="ppaction://hlinksldjump"/>
              </a:rPr>
              <a:t>Prostriedky automatizovanej výroby</a:t>
            </a:r>
            <a:endParaRPr lang="sk-SK" sz="1600" dirty="0"/>
          </a:p>
          <a:p>
            <a:r>
              <a:rPr lang="sk-SK" sz="1600" dirty="0">
                <a:hlinkClick r:id="rId46" action="ppaction://hlinksldjump"/>
              </a:rPr>
              <a:t>Protipožiarna bezpečnosť stavieb</a:t>
            </a:r>
            <a:endParaRPr lang="sk-SK" sz="1600" dirty="0"/>
          </a:p>
          <a:p>
            <a:r>
              <a:rPr lang="sk-SK" sz="1600" b="1" dirty="0">
                <a:hlinkClick r:id="rId47" action="ppaction://hlinksldjump"/>
              </a:rPr>
              <a:t>Pru</a:t>
            </a:r>
            <a:r>
              <a:rPr lang="sk-SK" sz="1600" dirty="0">
                <a:hlinkClick r:id="rId47" action="ppaction://hlinksldjump"/>
              </a:rPr>
              <a:t>žnosť, pevnosť a plasticita</a:t>
            </a:r>
            <a:endParaRPr lang="sk-SK" sz="1600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429095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457200"/>
            <a:ext cx="11338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PERSONÁLNE INFORMAČNÉ SYSTÉMY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GÁLA, L. -- POUR, J. -- TOMAN, P. Podniková informatika.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2009. 496 s. ISBN 978-80-247-2615-1. (rok vyd. 2015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65/Gá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BASL, J. -- BLAŽÍČEK, R. Podnikové informační systémy : Podnik v informační </a:t>
            </a:r>
            <a:r>
              <a:rPr lang="sk-SK" dirty="0" err="1"/>
              <a:t>společnostiGrada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2008. 283 s. ISBN 978-80-247-2279-5. </a:t>
            </a:r>
            <a:r>
              <a:rPr lang="sk-SK" b="1" dirty="0"/>
              <a:t>knižnica MTF: 681.3/Ba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043008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04800" y="441960"/>
            <a:ext cx="115671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PERSONÁLNE PORADENSTVO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KOCIANOVÁ, R. </a:t>
            </a:r>
            <a:r>
              <a:rPr lang="sk-SK" dirty="0" err="1"/>
              <a:t>Personální</a:t>
            </a:r>
            <a:r>
              <a:rPr lang="sk-SK" dirty="0"/>
              <a:t> činnosti a </a:t>
            </a:r>
            <a:r>
              <a:rPr lang="sk-SK" dirty="0" err="1"/>
              <a:t>metody</a:t>
            </a:r>
            <a:r>
              <a:rPr lang="sk-SK" dirty="0"/>
              <a:t> </a:t>
            </a:r>
            <a:r>
              <a:rPr lang="sk-SK" dirty="0" err="1"/>
              <a:t>personální</a:t>
            </a:r>
            <a:r>
              <a:rPr lang="sk-SK" dirty="0"/>
              <a:t> práce.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2010. 215 s. ISBN 978-80-247-2497-3. </a:t>
            </a:r>
            <a:r>
              <a:rPr lang="sk-SK" b="1" dirty="0"/>
              <a:t>knižnica MTF: 658.2/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ŠVECOVÁ, S. Z HR profesionála na konzultanta. Bratislava: </a:t>
            </a:r>
            <a:r>
              <a:rPr lang="sk-SK" dirty="0" err="1"/>
              <a:t>Raabe</a:t>
            </a:r>
            <a:r>
              <a:rPr lang="sk-SK" dirty="0"/>
              <a:t>, 2010. 94 s. ISBN 978-80-891-8255-8.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658.2/</a:t>
            </a:r>
            <a:r>
              <a:rPr lang="sk-SK" b="1" dirty="0" err="1"/>
              <a:t>Šv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ŠIKÝŘ,M. Personalistika </a:t>
            </a:r>
            <a:r>
              <a:rPr lang="sk-SK" dirty="0" err="1"/>
              <a:t>promanažery</a:t>
            </a:r>
            <a:r>
              <a:rPr lang="sk-SK" dirty="0"/>
              <a:t> a </a:t>
            </a:r>
            <a:r>
              <a:rPr lang="sk-SK" dirty="0" err="1"/>
              <a:t>personalisty</a:t>
            </a:r>
            <a:r>
              <a:rPr lang="sk-SK" dirty="0"/>
              <a:t>. Praha: Grada,2012.ISBN 978-80-247-4151-2. (rok vyd. 2016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658.2/Ši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 Aktuálne usmernenia a nariadenia EU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Zákonník práce v znení neskorších predpisov a súvisiaca legislatív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2500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35280" y="502920"/>
            <a:ext cx="114147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PERSONÁLNY MANAŽMENT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DAVIS, K. -- WERTHER, W B J. </a:t>
            </a:r>
            <a:r>
              <a:rPr lang="sk-SK" dirty="0" err="1"/>
              <a:t>Lidský</a:t>
            </a:r>
            <a:r>
              <a:rPr lang="sk-SK" dirty="0"/>
              <a:t> faktor a </a:t>
            </a:r>
            <a:r>
              <a:rPr lang="sk-SK" dirty="0" err="1"/>
              <a:t>personální</a:t>
            </a:r>
            <a:r>
              <a:rPr lang="sk-SK" dirty="0"/>
              <a:t> management. Zlín: Victoria </a:t>
            </a:r>
            <a:r>
              <a:rPr lang="sk-SK" dirty="0" err="1"/>
              <a:t>Publishing</a:t>
            </a:r>
            <a:r>
              <a:rPr lang="sk-SK" dirty="0"/>
              <a:t>, a.s, 1992. 611 s. ISBN 80-85605-04-X. </a:t>
            </a:r>
            <a:r>
              <a:rPr lang="sk-SK" b="1" dirty="0"/>
              <a:t>knižnica MTF: 658.2/Da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MILKOVICH, G. -- BOUDREAU, J.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zdrojú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, 1993</a:t>
            </a:r>
            <a:r>
              <a:rPr lang="sk-SK" b="1" dirty="0"/>
              <a:t> knižnica MTF: 658.2/Mi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</a:t>
            </a:r>
            <a:r>
              <a:rPr lang="sk-SK" dirty="0" err="1"/>
              <a:t>Personální</a:t>
            </a:r>
            <a:r>
              <a:rPr lang="sk-SK" dirty="0"/>
              <a:t> management. Praha: </a:t>
            </a:r>
            <a:r>
              <a:rPr lang="sk-SK" dirty="0" err="1"/>
              <a:t>Grada</a:t>
            </a:r>
            <a:r>
              <a:rPr lang="sk-SK" dirty="0"/>
              <a:t>  1999. 963 s. ISBN 80-7169-614-5. </a:t>
            </a:r>
            <a:r>
              <a:rPr lang="sk-SK" b="1" dirty="0"/>
              <a:t>knižnica MTF: 658.2/</a:t>
            </a:r>
            <a:r>
              <a:rPr lang="sk-SK" b="1" dirty="0" err="1"/>
              <a:t>Ar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KOUBEK, J.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 : Základy moderní personalistiky. Praha: Management Press, 2007. 399 s. ISBN 978-80-7261-168-3. </a:t>
            </a:r>
            <a:r>
              <a:rPr lang="sk-SK" b="1" dirty="0"/>
              <a:t>knižnica MTF: 658.3/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KOUBEK, J.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pracovního</a:t>
            </a:r>
            <a:r>
              <a:rPr lang="sk-SK" dirty="0"/>
              <a:t> výkonu. 2004: MP 2004. 208 s. ISBN 80-7261-116-X. </a:t>
            </a:r>
            <a:r>
              <a:rPr lang="sk-SK" b="1" dirty="0"/>
              <a:t>knižnica MTF: 658.1/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NAKONEČNÝ, M. </a:t>
            </a:r>
            <a:r>
              <a:rPr lang="sk-SK" dirty="0" err="1"/>
              <a:t>Motivace</a:t>
            </a:r>
            <a:r>
              <a:rPr lang="sk-SK" dirty="0"/>
              <a:t> </a:t>
            </a:r>
            <a:r>
              <a:rPr lang="sk-SK" dirty="0" err="1"/>
              <a:t>lidského</a:t>
            </a:r>
            <a:r>
              <a:rPr lang="sk-SK" dirty="0"/>
              <a:t> </a:t>
            </a:r>
            <a:r>
              <a:rPr lang="sk-SK" dirty="0" err="1"/>
              <a:t>chování</a:t>
            </a:r>
            <a:r>
              <a:rPr lang="sk-SK" dirty="0"/>
              <a:t>. Praha: </a:t>
            </a:r>
            <a:r>
              <a:rPr lang="sk-SK" dirty="0" err="1"/>
              <a:t>Academia</a:t>
            </a:r>
            <a:r>
              <a:rPr lang="sk-SK" dirty="0"/>
              <a:t>, 1997. ISBN 80-200-0592-7. (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159.9/Na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NAKONEČNÝ, M. </a:t>
            </a:r>
            <a:r>
              <a:rPr lang="sk-SK" dirty="0" err="1"/>
              <a:t>Motivace</a:t>
            </a:r>
            <a:r>
              <a:rPr lang="sk-SK" dirty="0"/>
              <a:t> </a:t>
            </a:r>
            <a:r>
              <a:rPr lang="sk-SK" dirty="0" err="1"/>
              <a:t>pracovního</a:t>
            </a:r>
            <a:r>
              <a:rPr lang="sk-SK" dirty="0"/>
              <a:t> </a:t>
            </a:r>
            <a:r>
              <a:rPr lang="sk-SK" dirty="0" err="1"/>
              <a:t>jednání</a:t>
            </a:r>
            <a:r>
              <a:rPr lang="sk-SK" dirty="0"/>
              <a:t> a </a:t>
            </a:r>
            <a:r>
              <a:rPr lang="sk-SK" dirty="0" err="1"/>
              <a:t>její</a:t>
            </a:r>
            <a:r>
              <a:rPr lang="sk-SK" dirty="0"/>
              <a:t> </a:t>
            </a:r>
            <a:r>
              <a:rPr lang="sk-SK" dirty="0" err="1"/>
              <a:t>řízení</a:t>
            </a:r>
            <a:r>
              <a:rPr lang="sk-SK" dirty="0"/>
              <a:t>. Praha: Management Press, Profit, a.s, 1992. 258 s. ISBN 80-85603-01-2. </a:t>
            </a:r>
            <a:r>
              <a:rPr lang="sk-SK" b="1" dirty="0"/>
              <a:t>knižnica MTF: 331/Na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 : 10. vyd. </a:t>
            </a:r>
            <a:r>
              <a:rPr lang="sk-SK" dirty="0" err="1"/>
              <a:t>Nejnovější</a:t>
            </a:r>
            <a:r>
              <a:rPr lang="sk-SK" dirty="0"/>
              <a:t> trendy a postupy. Praha: </a:t>
            </a:r>
            <a:r>
              <a:rPr lang="sk-SK" dirty="0" err="1"/>
              <a:t>Grada</a:t>
            </a:r>
            <a:r>
              <a:rPr lang="sk-SK" dirty="0"/>
              <a:t>, 2007. 789 s. ISBN 978-80-247-1407-3. </a:t>
            </a:r>
            <a:r>
              <a:rPr lang="sk-SK" b="1" dirty="0"/>
              <a:t>knižnica MTF: 658.3/</a:t>
            </a:r>
            <a:r>
              <a:rPr lang="sk-SK" b="1" dirty="0" err="1"/>
              <a:t>Ar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– TAYLOR, S. </a:t>
            </a:r>
            <a:r>
              <a:rPr lang="sk-SK" dirty="0" err="1"/>
              <a:t>Armstrong's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 of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Resource</a:t>
            </a:r>
            <a:r>
              <a:rPr lang="sk-SK" dirty="0"/>
              <a:t> Management </a:t>
            </a:r>
            <a:r>
              <a:rPr lang="sk-SK" dirty="0" err="1"/>
              <a:t>Practice</a:t>
            </a:r>
            <a:r>
              <a:rPr lang="sk-SK" dirty="0"/>
              <a:t>, 13th </a:t>
            </a:r>
            <a:r>
              <a:rPr lang="sk-SK" dirty="0" err="1"/>
              <a:t>Edition</a:t>
            </a:r>
            <a:r>
              <a:rPr lang="sk-SK" dirty="0"/>
              <a:t>. Londýn: </a:t>
            </a:r>
            <a:r>
              <a:rPr lang="sk-SK" dirty="0" err="1"/>
              <a:t>Kogan</a:t>
            </a:r>
            <a:r>
              <a:rPr lang="sk-SK" dirty="0"/>
              <a:t> </a:t>
            </a:r>
            <a:r>
              <a:rPr lang="sk-SK" dirty="0" err="1"/>
              <a:t>Page</a:t>
            </a:r>
            <a:r>
              <a:rPr lang="sk-SK" dirty="0"/>
              <a:t>, 2014. 880 s. ISBN 978-07-4946-965-8.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658.2/</a:t>
            </a:r>
            <a:r>
              <a:rPr lang="sk-SK" b="1" dirty="0" err="1"/>
              <a:t>Ar</a:t>
            </a:r>
            <a:endParaRPr lang="sk-SK" b="1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57158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35280" y="487680"/>
            <a:ext cx="11506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POČÍTAČOM INTEGROVANÁ VÝROBA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SODOMKA, P. Informační systémy v podnikové praxi. Brno: CP, 2006. 351 s. ISBN 80-251-1200-4. </a:t>
            </a:r>
            <a:r>
              <a:rPr lang="sk-SK" b="1" dirty="0" err="1"/>
              <a:t>sig</a:t>
            </a:r>
            <a:r>
              <a:rPr lang="sk-SK" b="1" dirty="0"/>
              <a:t>.: 12293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PEARLSON, K E. -- SAUNDERS, C S. </a:t>
            </a:r>
            <a:r>
              <a:rPr lang="sk-SK" dirty="0" err="1"/>
              <a:t>Strategic</a:t>
            </a:r>
            <a:r>
              <a:rPr lang="sk-SK" dirty="0"/>
              <a:t> management of </a:t>
            </a:r>
            <a:r>
              <a:rPr lang="sk-SK" dirty="0" err="1"/>
              <a:t>Information</a:t>
            </a:r>
            <a:r>
              <a:rPr lang="sk-SK" dirty="0"/>
              <a:t> Systems : International </a:t>
            </a:r>
            <a:r>
              <a:rPr lang="sk-SK" dirty="0" err="1"/>
              <a:t>Student</a:t>
            </a:r>
            <a:r>
              <a:rPr lang="sk-SK" dirty="0"/>
              <a:t> </a:t>
            </a:r>
            <a:r>
              <a:rPr lang="sk-SK" dirty="0" err="1"/>
              <a:t>Version</a:t>
            </a:r>
            <a:r>
              <a:rPr lang="sk-SK" dirty="0"/>
              <a:t>. </a:t>
            </a:r>
            <a:r>
              <a:rPr lang="sk-SK" dirty="0" err="1"/>
              <a:t>Hoboken</a:t>
            </a:r>
            <a:r>
              <a:rPr lang="sk-SK" dirty="0"/>
              <a:t>: </a:t>
            </a:r>
            <a:r>
              <a:rPr lang="sk-SK" dirty="0" err="1"/>
              <a:t>Wiley</a:t>
            </a:r>
            <a:r>
              <a:rPr lang="sk-SK" dirty="0"/>
              <a:t>, 2009. 374 s. ISBN 978-0-470-40024-1. </a:t>
            </a:r>
            <a:r>
              <a:rPr lang="sk-SK" b="1" dirty="0"/>
              <a:t>knižnica MTF: 681.3/</a:t>
            </a:r>
            <a:r>
              <a:rPr lang="sk-SK" b="1" dirty="0" err="1"/>
              <a:t>Pe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SCHEER, A. CIM - </a:t>
            </a:r>
            <a:r>
              <a:rPr lang="sk-SK" dirty="0" err="1"/>
              <a:t>Computer</a:t>
            </a:r>
            <a:r>
              <a:rPr lang="sk-SK" dirty="0"/>
              <a:t> </a:t>
            </a:r>
            <a:r>
              <a:rPr lang="sk-SK" dirty="0" err="1"/>
              <a:t>integrated</a:t>
            </a:r>
            <a:r>
              <a:rPr lang="sk-SK" dirty="0"/>
              <a:t> </a:t>
            </a:r>
            <a:r>
              <a:rPr lang="sk-SK" dirty="0" err="1"/>
              <a:t>manufacturing</a:t>
            </a:r>
            <a:r>
              <a:rPr lang="sk-SK" dirty="0"/>
              <a:t> : </a:t>
            </a:r>
            <a:r>
              <a:rPr lang="sk-SK" dirty="0" err="1"/>
              <a:t>Towards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factory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future</a:t>
            </a:r>
            <a:r>
              <a:rPr lang="sk-SK" dirty="0"/>
              <a:t>. </a:t>
            </a:r>
            <a:r>
              <a:rPr lang="sk-SK" dirty="0" err="1"/>
              <a:t>Berlin</a:t>
            </a:r>
            <a:r>
              <a:rPr lang="sk-SK" dirty="0"/>
              <a:t>: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Verlag</a:t>
            </a:r>
            <a:r>
              <a:rPr lang="sk-SK" dirty="0"/>
              <a:t>, 1994. 303 s. ISBN 3-540-57964.8. </a:t>
            </a:r>
            <a:r>
              <a:rPr lang="sk-SK" b="1" dirty="0"/>
              <a:t>knižnica MTF: 681.3/</a:t>
            </a:r>
            <a:r>
              <a:rPr lang="sk-SK" b="1" dirty="0" err="1"/>
              <a:t>Sch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ERL, T. SOA </a:t>
            </a:r>
            <a:r>
              <a:rPr lang="sk-SK" dirty="0" err="1"/>
              <a:t>Servisně</a:t>
            </a:r>
            <a:r>
              <a:rPr lang="sk-SK" dirty="0"/>
              <a:t> orientovaná </a:t>
            </a:r>
            <a:r>
              <a:rPr lang="sk-SK" dirty="0" err="1"/>
              <a:t>architektura</a:t>
            </a:r>
            <a:r>
              <a:rPr lang="sk-SK" dirty="0"/>
              <a:t> : Kompletní </a:t>
            </a:r>
            <a:r>
              <a:rPr lang="sk-SK" dirty="0" err="1"/>
              <a:t>průvodce</a:t>
            </a:r>
            <a:r>
              <a:rPr lang="sk-SK" dirty="0"/>
              <a:t>. Brno: </a:t>
            </a:r>
            <a:r>
              <a:rPr lang="sk-SK" dirty="0" err="1"/>
              <a:t>Computer</a:t>
            </a:r>
            <a:r>
              <a:rPr lang="sk-SK" dirty="0"/>
              <a:t> Press, 2009. 671 s. ISBN 978-80-251-1886-3</a:t>
            </a:r>
            <a:r>
              <a:rPr lang="sk-SK" b="1" dirty="0"/>
              <a:t> knižnica MTF: 681.3/</a:t>
            </a:r>
            <a:r>
              <a:rPr lang="sk-SK" b="1" dirty="0" err="1"/>
              <a:t>Er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ERL , T. SOA Design </a:t>
            </a:r>
            <a:r>
              <a:rPr lang="sk-SK" dirty="0" err="1"/>
              <a:t>Patterns</a:t>
            </a:r>
            <a:r>
              <a:rPr lang="sk-SK" dirty="0"/>
              <a:t>. </a:t>
            </a:r>
            <a:r>
              <a:rPr lang="sk-SK" dirty="0" err="1"/>
              <a:t>Boston:Pearson</a:t>
            </a:r>
            <a:r>
              <a:rPr lang="sk-SK" dirty="0"/>
              <a:t>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2009. 814 s. ISBN 978-0-13-613516-6.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ŠEŠERA, Ľ. Aplikačné architektúry softvérových systémov. Bratislava: Nakladateľstvo STU, 2013. 276 s. ISBN 978-80-227-3941-2. </a:t>
            </a:r>
            <a:r>
              <a:rPr lang="sk-SK" b="1" dirty="0"/>
              <a:t>knižnica MTF: 681.3/</a:t>
            </a:r>
            <a:r>
              <a:rPr lang="sk-SK" b="1" dirty="0" err="1"/>
              <a:t>Še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ŠEŠERA, Ľ. -- GREC, P. -- NÁVRAT, P. Architektúra softvérových systémov : architektúra internetových systémov a architektúra orientovaná na služby. Bratislava: STU, 2013. 385 s. ISBN 978-80-227-3940-5. </a:t>
            </a:r>
            <a:r>
              <a:rPr lang="sk-SK" b="1" dirty="0"/>
              <a:t>knižnica MTF: 681.3/</a:t>
            </a:r>
            <a:r>
              <a:rPr lang="sk-SK" b="1" dirty="0" err="1"/>
              <a:t>Še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GROOVER, M P. </a:t>
            </a:r>
            <a:r>
              <a:rPr lang="sk-SK" dirty="0" err="1"/>
              <a:t>Automation</a:t>
            </a:r>
            <a:r>
              <a:rPr lang="sk-SK" dirty="0"/>
              <a:t>, </a:t>
            </a:r>
            <a:r>
              <a:rPr lang="sk-SK" dirty="0" err="1"/>
              <a:t>production</a:t>
            </a:r>
            <a:r>
              <a:rPr lang="sk-SK" dirty="0"/>
              <a:t> </a:t>
            </a:r>
            <a:r>
              <a:rPr lang="sk-SK" dirty="0" err="1"/>
              <a:t>systems</a:t>
            </a:r>
            <a:r>
              <a:rPr lang="sk-SK" dirty="0"/>
              <a:t> and </a:t>
            </a:r>
            <a:r>
              <a:rPr lang="sk-SK" dirty="0" err="1"/>
              <a:t>computer</a:t>
            </a:r>
            <a:r>
              <a:rPr lang="sk-SK" dirty="0"/>
              <a:t> </a:t>
            </a:r>
            <a:r>
              <a:rPr lang="sk-SK" dirty="0" err="1"/>
              <a:t>integrated</a:t>
            </a:r>
            <a:r>
              <a:rPr lang="sk-SK" dirty="0"/>
              <a:t> </a:t>
            </a:r>
            <a:r>
              <a:rPr lang="sk-SK" dirty="0" err="1"/>
              <a:t>manufacturing</a:t>
            </a:r>
            <a:r>
              <a:rPr lang="sk-SK" dirty="0"/>
              <a:t>. </a:t>
            </a:r>
            <a:r>
              <a:rPr lang="sk-SK" dirty="0" err="1"/>
              <a:t>Englewood</a:t>
            </a:r>
            <a:r>
              <a:rPr lang="sk-SK" dirty="0"/>
              <a:t> </a:t>
            </a:r>
            <a:r>
              <a:rPr lang="sk-SK" dirty="0" err="1"/>
              <a:t>Cliffs</a:t>
            </a:r>
            <a:r>
              <a:rPr lang="sk-SK" dirty="0"/>
              <a:t>: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 International, 2008. 815 s. ISBN 0-13-239321-2. (rok 2016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621/</a:t>
            </a:r>
            <a:r>
              <a:rPr lang="sk-SK" b="1" dirty="0" err="1"/>
              <a:t>Gr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	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BENGFORT, B. -- KIM, J.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Analytics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Hadoop</a:t>
            </a:r>
            <a:r>
              <a:rPr lang="sk-SK" dirty="0"/>
              <a:t>: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Scientists</a:t>
            </a:r>
            <a:r>
              <a:rPr lang="sk-SK" dirty="0"/>
              <a:t>. </a:t>
            </a:r>
            <a:r>
              <a:rPr lang="sk-SK" dirty="0" err="1"/>
              <a:t>O'Reilly</a:t>
            </a:r>
            <a:r>
              <a:rPr lang="sk-SK" dirty="0"/>
              <a:t> </a:t>
            </a:r>
            <a:r>
              <a:rPr lang="sk-SK" dirty="0" err="1"/>
              <a:t>Media</a:t>
            </a:r>
            <a:r>
              <a:rPr lang="sk-SK" dirty="0"/>
              <a:t>, 2016. 288 s. ISBN 978-14-919-1370-3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</a:t>
            </a:r>
            <a:r>
              <a:rPr lang="sk-SK" b="1" dirty="0" err="1"/>
              <a:t>Be</a:t>
            </a:r>
            <a:endParaRPr lang="sk-SK" b="1" dirty="0"/>
          </a:p>
          <a:p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01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29673" y="1570182"/>
            <a:ext cx="40917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>
                <a:hlinkClick r:id="rId2" action="ppaction://hlinksldjump"/>
              </a:rPr>
              <a:t>Aktuárska</a:t>
            </a:r>
            <a:r>
              <a:rPr lang="sk-SK" dirty="0">
                <a:hlinkClick r:id="rId2" action="ppaction://hlinksldjump"/>
              </a:rPr>
              <a:t> matematika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3" action="ppaction://hlinksldjump"/>
              </a:rPr>
              <a:t>Alternatívne spôsoby spájania materiálov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Analýza, meranie a racionalizácia práce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Anglický jazyk 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Anglický jazyk II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Anglický jazyk pre doktorandov I, II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Anglický jazyk pre doktorandov III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Aplikovaná fyzika</a:t>
            </a:r>
            <a:endParaRPr lang="sk-SK" dirty="0"/>
          </a:p>
          <a:p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5643418" y="1570182"/>
            <a:ext cx="60775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10" action="ppaction://hlinksldjump"/>
              </a:rPr>
              <a:t>Aplikovaná matematika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1" action="ppaction://hlinksldjump"/>
              </a:rPr>
              <a:t>Aplikovaná mechanika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2" action="ppaction://hlinksldjump"/>
              </a:rPr>
              <a:t>Ateliér počítačovej podpory návrhu a výroby 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3" action="ppaction://hlinksldjump"/>
              </a:rPr>
              <a:t>Ateliér počítačovej podpory návrhu a výroby II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4" action="ppaction://hlinksldjump"/>
              </a:rPr>
              <a:t>Ateliér počítačovej podpory návrhu a výroby III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5" action="ppaction://hlinksldjump"/>
              </a:rPr>
              <a:t>Audity kvality, bezpečnosti a </a:t>
            </a:r>
            <a:r>
              <a:rPr lang="sk-SK" dirty="0" err="1">
                <a:hlinkClick r:id="rId15" action="ppaction://hlinksldjump"/>
              </a:rPr>
              <a:t>environmentu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6" action="ppaction://hlinksldjump"/>
              </a:rPr>
              <a:t>Automatizácia snímania a spracovania údajov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7" action="ppaction://hlinksldjump"/>
              </a:rPr>
              <a:t>Automatizované výrobné a montážne systémy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3807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62708" y="647114"/>
            <a:ext cx="110009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BAKALÁRSKA PRÁCA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Metodika tvorby, úpravy a kontroly originality záverečných prác MTF STU, interný dokument MTF [online]. 2010. URL: http://www.mtf.stuba.sk/sk/studentov/metodika-tvorby-upravy-a-kontroly-originality-zaverecnych-prac-na-mtf-stu.html?page_id=2059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Náležitosti záverečnej práce, kontrola overenia originality a jej sprístupnenia. Metodické opatrenie rektora STU 1/2010-N. [online]. 2010. URL: http://www.stuba.sk/sk/ustavy/ustav-manazmentu/studium/studenti/statne-skusky.html?page_id=4210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Platné normy STN ISO 690 – návody na tvorbu bibliografických odkazov na informačné pramene a ich citovanie – študovňa Akademickej knižnice a Vydavateľstvo </a:t>
            </a:r>
            <a:r>
              <a:rPr lang="sk-SK" dirty="0" err="1"/>
              <a:t>AlumniPress</a:t>
            </a:r>
            <a:r>
              <a:rPr lang="sk-SK" dirty="0"/>
              <a:t> MTF STU - pre rok 2013 platí: STN ISO 690. 01 0197 : Návod na tvorbu bibliografických odkazov na informačné pramene a ich citovanie. - 3. vyd.. - Bratislava (Slovenská republika) : Slovenský ústav technickej normalizácie, 2012. Táto norma nahrádza STN ISO 690 z apríla 1998 a STN ISO 690-2 z decembra 2001.</a:t>
            </a:r>
            <a:r>
              <a:rPr lang="sk-SK" b="1" dirty="0"/>
              <a:t> knižnica MTF: prístup ONLINE v knižnici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Príslušná literatúra k obsahu kvalifikačnej práce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30862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289560"/>
            <a:ext cx="111556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2"/>
            </a:pPr>
            <a:r>
              <a:rPr lang="sk-SK" dirty="0"/>
              <a:t>DAVIS, R. Big </a:t>
            </a:r>
            <a:r>
              <a:rPr lang="sk-SK" dirty="0" err="1"/>
              <a:t>data</a:t>
            </a:r>
            <a:r>
              <a:rPr lang="sk-SK" dirty="0"/>
              <a:t> and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analytics</a:t>
            </a:r>
            <a:r>
              <a:rPr lang="sk-SK" dirty="0"/>
              <a:t>: The </a:t>
            </a:r>
            <a:r>
              <a:rPr lang="sk-SK" dirty="0" err="1"/>
              <a:t>Beginner's</a:t>
            </a:r>
            <a:r>
              <a:rPr lang="sk-SK" dirty="0"/>
              <a:t> </a:t>
            </a:r>
            <a:r>
              <a:rPr lang="sk-SK" dirty="0" err="1"/>
              <a:t>Guide</a:t>
            </a:r>
            <a:r>
              <a:rPr lang="sk-SK" dirty="0"/>
              <a:t> to </a:t>
            </a:r>
            <a:r>
              <a:rPr lang="sk-SK" dirty="0" err="1"/>
              <a:t>Understanding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Analytical</a:t>
            </a:r>
            <a:r>
              <a:rPr lang="sk-SK" dirty="0"/>
              <a:t> </a:t>
            </a:r>
            <a:r>
              <a:rPr lang="sk-SK" dirty="0" err="1"/>
              <a:t>World</a:t>
            </a:r>
            <a:r>
              <a:rPr lang="sk-SK" dirty="0"/>
              <a:t>. </a:t>
            </a:r>
            <a:r>
              <a:rPr lang="sk-SK" dirty="0" err="1"/>
              <a:t>CreateSpace</a:t>
            </a:r>
            <a:r>
              <a:rPr lang="sk-SK" dirty="0"/>
              <a:t> </a:t>
            </a:r>
            <a:r>
              <a:rPr lang="sk-SK" dirty="0" err="1"/>
              <a:t>Independent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</a:t>
            </a:r>
            <a:r>
              <a:rPr lang="sk-SK" dirty="0" err="1"/>
              <a:t>Platform</a:t>
            </a:r>
            <a:r>
              <a:rPr lang="sk-SK" dirty="0"/>
              <a:t>, 2017. 78 s. ISBN 978-15-441-4592-1.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681.3/Da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sk-SK" dirty="0"/>
              <a:t>DOAN, A., HALEVY, A. , IVES, Z. </a:t>
            </a:r>
            <a:r>
              <a:rPr lang="sk-SK" dirty="0" err="1"/>
              <a:t>Principles</a:t>
            </a:r>
            <a:r>
              <a:rPr lang="sk-SK" dirty="0"/>
              <a:t> of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Integration</a:t>
            </a:r>
            <a:r>
              <a:rPr lang="sk-SK" dirty="0"/>
              <a:t>. </a:t>
            </a:r>
            <a:r>
              <a:rPr lang="sk-SK" dirty="0" err="1"/>
              <a:t>Morgan</a:t>
            </a:r>
            <a:r>
              <a:rPr lang="sk-SK" dirty="0"/>
              <a:t> </a:t>
            </a:r>
            <a:r>
              <a:rPr lang="sk-SK" dirty="0" err="1"/>
              <a:t>Kauf</a:t>
            </a:r>
            <a:r>
              <a:rPr lang="sk-SK" dirty="0"/>
              <a:t>., 2012. 520 s. ISBN 978-01-241-6044-6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 Do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sk-SK" dirty="0"/>
              <a:t>GILCHRIST, A. Industry 4.0: The Industrial Internet of </a:t>
            </a:r>
            <a:r>
              <a:rPr lang="sk-SK" dirty="0" err="1"/>
              <a:t>Things</a:t>
            </a:r>
            <a:r>
              <a:rPr lang="sk-SK" dirty="0"/>
              <a:t>. </a:t>
            </a:r>
            <a:r>
              <a:rPr lang="sk-SK" dirty="0" err="1"/>
              <a:t>Apress</a:t>
            </a:r>
            <a:r>
              <a:rPr lang="sk-SK" dirty="0"/>
              <a:t>, 2016. 250 s. ISBN 978-14-842-2046-7. </a:t>
            </a:r>
            <a:r>
              <a:rPr lang="sk-SK" b="1" dirty="0"/>
              <a:t>knižnica MTF: 681.2/</a:t>
            </a:r>
            <a:r>
              <a:rPr lang="sk-SK" b="1" dirty="0" err="1"/>
              <a:t>Gi</a:t>
            </a:r>
            <a:endParaRPr lang="sk-SK" dirty="0"/>
          </a:p>
          <a:p>
            <a:pPr marL="342900" lvl="0" indent="-342900">
              <a:buFont typeface="+mj-lt"/>
              <a:buAutoNum type="arabicPeriod" startAt="2"/>
            </a:pPr>
            <a:r>
              <a:rPr lang="sk-SK" dirty="0"/>
              <a:t>MARR, B.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Strategy</a:t>
            </a:r>
            <a:r>
              <a:rPr lang="sk-SK" dirty="0"/>
              <a:t>: </a:t>
            </a:r>
            <a:r>
              <a:rPr lang="sk-SK" dirty="0" err="1"/>
              <a:t>How</a:t>
            </a:r>
            <a:r>
              <a:rPr lang="sk-SK" dirty="0"/>
              <a:t> to Profit </a:t>
            </a:r>
            <a:r>
              <a:rPr lang="sk-SK" dirty="0" err="1"/>
              <a:t>from</a:t>
            </a:r>
            <a:r>
              <a:rPr lang="sk-SK" dirty="0"/>
              <a:t> a </a:t>
            </a:r>
            <a:r>
              <a:rPr lang="sk-SK" dirty="0" err="1"/>
              <a:t>World</a:t>
            </a:r>
            <a:r>
              <a:rPr lang="sk-SK" dirty="0"/>
              <a:t> of Big </a:t>
            </a:r>
            <a:r>
              <a:rPr lang="sk-SK" dirty="0" err="1"/>
              <a:t>Data</a:t>
            </a:r>
            <a:r>
              <a:rPr lang="sk-SK" dirty="0"/>
              <a:t>, </a:t>
            </a:r>
            <a:r>
              <a:rPr lang="sk-SK" dirty="0" err="1"/>
              <a:t>Analytics</a:t>
            </a:r>
            <a:r>
              <a:rPr lang="sk-SK" dirty="0"/>
              <a:t> and </a:t>
            </a:r>
            <a:r>
              <a:rPr lang="sk-SK" dirty="0" err="1"/>
              <a:t>the</a:t>
            </a:r>
            <a:r>
              <a:rPr lang="sk-SK" dirty="0"/>
              <a:t> Internet of </a:t>
            </a:r>
            <a:r>
              <a:rPr lang="sk-SK" dirty="0" err="1"/>
              <a:t>Things</a:t>
            </a:r>
            <a:r>
              <a:rPr lang="sk-SK" dirty="0"/>
              <a:t>. </a:t>
            </a:r>
            <a:r>
              <a:rPr lang="sk-SK" dirty="0" err="1"/>
              <a:t>Kogan</a:t>
            </a:r>
            <a:r>
              <a:rPr lang="sk-SK" dirty="0"/>
              <a:t> </a:t>
            </a:r>
            <a:r>
              <a:rPr lang="sk-SK" dirty="0" err="1"/>
              <a:t>Page</a:t>
            </a:r>
            <a:r>
              <a:rPr lang="sk-SK" dirty="0"/>
              <a:t>, 2017. 200 s. ISBN 978-07-494-7985-5.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681.3/Ma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sk-SK" dirty="0"/>
              <a:t>REEVE, A. </a:t>
            </a:r>
            <a:r>
              <a:rPr lang="sk-SK" dirty="0" err="1"/>
              <a:t>Managing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in </a:t>
            </a:r>
            <a:r>
              <a:rPr lang="sk-SK" dirty="0" err="1"/>
              <a:t>Motion</a:t>
            </a:r>
            <a:r>
              <a:rPr lang="sk-SK" dirty="0"/>
              <a:t>: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Integration</a:t>
            </a:r>
            <a:r>
              <a:rPr lang="sk-SK" dirty="0"/>
              <a:t> Best </a:t>
            </a:r>
            <a:r>
              <a:rPr lang="sk-SK" dirty="0" err="1"/>
              <a:t>Practice</a:t>
            </a:r>
            <a:r>
              <a:rPr lang="sk-SK" dirty="0"/>
              <a:t> </a:t>
            </a:r>
            <a:r>
              <a:rPr lang="sk-SK" dirty="0" err="1"/>
              <a:t>Techniques</a:t>
            </a:r>
            <a:r>
              <a:rPr lang="sk-SK" dirty="0"/>
              <a:t> and Technologies. </a:t>
            </a:r>
            <a:r>
              <a:rPr lang="sk-SK" dirty="0" err="1"/>
              <a:t>Morgan</a:t>
            </a:r>
            <a:r>
              <a:rPr lang="sk-SK" dirty="0"/>
              <a:t> </a:t>
            </a:r>
            <a:r>
              <a:rPr lang="sk-SK" dirty="0" err="1"/>
              <a:t>Kaufmann</a:t>
            </a:r>
            <a:r>
              <a:rPr lang="sk-SK" dirty="0"/>
              <a:t>, 2013. 204 s. ISBN 978-01-239-7167-8.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681.3/Re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sk-SK" dirty="0"/>
              <a:t>WHITE, T. </a:t>
            </a:r>
            <a:r>
              <a:rPr lang="sk-SK" dirty="0" err="1"/>
              <a:t>Hadoop</a:t>
            </a:r>
            <a:r>
              <a:rPr lang="sk-SK" dirty="0"/>
              <a:t>: The </a:t>
            </a:r>
            <a:r>
              <a:rPr lang="sk-SK" dirty="0" err="1"/>
              <a:t>Definitive</a:t>
            </a:r>
            <a:r>
              <a:rPr lang="sk-SK" dirty="0"/>
              <a:t> </a:t>
            </a:r>
            <a:r>
              <a:rPr lang="sk-SK" dirty="0" err="1"/>
              <a:t>Guide</a:t>
            </a:r>
            <a:r>
              <a:rPr lang="sk-SK" dirty="0"/>
              <a:t>: </a:t>
            </a:r>
            <a:r>
              <a:rPr lang="sk-SK" dirty="0" err="1"/>
              <a:t>Storage</a:t>
            </a:r>
            <a:r>
              <a:rPr lang="sk-SK" dirty="0"/>
              <a:t> and </a:t>
            </a:r>
            <a:r>
              <a:rPr lang="sk-SK" dirty="0" err="1"/>
              <a:t>Analysis</a:t>
            </a:r>
            <a:r>
              <a:rPr lang="sk-SK" dirty="0"/>
              <a:t> at Internet </a:t>
            </a:r>
            <a:r>
              <a:rPr lang="sk-SK" dirty="0" err="1"/>
              <a:t>Scale</a:t>
            </a:r>
            <a:r>
              <a:rPr lang="sk-SK" dirty="0"/>
              <a:t>. </a:t>
            </a:r>
            <a:r>
              <a:rPr lang="sk-SK" dirty="0" err="1"/>
              <a:t>O'Reilly</a:t>
            </a:r>
            <a:r>
              <a:rPr lang="sk-SK" dirty="0"/>
              <a:t> </a:t>
            </a:r>
            <a:r>
              <a:rPr lang="sk-SK" dirty="0" err="1"/>
              <a:t>Media</a:t>
            </a:r>
            <a:r>
              <a:rPr lang="sk-SK" dirty="0"/>
              <a:t>, 2015. 756 s. ISBN 978-14-919-0163-2. </a:t>
            </a:r>
            <a:r>
              <a:rPr lang="sk-SK" b="1" dirty="0"/>
              <a:t>knižnica MTF: 681.3/Wh</a:t>
            </a:r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759149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02920"/>
            <a:ext cx="111404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POČÍTAČOVÁ GRAFIKA A ČÍSLICOVÉ SPRACOVANIE OBRAZU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VASKÝ, J. -- KLAČO, M. -- NEMLAHA, E. Grafické spracovanie údajov. Bratislava: STU v Bratislave, 2000. 243 s. ISBN 80-227-1384-8. </a:t>
            </a:r>
            <a:r>
              <a:rPr lang="sk-SK" b="1" dirty="0" err="1"/>
              <a:t>sig</a:t>
            </a:r>
            <a:r>
              <a:rPr lang="sk-SK" b="1" dirty="0"/>
              <a:t>.: 10563, e-učebnica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ŽÁRA, J. -- BENEŠ, B. -- SOCHOR, J. Moderní počítačová grafika. Praha: </a:t>
            </a:r>
            <a:r>
              <a:rPr lang="sk-SK" dirty="0" err="1"/>
              <a:t>Computer</a:t>
            </a:r>
            <a:r>
              <a:rPr lang="sk-SK" dirty="0"/>
              <a:t> Press, 2005. 606 s. ISBN 80-251-0454-0. </a:t>
            </a:r>
            <a:r>
              <a:rPr lang="sk-SK" b="1" dirty="0"/>
              <a:t>knižnica MTF: 519/Fe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GONZALES, Rafael C. - WOODS, Richard E. </a:t>
            </a:r>
            <a:r>
              <a:rPr lang="sk-SK" dirty="0" err="1"/>
              <a:t>Digital</a:t>
            </a:r>
            <a:r>
              <a:rPr lang="sk-SK" dirty="0"/>
              <a:t> Image </a:t>
            </a:r>
            <a:r>
              <a:rPr lang="sk-SK" dirty="0" err="1"/>
              <a:t>Processing</a:t>
            </a:r>
            <a:r>
              <a:rPr lang="sk-SK" dirty="0"/>
              <a:t>. </a:t>
            </a:r>
            <a:r>
              <a:rPr lang="sk-SK" dirty="0" err="1"/>
              <a:t>Fourth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. New York 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2018. 1019 s. ISBN 978-1-292-22304-9. </a:t>
            </a:r>
            <a:r>
              <a:rPr lang="sk-SK" b="1" dirty="0"/>
              <a:t>knižnica MTF: 621.86/Go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69501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65760" y="518160"/>
            <a:ext cx="11292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POČÍTAČOVÁ PODPORA VÝROBNÝCH TECHNOLÓGIÍ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et al. Počítačom podporované systémy v strojárstve. Žilina: Žilinská univerzita, 2002. 351 s. ISBN 80-7100948-2.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POKORNÝ, P. Počítačová podpora výrobných technológií I. : Návody na cvičenia. Trnava: </a:t>
            </a:r>
            <a:r>
              <a:rPr lang="sk-SK" dirty="0" err="1"/>
              <a:t>AlumniPress</a:t>
            </a:r>
            <a:r>
              <a:rPr lang="sk-SK" dirty="0"/>
              <a:t>, 2009. 100 s. ISBN 978-80-8096-108-4. </a:t>
            </a:r>
            <a:r>
              <a:rPr lang="sk-SK" b="1" dirty="0"/>
              <a:t> e-skriptá, knižnica MTF: 621/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JANÁČ, A. CAD/CAM systémy. Bratislava: STU  2002. 63 s. ISBN 80-227-1685-5. </a:t>
            </a:r>
            <a:r>
              <a:rPr lang="sk-SK" b="1" dirty="0"/>
              <a:t>e-skriptá, knižnica MTF: 681.3/</a:t>
            </a:r>
            <a:r>
              <a:rPr lang="sk-SK" b="1" dirty="0" err="1"/>
              <a:t>Pe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974345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701040"/>
            <a:ext cx="1117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POČÍTAČOVÁ PODPORA VÝROBNÝCH TECHNOLÓGIÍ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et al. Počítačom podporované systémy v strojárstve. Žilina: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JANÁČ, A. CAD/CAM systémy. Bratislava: STU  2002. 63 s. ISBN 80-227-1685-5. </a:t>
            </a:r>
            <a:r>
              <a:rPr lang="sk-SK" b="1" dirty="0"/>
              <a:t>e-skriptá, knižnica MTF: 681.3/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JANÁČ, A. -- GÖRÖG, A. Programovanie NC strojov 1. Bratislava: STU v Bratislave, 2002. 73 s. ISBN 80-227-1686-3. </a:t>
            </a:r>
            <a:r>
              <a:rPr lang="sk-SK" b="1" dirty="0"/>
              <a:t>e-skriptá, knižnica MTF: 621.9/</a:t>
            </a:r>
            <a:r>
              <a:rPr lang="sk-SK" b="1" dirty="0" err="1"/>
              <a:t>Pe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Aktuálna časopisecká firemná literatúra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ČUBOŇOVÁ, N. Počítačová podpora programovania CNC strojov. Žilina: ŽU 2012. ISBN 978-80-554-0514-8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POPPEOVÁ, V. -- ČUBOŇOVÁ, N. Programovanie CNC strojov. Žilina: Žilinská univerzita, 2000. 111 s. ISBN 80-7100-777-3. </a:t>
            </a:r>
            <a:r>
              <a:rPr lang="sk-SK" b="1" dirty="0"/>
              <a:t>knižnica MTF: 621.9/Po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315049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79120"/>
            <a:ext cx="111556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POČÍTAČOVÁ PODPORA VÝROBNÝCH TECHNOLÓGIÍ III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et al. Počítačom podporované systémy v strojárstve. Žilina: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JANČUŠOVÁ, M. Formy na tvárnenie plastov. Žilina: EDIS, 2010. 155 s. ISBN 978-80-554-0191-1. </a:t>
            </a:r>
            <a:r>
              <a:rPr lang="sk-SK" b="1" dirty="0"/>
              <a:t>knižnica MTF: 621.77/Ja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GREŠKOVIČ, F. -- SPIŠÁK, E. -- DULEBOVÁ, Ľ. Nástroje na spracovanie plastov : Vstrekovacie formy. Košice: </a:t>
            </a:r>
            <a:r>
              <a:rPr lang="sk-SK" dirty="0" err="1"/>
              <a:t>SjF</a:t>
            </a:r>
            <a:r>
              <a:rPr lang="sk-SK" dirty="0"/>
              <a:t> STU, 2010. 220 s. ISBN 978-80-553-0350-5. </a:t>
            </a:r>
            <a:r>
              <a:rPr lang="sk-SK" b="1" dirty="0"/>
              <a:t>knižnica MTF: 621/</a:t>
            </a:r>
            <a:r>
              <a:rPr lang="sk-SK" b="1" dirty="0" err="1"/>
              <a:t>Gr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MORAVEC , JÁN a kol. Tvárniace nástroje. Žilina: EDIS, 2008. 328 s. ISBN 978-80-8070-812-2. </a:t>
            </a:r>
            <a:r>
              <a:rPr lang="sk-SK" b="1" dirty="0"/>
              <a:t>knižnica MTF: 621.7/Mo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Odporúčaná študijná literatúra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BAČA, J. -- BÍLIK, J. -- TITTEL, V. </a:t>
            </a:r>
            <a:r>
              <a:rPr lang="sk-SK" i="1" dirty="0"/>
              <a:t>Technológia tvárnenia.</a:t>
            </a:r>
            <a:r>
              <a:rPr lang="sk-SK" dirty="0"/>
              <a:t> Bratislava : STU v Bratislave, 2010. 245 s. ISBN 978-80-227-3242-0. </a:t>
            </a:r>
            <a:r>
              <a:rPr lang="sk-SK" b="1" dirty="0"/>
              <a:t>knižnica MTF: 621.77/Ba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BÍLIK, J. -- KAPUSTOVÁ, M. -- ULÍK, A. </a:t>
            </a:r>
            <a:r>
              <a:rPr lang="sk-SK" i="1" dirty="0"/>
              <a:t>Technológia tvárnenia: Návody na cvičenia.</a:t>
            </a:r>
            <a:r>
              <a:rPr lang="sk-SK" dirty="0"/>
              <a:t> Bratislava : STU v Bratislave, 2004. 171 s. ISBN 80-227-2099-2. </a:t>
            </a:r>
            <a:r>
              <a:rPr lang="sk-SK" b="1" dirty="0"/>
              <a:t>e-skriptá</a:t>
            </a:r>
            <a:r>
              <a:rPr lang="sk-SK" dirty="0"/>
              <a:t>, </a:t>
            </a:r>
            <a:r>
              <a:rPr lang="sk-SK" b="1" dirty="0"/>
              <a:t>knižnica MTF: 621.7/</a:t>
            </a:r>
            <a:r>
              <a:rPr lang="sk-SK" b="1" dirty="0" err="1"/>
              <a:t>Bí</a:t>
            </a:r>
            <a:endParaRPr lang="sk-SK" b="1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Publikácie autorov Peterka, Pokorný, </a:t>
            </a:r>
            <a:r>
              <a:rPr lang="sk-SK" dirty="0" err="1"/>
              <a:t>Buranský</a:t>
            </a:r>
            <a:r>
              <a:rPr lang="sk-SK" dirty="0"/>
              <a:t>. </a:t>
            </a:r>
            <a:r>
              <a:rPr lang="sk-SK" b="1" dirty="0"/>
              <a:t>Knižnica MTF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175593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0040" y="472440"/>
            <a:ext cx="1149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POČÍTAČOVÁ SIMULÁCIA TECHNOLOGICKÝCH PROCESOV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et al. Počítačom podporované systémy v strojárstve. Žilina: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COTETIU, R I. a kol. New </a:t>
            </a:r>
            <a:r>
              <a:rPr lang="sk-SK" dirty="0" err="1"/>
              <a:t>trends</a:t>
            </a:r>
            <a:r>
              <a:rPr lang="sk-SK" dirty="0"/>
              <a:t> in </a:t>
            </a:r>
            <a:r>
              <a:rPr lang="sk-SK" dirty="0" err="1"/>
              <a:t>mechanical</a:t>
            </a:r>
            <a:r>
              <a:rPr lang="sk-SK" dirty="0"/>
              <a:t> design and </a:t>
            </a:r>
            <a:r>
              <a:rPr lang="sk-SK" dirty="0" err="1"/>
              <a:t>technologies</a:t>
            </a:r>
            <a:r>
              <a:rPr lang="sk-SK" dirty="0"/>
              <a:t>. </a:t>
            </a:r>
            <a:r>
              <a:rPr lang="sk-SK" dirty="0" err="1"/>
              <a:t>Cluj-Napoca</a:t>
            </a:r>
            <a:r>
              <a:rPr lang="sk-SK" dirty="0"/>
              <a:t>: </a:t>
            </a:r>
            <a:r>
              <a:rPr lang="sk-SK" dirty="0" err="1"/>
              <a:t>Risoprint</a:t>
            </a:r>
            <a:r>
              <a:rPr lang="sk-SK" dirty="0"/>
              <a:t>, 2005. ISBN 973-751-084-4.</a:t>
            </a:r>
          </a:p>
          <a:p>
            <a:pPr lvl="0"/>
            <a:r>
              <a:rPr lang="sk-SK" dirty="0"/>
              <a:t> </a:t>
            </a:r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Časopisecká a internetová aktuálna literatúra z oblasti technológií počítačových simulácií.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53555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441960"/>
            <a:ext cx="113080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POČÍTAČOVÉ ARCHITEKTÚRY A OPERAČNÉ SYSTÉMY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MUELLER, S. Osobní počítač : </a:t>
            </a:r>
            <a:r>
              <a:rPr lang="sk-SK" dirty="0" err="1"/>
              <a:t>Nejpodrobnější</a:t>
            </a:r>
            <a:r>
              <a:rPr lang="sk-SK" dirty="0"/>
              <a:t> </a:t>
            </a:r>
            <a:r>
              <a:rPr lang="sk-SK" dirty="0" err="1"/>
              <a:t>průvodce</a:t>
            </a:r>
            <a:r>
              <a:rPr lang="sk-SK" dirty="0"/>
              <a:t> </a:t>
            </a:r>
            <a:r>
              <a:rPr lang="sk-SK" dirty="0" err="1"/>
              <a:t>hardwarem</a:t>
            </a:r>
            <a:r>
              <a:rPr lang="sk-SK" dirty="0"/>
              <a:t> PC. Praha: </a:t>
            </a:r>
            <a:r>
              <a:rPr lang="sk-SK" dirty="0" err="1"/>
              <a:t>Computer</a:t>
            </a:r>
            <a:r>
              <a:rPr lang="sk-SK" dirty="0"/>
              <a:t> Press, 2001. 869 s. ISBN 80-7226-470-2.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HERBORTH, C. UNIX a LINUX : Názorný </a:t>
            </a:r>
            <a:r>
              <a:rPr lang="sk-SK" dirty="0" err="1"/>
              <a:t>průvodce</a:t>
            </a:r>
            <a:r>
              <a:rPr lang="sk-SK" dirty="0"/>
              <a:t>. Brno: </a:t>
            </a:r>
            <a:r>
              <a:rPr lang="sk-SK" dirty="0" err="1"/>
              <a:t>Com</a:t>
            </a:r>
            <a:r>
              <a:rPr lang="sk-SK" dirty="0"/>
              <a:t>. Press 2006. ISBN 80-251-0978-X.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GOOGLE, Android </a:t>
            </a:r>
            <a:r>
              <a:rPr lang="sk-SK" dirty="0" err="1"/>
              <a:t>Developer's</a:t>
            </a:r>
            <a:r>
              <a:rPr lang="sk-SK" dirty="0"/>
              <a:t> </a:t>
            </a:r>
            <a:r>
              <a:rPr lang="sk-SK" dirty="0" err="1"/>
              <a:t>Guide</a:t>
            </a:r>
            <a:r>
              <a:rPr lang="sk-SK" dirty="0"/>
              <a:t>.  [online]. 2013. URL: </a:t>
            </a:r>
            <a:r>
              <a:rPr lang="sk-SK" u="sng" dirty="0"/>
              <a:t>http://developer.android.com/guide/index.html</a:t>
            </a:r>
            <a:r>
              <a:rPr lang="sk-SK" dirty="0"/>
              <a:t>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VANÍČEK, F. Elektronické </a:t>
            </a:r>
            <a:r>
              <a:rPr lang="sk-SK" dirty="0" err="1"/>
              <a:t>součástky</a:t>
            </a:r>
            <a:r>
              <a:rPr lang="sk-SK" dirty="0"/>
              <a:t>. </a:t>
            </a:r>
            <a:r>
              <a:rPr lang="sk-SK" dirty="0" err="1"/>
              <a:t>Principy</a:t>
            </a:r>
            <a:r>
              <a:rPr lang="sk-SK" dirty="0"/>
              <a:t>, vlastnosti, modely. Praha: České vysoké učení technické v </a:t>
            </a:r>
            <a:r>
              <a:rPr lang="sk-SK" dirty="0" err="1"/>
              <a:t>Praze</a:t>
            </a:r>
            <a:r>
              <a:rPr lang="sk-SK" dirty="0"/>
              <a:t>, 1999. 357 s. ISBN 80-01-01897-0.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MATOUŠEK, D. Práce s </a:t>
            </a:r>
            <a:r>
              <a:rPr lang="sk-SK" dirty="0" err="1"/>
              <a:t>mikrokontroléry</a:t>
            </a:r>
            <a:r>
              <a:rPr lang="sk-SK" dirty="0"/>
              <a:t> </a:t>
            </a:r>
            <a:r>
              <a:rPr lang="sk-SK" dirty="0" err="1"/>
              <a:t>Atmel</a:t>
            </a:r>
            <a:r>
              <a:rPr lang="sk-SK" dirty="0"/>
              <a:t> AVR. ČR: BEN, 2006. 376 s. ISBN 80-730-0209-4. </a:t>
            </a:r>
            <a:r>
              <a:rPr lang="sk-SK" b="1" dirty="0"/>
              <a:t>knižnica MTF: 681.3/MA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7688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33400"/>
            <a:ext cx="11216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POČÍTAČOVÉ SIETE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KABELOVÁ, A. -- DOSTÁLEK, L. </a:t>
            </a:r>
            <a:r>
              <a:rPr lang="sk-SK" dirty="0" err="1"/>
              <a:t>Velký</a:t>
            </a:r>
            <a:r>
              <a:rPr lang="sk-SK" dirty="0"/>
              <a:t> </a:t>
            </a:r>
            <a:r>
              <a:rPr lang="sk-SK" dirty="0" err="1"/>
              <a:t>průvodce</a:t>
            </a:r>
            <a:r>
              <a:rPr lang="sk-SK" dirty="0"/>
              <a:t> protokoly TCP/IP a </a:t>
            </a:r>
            <a:r>
              <a:rPr lang="sk-SK" dirty="0" err="1"/>
              <a:t>systémem</a:t>
            </a:r>
            <a:r>
              <a:rPr lang="sk-SK" dirty="0"/>
              <a:t> DNS. Brno: </a:t>
            </a:r>
            <a:r>
              <a:rPr lang="sk-SK" dirty="0" err="1"/>
              <a:t>Computer</a:t>
            </a:r>
            <a:r>
              <a:rPr lang="sk-SK" dirty="0"/>
              <a:t> Press, 2008. 488 s. ISBN 978-80-251-2236-5. </a:t>
            </a:r>
            <a:r>
              <a:rPr lang="sk-SK" b="1" dirty="0"/>
              <a:t>knižnica MTF: 681.3/Ka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HALENÁR, I. -- KOPČEK, M. -- NEMLAHA, E. Počítačové siete : Návody na cvičenia. Trnava: </a:t>
            </a:r>
            <a:r>
              <a:rPr lang="sk-SK" dirty="0" err="1"/>
              <a:t>AlumniPress</a:t>
            </a:r>
            <a:r>
              <a:rPr lang="sk-SK" dirty="0"/>
              <a:t>, 2013. 171 s. ISBN 978-80-8096-191-6. </a:t>
            </a:r>
            <a:r>
              <a:rPr lang="sk-SK" b="1" dirty="0"/>
              <a:t>e-skriptá, knižnica MTF: 681.3/Ha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TAYLOR, E. The </a:t>
            </a:r>
            <a:r>
              <a:rPr lang="sk-SK" dirty="0" err="1"/>
              <a:t>network</a:t>
            </a:r>
            <a:r>
              <a:rPr lang="sk-SK" dirty="0"/>
              <a:t> </a:t>
            </a:r>
            <a:r>
              <a:rPr lang="sk-SK" dirty="0" err="1"/>
              <a:t>architecture</a:t>
            </a:r>
            <a:r>
              <a:rPr lang="sk-SK" dirty="0"/>
              <a:t> design </a:t>
            </a:r>
            <a:r>
              <a:rPr lang="sk-SK" dirty="0" err="1"/>
              <a:t>handbook</a:t>
            </a:r>
            <a:r>
              <a:rPr lang="sk-SK" dirty="0"/>
              <a:t>. New York: </a:t>
            </a:r>
            <a:r>
              <a:rPr lang="sk-SK" dirty="0" err="1"/>
              <a:t>McGraw-Hill</a:t>
            </a:r>
            <a:r>
              <a:rPr lang="sk-SK" dirty="0"/>
              <a:t>, 1997. 764 s. ISBN 0-07-063362-2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SIEMENS, I. </a:t>
            </a:r>
            <a:r>
              <a:rPr lang="sk-SK" dirty="0" err="1"/>
              <a:t>Profinet</a:t>
            </a:r>
            <a:r>
              <a:rPr lang="sk-SK" dirty="0"/>
              <a:t>.  [online]. 2014. URL: </a:t>
            </a:r>
            <a:r>
              <a:rPr lang="sk-SK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http://www.automation.siemens.com</a:t>
            </a:r>
            <a:r>
              <a:rPr lang="sk-SK" dirty="0"/>
              <a:t>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Intelligent</a:t>
            </a:r>
            <a:r>
              <a:rPr lang="sk-SK" dirty="0"/>
              <a:t> </a:t>
            </a:r>
            <a:r>
              <a:rPr lang="sk-SK" dirty="0" err="1"/>
              <a:t>Networking</a:t>
            </a:r>
            <a:r>
              <a:rPr lang="sk-SK" dirty="0"/>
              <a:t> and </a:t>
            </a:r>
            <a:r>
              <a:rPr lang="sk-SK" dirty="0" err="1"/>
              <a:t>Collaborative</a:t>
            </a:r>
            <a:r>
              <a:rPr lang="sk-SK" dirty="0"/>
              <a:t> Systems. IEEE, 2016 </a:t>
            </a:r>
            <a:r>
              <a:rPr lang="sk-SK" dirty="0" err="1"/>
              <a:t>Piscataway</a:t>
            </a:r>
            <a:r>
              <a:rPr lang="sk-SK" dirty="0"/>
              <a:t>: 2016. ISBN 978-1-5090-4124-4. </a:t>
            </a:r>
            <a:r>
              <a:rPr lang="sk-SK" b="1" dirty="0"/>
              <a:t>knižnica MTF: CD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Microsoft Windows 2000 Server: </a:t>
            </a:r>
            <a:r>
              <a:rPr lang="sk-SK" dirty="0" err="1"/>
              <a:t>Internetworking</a:t>
            </a:r>
            <a:r>
              <a:rPr lang="sk-SK" dirty="0"/>
              <a:t>. Praha : </a:t>
            </a:r>
            <a:r>
              <a:rPr lang="sk-SK" dirty="0" err="1"/>
              <a:t>Computer</a:t>
            </a:r>
            <a:r>
              <a:rPr lang="sk-SK" dirty="0"/>
              <a:t> Press, 2000. 800 s. ISBN 80-7226-291-2. </a:t>
            </a:r>
            <a:r>
              <a:rPr lang="sk-SK" b="1" dirty="0"/>
              <a:t>knižnica MTF: 681.3/Mi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GIORDANO, S. -- BASAGNI , S. -- CONTI, M. Mobile Ad Hoc </a:t>
            </a:r>
            <a:r>
              <a:rPr lang="sk-SK" dirty="0" err="1"/>
              <a:t>Networking</a:t>
            </a:r>
            <a:r>
              <a:rPr lang="sk-SK" dirty="0"/>
              <a:t>: The </a:t>
            </a:r>
            <a:r>
              <a:rPr lang="sk-SK" dirty="0" err="1"/>
              <a:t>Cutting</a:t>
            </a:r>
            <a:r>
              <a:rPr lang="sk-SK" dirty="0"/>
              <a:t> </a:t>
            </a:r>
            <a:r>
              <a:rPr lang="sk-SK" dirty="0" err="1"/>
              <a:t>Edge</a:t>
            </a:r>
            <a:r>
              <a:rPr lang="sk-SK" dirty="0"/>
              <a:t> </a:t>
            </a:r>
            <a:r>
              <a:rPr lang="sk-SK" dirty="0" err="1"/>
              <a:t>Directions</a:t>
            </a:r>
            <a:r>
              <a:rPr lang="sk-SK" dirty="0"/>
              <a:t> (IEEE </a:t>
            </a:r>
            <a:r>
              <a:rPr lang="sk-SK" dirty="0" err="1"/>
              <a:t>Series</a:t>
            </a:r>
            <a:r>
              <a:rPr lang="sk-SK" dirty="0"/>
              <a:t> on </a:t>
            </a:r>
            <a:r>
              <a:rPr lang="sk-SK" dirty="0" err="1"/>
              <a:t>Digital</a:t>
            </a:r>
            <a:r>
              <a:rPr lang="sk-SK" dirty="0"/>
              <a:t> &amp; Mobile </a:t>
            </a:r>
            <a:r>
              <a:rPr lang="sk-SK" dirty="0" err="1"/>
              <a:t>Communication</a:t>
            </a:r>
            <a:r>
              <a:rPr lang="sk-SK" dirty="0"/>
              <a:t>). USA: </a:t>
            </a:r>
            <a:r>
              <a:rPr lang="sk-SK" dirty="0" err="1"/>
              <a:t>Wiley</a:t>
            </a:r>
            <a:r>
              <a:rPr lang="sk-SK" dirty="0"/>
              <a:t>-IEEE Press, 2013. 888 s. ISBN 978-1-11-808728-2. </a:t>
            </a:r>
            <a:r>
              <a:rPr lang="sk-SK" b="1" dirty="0"/>
              <a:t>knižnica MTF: 681.3/Mo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395274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0520" y="472440"/>
            <a:ext cx="11536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PODNIKOVÁ KULTÚRA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KACHAŇÁKOVÁ, A. Organizačná kultúra.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2010. 137 s. ISBN 978-80-8078-304-4. </a:t>
            </a:r>
            <a:r>
              <a:rPr lang="sk-SK" b="1" dirty="0"/>
              <a:t>knižnica MTF: 65/Ka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VAŇOVÁ, J. -- MĹKVA, M. -- SZABÓ, P. </a:t>
            </a:r>
            <a:r>
              <a:rPr lang="sk-SK" dirty="0" err="1"/>
              <a:t>Organizational</a:t>
            </a:r>
            <a:r>
              <a:rPr lang="sk-SK" dirty="0"/>
              <a:t> </a:t>
            </a:r>
            <a:r>
              <a:rPr lang="sk-SK" dirty="0" err="1"/>
              <a:t>culture</a:t>
            </a:r>
            <a:r>
              <a:rPr lang="sk-SK" dirty="0"/>
              <a:t> and </a:t>
            </a:r>
            <a:r>
              <a:rPr lang="sk-SK" dirty="0" err="1"/>
              <a:t>performance</a:t>
            </a:r>
            <a:r>
              <a:rPr lang="sk-SK" dirty="0"/>
              <a:t>. Plzeň 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2018. 101 s. ISBN 978-80-7380-709-2. </a:t>
            </a:r>
            <a:r>
              <a:rPr lang="sk-SK" b="1" dirty="0"/>
              <a:t>knižnica MTF: 65/</a:t>
            </a:r>
            <a:r>
              <a:rPr lang="sk-SK" b="1" dirty="0" err="1"/>
              <a:t>Va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ČIERNA, H. Spoločensky zodpovedné podnikanie a model výnimočnosti. Banská Bystrica: Ekonomická fakulta Univerzity Mateja Bela, 2008.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LUKÁŠOVÁ, R. Organizační </a:t>
            </a:r>
            <a:r>
              <a:rPr lang="sk-SK" dirty="0" err="1"/>
              <a:t>kultura</a:t>
            </a:r>
            <a:r>
              <a:rPr lang="sk-SK" dirty="0"/>
              <a:t> a </a:t>
            </a:r>
            <a:r>
              <a:rPr lang="sk-SK" dirty="0" err="1"/>
              <a:t>její</a:t>
            </a:r>
            <a:r>
              <a:rPr lang="sk-SK" dirty="0"/>
              <a:t> </a:t>
            </a:r>
            <a:r>
              <a:rPr lang="sk-SK" dirty="0" err="1"/>
              <a:t>změna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2010. 238 s. ISBN 978-80-247-2951-0. </a:t>
            </a:r>
            <a:r>
              <a:rPr lang="sk-SK" b="1" dirty="0"/>
              <a:t>knižnica MTF: 65/</a:t>
            </a:r>
            <a:r>
              <a:rPr lang="sk-SK" b="1" dirty="0" err="1"/>
              <a:t>Lu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KACHAŇÁKOVÁ, A. -- STACHOVÁ, K. Organizačná kultúra. Praktikum. Bratislava: crr.sk  2011. ISBN 978-80-8137-011-3.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SAKÁL, P. et al. Udržateľné spoločensky zodpovedné podnikanie. Trnava: </a:t>
            </a:r>
            <a:r>
              <a:rPr lang="sk-SK" dirty="0" err="1"/>
              <a:t>AlumniPress</a:t>
            </a:r>
            <a:r>
              <a:rPr lang="sk-SK" dirty="0"/>
              <a:t>, 2013. 4 s. ISBN 978-80-8096-186-2. </a:t>
            </a:r>
            <a:r>
              <a:rPr lang="sk-SK" b="1" dirty="0"/>
              <a:t>knižnica MTF: 658.1/Sa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350704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18160"/>
            <a:ext cx="11292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PODNIKOVÁ LOGISTIKA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DUPAĽ, A. Logistická podpora výrobného procesu. Bratislava: Ekonóm, 2002. 257 s. ISBN 80-225-1610-4. </a:t>
            </a:r>
            <a:r>
              <a:rPr lang="sk-SK" b="1" dirty="0"/>
              <a:t>knižnica MTF: 658.7/</a:t>
            </a:r>
            <a:r>
              <a:rPr lang="sk-SK" b="1" dirty="0" err="1"/>
              <a:t>Du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LAMBERT, D M. -- STOCK, J R. -- ELLRAM, L M. Logistika : </a:t>
            </a:r>
            <a:r>
              <a:rPr lang="sk-SK" dirty="0" err="1"/>
              <a:t>Příkladové</a:t>
            </a:r>
            <a:r>
              <a:rPr lang="sk-SK" dirty="0"/>
              <a:t> </a:t>
            </a:r>
            <a:r>
              <a:rPr lang="sk-SK" dirty="0" err="1"/>
              <a:t>studie</a:t>
            </a:r>
            <a:r>
              <a:rPr lang="sk-SK" dirty="0"/>
              <a:t>, </a:t>
            </a:r>
            <a:r>
              <a:rPr lang="sk-SK" dirty="0" err="1"/>
              <a:t>řízení</a:t>
            </a:r>
            <a:r>
              <a:rPr lang="sk-SK" dirty="0"/>
              <a:t> zásob, </a:t>
            </a:r>
            <a:r>
              <a:rPr lang="sk-SK" dirty="0" err="1"/>
              <a:t>přeprava</a:t>
            </a:r>
            <a:r>
              <a:rPr lang="sk-SK" dirty="0"/>
              <a:t> a </a:t>
            </a:r>
            <a:r>
              <a:rPr lang="sk-SK" dirty="0" err="1"/>
              <a:t>skladování</a:t>
            </a:r>
            <a:r>
              <a:rPr lang="sk-SK" dirty="0"/>
              <a:t>, balení zboží. Brno: CP </a:t>
            </a:r>
            <a:r>
              <a:rPr lang="sk-SK" dirty="0" err="1"/>
              <a:t>Books</a:t>
            </a:r>
            <a:r>
              <a:rPr lang="sk-SK" dirty="0"/>
              <a:t>, 2005. 589 s. ISBN 80-251-0504-0. </a:t>
            </a:r>
            <a:r>
              <a:rPr lang="sk-SK" b="1" dirty="0"/>
              <a:t>knižnica MTF: 658.7/La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LEŠČIŠIN, M. -- STERN, J. -- DUPAĽ, A. Manažment výroby. Bratislava: </a:t>
            </a:r>
            <a:r>
              <a:rPr lang="sk-SK" dirty="0" err="1"/>
              <a:t>Sprint</a:t>
            </a:r>
            <a:r>
              <a:rPr lang="sk-SK" dirty="0"/>
              <a:t>, 2008. 325 s. ISBN 80-89085-00-6. </a:t>
            </a:r>
            <a:r>
              <a:rPr lang="sk-SK" b="1" dirty="0"/>
              <a:t>knižnica MTF: 65/</a:t>
            </a:r>
            <a:r>
              <a:rPr lang="sk-SK" b="1" dirty="0" err="1"/>
              <a:t>Le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PERNICA, P. Logistika (</a:t>
            </a:r>
            <a:r>
              <a:rPr lang="sk-SK" dirty="0" err="1"/>
              <a:t>Supply</a:t>
            </a:r>
            <a:r>
              <a:rPr lang="sk-SK" dirty="0"/>
              <a:t> </a:t>
            </a:r>
            <a:r>
              <a:rPr lang="sk-SK" dirty="0" err="1"/>
              <a:t>Chain</a:t>
            </a:r>
            <a:r>
              <a:rPr lang="sk-SK" dirty="0"/>
              <a:t> Management) pro 21. </a:t>
            </a:r>
            <a:r>
              <a:rPr lang="sk-SK" dirty="0" err="1"/>
              <a:t>století</a:t>
            </a:r>
            <a:r>
              <a:rPr lang="sk-SK" dirty="0"/>
              <a:t> : 3 diely, 1 CD-ROM. Praha: </a:t>
            </a:r>
            <a:r>
              <a:rPr lang="sk-SK" dirty="0" err="1"/>
              <a:t>Radix</a:t>
            </a:r>
            <a:r>
              <a:rPr lang="sk-SK" dirty="0"/>
              <a:t>, 2005. 1698 s. ISBN 80-86031-59-4. </a:t>
            </a:r>
            <a:r>
              <a:rPr lang="sk-SK" b="1" dirty="0"/>
              <a:t>knižnica MTF: 658.7/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STRAKA, M. Logistika distribúcie : Ako efektívne dostať výrobok na trh. Bratislava: Epos, 2013. 400 s. ISBN 978-80-562-0015-5. </a:t>
            </a:r>
            <a:r>
              <a:rPr lang="sk-SK" b="1" dirty="0"/>
              <a:t>knižnica MTF: 658.7/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VIDOVÁ, H. Logistický </a:t>
            </a:r>
            <a:r>
              <a:rPr lang="sk-SK" dirty="0" err="1"/>
              <a:t>controlling</a:t>
            </a:r>
            <a:r>
              <a:rPr lang="sk-SK" dirty="0"/>
              <a:t>. Bratislava: STU v Bratislave, 2009. 89 s. ISBN 978-80-227-3007-5. </a:t>
            </a:r>
            <a:r>
              <a:rPr lang="sk-SK" b="1" dirty="0"/>
              <a:t>knižnica MTF: 658.7/Vi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VIESTOVÁ, K. Distribúcia a logistika. Bratislava: Alfa, 1993. 103 s. ISBN 80-05-01129-6. 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620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914400" y="604911"/>
            <a:ext cx="107617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BAKALÁRSKY PROJEKT 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Metodika tvorby, úpravy a kontroly originality záverečných prác MTF STU, interný dokument MTF [online]. 2010. URL: http://www.mtf.stuba.sk/sk/studentov/metodika tvorby </a:t>
            </a:r>
            <a:r>
              <a:rPr lang="sk-SK" dirty="0" err="1"/>
              <a:t>upravy</a:t>
            </a:r>
            <a:r>
              <a:rPr lang="sk-SK" dirty="0"/>
              <a:t> a kontroly originality </a:t>
            </a:r>
            <a:r>
              <a:rPr lang="sk-SK" dirty="0" err="1"/>
              <a:t>zaverecnych</a:t>
            </a:r>
            <a:r>
              <a:rPr lang="sk-SK" dirty="0"/>
              <a:t> prac na </a:t>
            </a:r>
            <a:r>
              <a:rPr lang="sk-SK" dirty="0" err="1"/>
              <a:t>mtf</a:t>
            </a:r>
            <a:r>
              <a:rPr lang="sk-SK" dirty="0"/>
              <a:t> </a:t>
            </a:r>
            <a:r>
              <a:rPr lang="sk-SK" dirty="0" err="1"/>
              <a:t>stu.html?page_id</a:t>
            </a:r>
            <a:r>
              <a:rPr lang="sk-SK" dirty="0"/>
              <a:t>=2059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Náležitosti záverečnej práce, kontrola overenia originality a jej sprístupnenia. Metodické opatrenie rektora STU 1/2010-N. [online]. 2010. URL: http://www.stuba.sk/sk/ustavy/ustav-manazmentu/studium/studenti/statne-skusky.html?page_id=4210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Platné normy STN ISO 690 - návody na tvorbu bibliografických odkazov na informačné pramene a ich citovanie študovňa Akademickej knižnice a Vydavateľstvo AlumniPress MTF STU pre rok 2013 platí: STN ISO 690. 01 0197 : Návod na tvorbu bibliografických odkazov na informačné pramene a ich citovanie. 3. vyd.. Bratislava (Slovenská republika) : Slovenský ústav technickej normalizácie, 2012. Táto norma nahrádza STN ISO 690 z apríla 1998 a STN ISO 690 2 z decembra 2001. </a:t>
            </a:r>
            <a:r>
              <a:rPr lang="sk-SK" b="1" dirty="0"/>
              <a:t>knižnica MTF: prístup ONLINE v knižnici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Príslušná literatúra k obsahu bakalárskeho projektu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726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65760" y="533400"/>
            <a:ext cx="113842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PODNIKOVÉ HOSPODÁRSTVO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BESTVINOVÁ, V. -- VAŇOVÁ, J. Podnikové hospodárstvo I. [elektronický zdroj]</a:t>
            </a:r>
            <a:r>
              <a:rPr lang="sk-SK" i="1" dirty="0"/>
              <a:t>.</a:t>
            </a:r>
            <a:r>
              <a:rPr lang="sk-SK" dirty="0"/>
              <a:t> Trnava: </a:t>
            </a:r>
            <a:r>
              <a:rPr lang="sk-SK" dirty="0" err="1"/>
              <a:t>AlumniPress</a:t>
            </a:r>
            <a:r>
              <a:rPr lang="sk-SK" dirty="0"/>
              <a:t>, 2014. 178 s. ISBN 978-80-8096-206-7.</a:t>
            </a:r>
            <a:r>
              <a:rPr lang="sk-SK" b="1" dirty="0"/>
              <a:t> e-skriptá, knižnica MTF: 658.1/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BESTVINOVÁ, V. et al. Podnikové hospodárstvo I. [elektronický zdroj] : Návody na cvičenia. Trnava: </a:t>
            </a:r>
            <a:r>
              <a:rPr lang="sk-SK" dirty="0" err="1"/>
              <a:t>AlumniPress</a:t>
            </a:r>
            <a:r>
              <a:rPr lang="sk-SK" dirty="0"/>
              <a:t>, 2013. 178 s. ISBN 978-80-8096-183-1. </a:t>
            </a:r>
            <a:r>
              <a:rPr lang="sk-SK" b="1" dirty="0"/>
              <a:t>e-skriptá, knižnica MTF: 658.1/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MAJTÁN, Š. et al. Podnikové hospodárstvo. Bratislava: </a:t>
            </a:r>
            <a:r>
              <a:rPr lang="sk-SK" dirty="0" err="1"/>
              <a:t>Sprint</a:t>
            </a:r>
            <a:r>
              <a:rPr lang="sk-SK" dirty="0"/>
              <a:t>  2012. 323 s. ISBN 978-80-89393-63-3. </a:t>
            </a:r>
            <a:r>
              <a:rPr lang="sk-SK" b="1" dirty="0"/>
              <a:t>knižnica MTF: 65/Ma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KUPKOVIČ, M. Podnikové hospodárstvo: Komplexný pohľad na podnik</a:t>
            </a:r>
            <a:r>
              <a:rPr lang="sk-SK" i="1" dirty="0"/>
              <a:t>.</a:t>
            </a:r>
            <a:r>
              <a:rPr lang="sk-SK" dirty="0"/>
              <a:t> Bratislava : </a:t>
            </a:r>
            <a:r>
              <a:rPr lang="sk-SK" dirty="0" err="1"/>
              <a:t>Sprint</a:t>
            </a:r>
            <a:r>
              <a:rPr lang="sk-SK" dirty="0"/>
              <a:t>, 2002. 461 s. ISBN 80-88848-93-8. </a:t>
            </a:r>
            <a:r>
              <a:rPr lang="sk-SK" b="1" dirty="0"/>
              <a:t>knižnica MTF: 658/Ku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 č. 513/1991 Zb. v znení neskorších predpisov Obchodný zákonník (Druhá časť – Obchodné spoločnosti a družstvo §56 - §260)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 č. 595/2003 </a:t>
            </a:r>
            <a:r>
              <a:rPr lang="sk-SK" dirty="0" err="1"/>
              <a:t>Z.z</a:t>
            </a:r>
            <a:r>
              <a:rPr lang="sk-SK" dirty="0"/>
              <a:t>. v znení neskorších predpisov Zákon o dani z príjmov (Odpisy hmotného a nehmotného majetku §22 - §29)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127746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320040"/>
            <a:ext cx="1143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POKROČILÉ MATERIÁLY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SKARBA, Michal et al. Pokročilé materiály. 1. vyd. Trnava : </a:t>
            </a:r>
            <a:r>
              <a:rPr lang="sk-SK" dirty="0" err="1"/>
              <a:t>AlumniPress</a:t>
            </a:r>
            <a:r>
              <a:rPr lang="sk-SK" dirty="0"/>
              <a:t>, 2016. 424 s. ISBN 978-80-8096-228-9.             </a:t>
            </a:r>
            <a:r>
              <a:rPr lang="sk-SK" b="1" dirty="0"/>
              <a:t>e-skriptá, knižnica MTF: 620/Pr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JANOVEC, J. -- GRGAČ, P. -- SKARBA, M. Progresívne materiály a technológie. Bratislava: Nakladateľstvo STU, 2012. 300 s. ISBN 978-80-227-3648-0. </a:t>
            </a:r>
            <a:r>
              <a:rPr lang="sk-SK" b="1" dirty="0"/>
              <a:t>knižnica MTF: 620/Ja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ČERNIČKOVÁ, I. </a:t>
            </a:r>
            <a:r>
              <a:rPr lang="sk-SK" dirty="0" err="1"/>
              <a:t>Complex</a:t>
            </a:r>
            <a:r>
              <a:rPr lang="sk-SK" dirty="0"/>
              <a:t> </a:t>
            </a:r>
            <a:r>
              <a:rPr lang="sk-SK" dirty="0" err="1"/>
              <a:t>metallic</a:t>
            </a:r>
            <a:r>
              <a:rPr lang="sk-SK" dirty="0"/>
              <a:t> </a:t>
            </a:r>
            <a:r>
              <a:rPr lang="sk-SK" dirty="0" err="1"/>
              <a:t>alloys</a:t>
            </a:r>
            <a:r>
              <a:rPr lang="sk-SK" dirty="0"/>
              <a:t>. </a:t>
            </a:r>
            <a:r>
              <a:rPr lang="sk-SK" dirty="0" err="1"/>
              <a:t>Dresden</a:t>
            </a:r>
            <a:r>
              <a:rPr lang="sk-SK" dirty="0"/>
              <a:t>: IFW  2013. 96 s. ISBN 978-3-944438-01-6. </a:t>
            </a:r>
            <a:r>
              <a:rPr lang="sk-SK" b="1" dirty="0"/>
              <a:t>knižnica MTF: 669/</a:t>
            </a:r>
            <a:r>
              <a:rPr lang="sk-SK" b="1" dirty="0" err="1"/>
              <a:t>Če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CARDARELLI, F.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New York/</a:t>
            </a:r>
            <a:r>
              <a:rPr lang="sk-SK" dirty="0" err="1"/>
              <a:t>Heidelberg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, 2008. 1340 s. ISBN 978-1-84628-669-8. </a:t>
            </a:r>
            <a:endParaRPr lang="sk-SK" dirty="0">
              <a:highlight>
                <a:srgbClr val="FFFF00"/>
              </a:highlight>
            </a:endParaRP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888013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487680"/>
            <a:ext cx="11201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POKROČILÉ MATERIÁLY A TECHNOLÓGIE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JANOVEC, J. et al. Progresívne materiály a technológie. Bratislava: Nakladateľstvo STU, 2012. 299 s. ISBN 978-80-227-3648-0. </a:t>
            </a:r>
            <a:r>
              <a:rPr lang="sk-SK" b="1" dirty="0"/>
              <a:t>knižnica MTF: 620/Ja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MITTEMEIJER, E J. The </a:t>
            </a:r>
            <a:r>
              <a:rPr lang="sk-SK" dirty="0" err="1"/>
              <a:t>microstructure</a:t>
            </a:r>
            <a:r>
              <a:rPr lang="sk-SK" dirty="0"/>
              <a:t> – </a:t>
            </a:r>
            <a:r>
              <a:rPr lang="sk-SK" dirty="0" err="1"/>
              <a:t>property</a:t>
            </a:r>
            <a:r>
              <a:rPr lang="sk-SK" dirty="0"/>
              <a:t> </a:t>
            </a:r>
            <a:r>
              <a:rPr lang="sk-SK" dirty="0" err="1"/>
              <a:t>relationship</a:t>
            </a:r>
            <a:r>
              <a:rPr lang="sk-SK" dirty="0"/>
              <a:t> </a:t>
            </a:r>
            <a:r>
              <a:rPr lang="sk-SK" dirty="0" err="1"/>
              <a:t>using</a:t>
            </a:r>
            <a:r>
              <a:rPr lang="sk-SK" dirty="0"/>
              <a:t> </a:t>
            </a:r>
            <a:r>
              <a:rPr lang="sk-SK" dirty="0" err="1"/>
              <a:t>metals</a:t>
            </a:r>
            <a:r>
              <a:rPr lang="sk-SK" dirty="0"/>
              <a:t> as model </a:t>
            </a:r>
            <a:r>
              <a:rPr lang="sk-SK" dirty="0" err="1"/>
              <a:t>systems</a:t>
            </a:r>
            <a:r>
              <a:rPr lang="sk-SK" dirty="0"/>
              <a:t>. New York/</a:t>
            </a:r>
            <a:r>
              <a:rPr lang="sk-SK" dirty="0" err="1"/>
              <a:t>Heidelberg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, 2011. 500 s. ISBN 978-3-642-10500-5.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SCHNEIDER, H. -- RUTH, V. -- KORMÁNY, T. </a:t>
            </a:r>
            <a:r>
              <a:rPr lang="sk-SK" dirty="0" err="1"/>
              <a:t>Advances</a:t>
            </a:r>
            <a:r>
              <a:rPr lang="sk-SK" dirty="0"/>
              <a:t> in </a:t>
            </a:r>
            <a:r>
              <a:rPr lang="sk-SK" dirty="0" err="1"/>
              <a:t>Epitaxy</a:t>
            </a:r>
            <a:r>
              <a:rPr lang="sk-SK" dirty="0"/>
              <a:t> and </a:t>
            </a:r>
            <a:r>
              <a:rPr lang="sk-SK" dirty="0" err="1"/>
              <a:t>Endotaxy</a:t>
            </a:r>
            <a:r>
              <a:rPr lang="sk-SK" dirty="0"/>
              <a:t> : Part A: </a:t>
            </a:r>
            <a:r>
              <a:rPr lang="sk-SK" dirty="0" err="1"/>
              <a:t>Eutectics</a:t>
            </a:r>
            <a:r>
              <a:rPr lang="sk-SK" dirty="0"/>
              <a:t> and </a:t>
            </a:r>
            <a:r>
              <a:rPr lang="sk-SK" dirty="0" err="1"/>
              <a:t>Eutectoids</a:t>
            </a:r>
            <a:r>
              <a:rPr lang="sk-SK" dirty="0"/>
              <a:t>. Part B: </a:t>
            </a:r>
            <a:r>
              <a:rPr lang="sk-SK" dirty="0" err="1"/>
              <a:t>Growth</a:t>
            </a:r>
            <a:r>
              <a:rPr lang="sk-SK" dirty="0"/>
              <a:t> of </a:t>
            </a:r>
            <a:r>
              <a:rPr lang="sk-SK" dirty="0" err="1"/>
              <a:t>Monocrystalline</a:t>
            </a:r>
            <a:r>
              <a:rPr lang="sk-SK" dirty="0"/>
              <a:t> </a:t>
            </a:r>
            <a:r>
              <a:rPr lang="sk-SK" dirty="0" err="1"/>
              <a:t>Layers</a:t>
            </a:r>
            <a:r>
              <a:rPr lang="sk-SK" dirty="0"/>
              <a:t>. Amsterdam: </a:t>
            </a:r>
            <a:r>
              <a:rPr lang="sk-SK" dirty="0" err="1"/>
              <a:t>Elsevier</a:t>
            </a:r>
            <a:r>
              <a:rPr lang="sk-SK" dirty="0"/>
              <a:t>, 1990. 459 s. ISBN 0-444-98871-8. </a:t>
            </a:r>
            <a:r>
              <a:rPr lang="sk-SK" b="1" dirty="0"/>
              <a:t>(rok vyd. 1976 knižnica MTF: 52/</a:t>
            </a:r>
            <a:r>
              <a:rPr lang="sk-SK" b="1" dirty="0" err="1"/>
              <a:t>Sch</a:t>
            </a:r>
            <a:r>
              <a:rPr lang="sk-SK" b="1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KOLITSCH, A. et al. </a:t>
            </a:r>
            <a:r>
              <a:rPr lang="sk-SK" dirty="0" err="1"/>
              <a:t>Growth</a:t>
            </a:r>
            <a:r>
              <a:rPr lang="sk-SK" dirty="0"/>
              <a:t> and </a:t>
            </a:r>
            <a:r>
              <a:rPr lang="sk-SK" dirty="0" err="1"/>
              <a:t>characterisation</a:t>
            </a:r>
            <a:r>
              <a:rPr lang="sk-SK" dirty="0"/>
              <a:t> of </a:t>
            </a:r>
            <a:r>
              <a:rPr lang="sk-SK" dirty="0" err="1"/>
              <a:t>hard</a:t>
            </a:r>
            <a:r>
              <a:rPr lang="sk-SK" dirty="0"/>
              <a:t> and </a:t>
            </a:r>
            <a:r>
              <a:rPr lang="sk-SK" dirty="0" err="1"/>
              <a:t>elastic</a:t>
            </a:r>
            <a:r>
              <a:rPr lang="sk-SK" dirty="0"/>
              <a:t> </a:t>
            </a:r>
            <a:r>
              <a:rPr lang="sk-SK" dirty="0" err="1"/>
              <a:t>carbon</a:t>
            </a:r>
            <a:r>
              <a:rPr lang="sk-SK" dirty="0"/>
              <a:t> </a:t>
            </a:r>
            <a:r>
              <a:rPr lang="sk-SK" dirty="0" err="1"/>
              <a:t>nitride</a:t>
            </a:r>
            <a:r>
              <a:rPr lang="sk-SK" dirty="0"/>
              <a:t> </a:t>
            </a:r>
            <a:r>
              <a:rPr lang="sk-SK" dirty="0" err="1"/>
              <a:t>thin</a:t>
            </a:r>
            <a:r>
              <a:rPr lang="sk-SK" dirty="0"/>
              <a:t> </a:t>
            </a:r>
            <a:r>
              <a:rPr lang="sk-SK" dirty="0" err="1"/>
              <a:t>films</a:t>
            </a:r>
            <a:r>
              <a:rPr lang="sk-SK" dirty="0"/>
              <a:t>. </a:t>
            </a:r>
            <a:r>
              <a:rPr lang="sk-SK" dirty="0" err="1"/>
              <a:t>Surface</a:t>
            </a:r>
            <a:r>
              <a:rPr lang="sk-SK" dirty="0"/>
              <a:t> &amp; </a:t>
            </a:r>
            <a:r>
              <a:rPr lang="sk-SK" dirty="0" err="1"/>
              <a:t>Coatings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 </a:t>
            </a:r>
            <a:r>
              <a:rPr lang="sk-SK" dirty="0" err="1"/>
              <a:t>Vol</a:t>
            </a:r>
            <a:r>
              <a:rPr lang="sk-SK" dirty="0"/>
              <a:t>. 128. s. 126--132. ISSN 0257-8972. </a:t>
            </a:r>
            <a:r>
              <a:rPr lang="sk-SK" b="1" dirty="0"/>
              <a:t>knižnica MTF: časopisy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Thin</a:t>
            </a:r>
            <a:r>
              <a:rPr lang="sk-SK" dirty="0"/>
              <a:t> </a:t>
            </a:r>
            <a:r>
              <a:rPr lang="sk-SK" dirty="0" err="1"/>
              <a:t>Solid</a:t>
            </a:r>
            <a:r>
              <a:rPr lang="sk-SK" dirty="0"/>
              <a:t> </a:t>
            </a:r>
            <a:r>
              <a:rPr lang="sk-SK" dirty="0" err="1"/>
              <a:t>Films</a:t>
            </a:r>
            <a:r>
              <a:rPr lang="sk-SK" dirty="0"/>
              <a:t> : </a:t>
            </a:r>
            <a:r>
              <a:rPr lang="sk-SK" dirty="0" err="1"/>
              <a:t>An</a:t>
            </a:r>
            <a:r>
              <a:rPr lang="sk-SK" dirty="0"/>
              <a:t> International </a:t>
            </a:r>
            <a:r>
              <a:rPr lang="sk-SK" dirty="0" err="1"/>
              <a:t>Journal</a:t>
            </a:r>
            <a:r>
              <a:rPr lang="sk-SK" dirty="0"/>
              <a:t> on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 of </a:t>
            </a:r>
            <a:r>
              <a:rPr lang="sk-SK" dirty="0" err="1"/>
              <a:t>Condensed</a:t>
            </a:r>
            <a:r>
              <a:rPr lang="sk-SK" dirty="0"/>
              <a:t> </a:t>
            </a:r>
            <a:r>
              <a:rPr lang="sk-SK" dirty="0" err="1"/>
              <a:t>Matter</a:t>
            </a:r>
            <a:r>
              <a:rPr lang="sk-SK" dirty="0"/>
              <a:t> </a:t>
            </a:r>
            <a:r>
              <a:rPr lang="sk-SK" dirty="0" err="1"/>
              <a:t>Films</a:t>
            </a:r>
            <a:r>
              <a:rPr lang="sk-SK" dirty="0"/>
              <a:t> </a:t>
            </a:r>
            <a:r>
              <a:rPr lang="sk-SK" dirty="0" err="1"/>
              <a:t>Vol</a:t>
            </a:r>
            <a:r>
              <a:rPr lang="sk-SK" dirty="0"/>
              <a:t>. 558. ISSN 0040-6090. 2014. </a:t>
            </a:r>
            <a:r>
              <a:rPr lang="sk-SK" u="sng" dirty="0"/>
              <a:t>https://www.sciencedirect.com/journal/thin-solid-films/vol/558/suppl/C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476373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579120"/>
            <a:ext cx="11414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POKROČILÉ METÓDY AUTOMATICKÉHO RIADENIA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SMITH, D J. -- SIMPSON, K G. </a:t>
            </a:r>
            <a:r>
              <a:rPr lang="sk-SK" dirty="0" err="1"/>
              <a:t>Safety</a:t>
            </a:r>
            <a:r>
              <a:rPr lang="sk-SK" dirty="0"/>
              <a:t> </a:t>
            </a:r>
            <a:r>
              <a:rPr lang="sk-SK" dirty="0" err="1"/>
              <a:t>Critical</a:t>
            </a:r>
            <a:r>
              <a:rPr lang="sk-SK" dirty="0"/>
              <a:t> Systems </a:t>
            </a:r>
            <a:r>
              <a:rPr lang="sk-SK" dirty="0" err="1"/>
              <a:t>Handbook</a:t>
            </a:r>
            <a:r>
              <a:rPr lang="sk-SK" dirty="0"/>
              <a:t> : A </a:t>
            </a:r>
            <a:r>
              <a:rPr lang="sk-SK" dirty="0" err="1"/>
              <a:t>Straightforward</a:t>
            </a:r>
            <a:r>
              <a:rPr lang="sk-SK" dirty="0"/>
              <a:t> </a:t>
            </a:r>
            <a:r>
              <a:rPr lang="sk-SK" dirty="0" err="1"/>
              <a:t>Guide</a:t>
            </a:r>
            <a:r>
              <a:rPr lang="sk-SK" dirty="0"/>
              <a:t> to </a:t>
            </a:r>
            <a:r>
              <a:rPr lang="sk-SK" dirty="0" err="1"/>
              <a:t>Functional</a:t>
            </a:r>
            <a:r>
              <a:rPr lang="sk-SK" dirty="0"/>
              <a:t> </a:t>
            </a:r>
            <a:r>
              <a:rPr lang="sk-SK" dirty="0" err="1"/>
              <a:t>Safety</a:t>
            </a:r>
            <a:r>
              <a:rPr lang="sk-SK" dirty="0"/>
              <a:t>: IEC 61508 (2010 </a:t>
            </a:r>
            <a:r>
              <a:rPr lang="sk-SK" dirty="0" err="1"/>
              <a:t>Edition</a:t>
            </a:r>
            <a:r>
              <a:rPr lang="sk-SK" dirty="0"/>
              <a:t>) and </a:t>
            </a:r>
            <a:r>
              <a:rPr lang="sk-SK" dirty="0" err="1"/>
              <a:t>Related</a:t>
            </a:r>
            <a:r>
              <a:rPr lang="sk-SK" dirty="0"/>
              <a:t> </a:t>
            </a:r>
            <a:r>
              <a:rPr lang="sk-SK" dirty="0" err="1"/>
              <a:t>Standards</a:t>
            </a:r>
            <a:r>
              <a:rPr lang="sk-SK" dirty="0"/>
              <a:t>. </a:t>
            </a:r>
            <a:r>
              <a:rPr lang="sk-SK" dirty="0" err="1"/>
              <a:t>Including</a:t>
            </a:r>
            <a:r>
              <a:rPr lang="sk-SK" dirty="0"/>
              <a:t>: </a:t>
            </a:r>
            <a:r>
              <a:rPr lang="sk-SK" dirty="0" err="1"/>
              <a:t>Process</a:t>
            </a:r>
            <a:r>
              <a:rPr lang="sk-SK" dirty="0"/>
              <a:t> IEC 61511, </a:t>
            </a:r>
            <a:r>
              <a:rPr lang="sk-SK" dirty="0" err="1"/>
              <a:t>Machinery</a:t>
            </a:r>
            <a:r>
              <a:rPr lang="sk-SK" dirty="0"/>
              <a:t> IEC 62061 and ISO 13849. Amsterdam: </a:t>
            </a:r>
            <a:r>
              <a:rPr lang="sk-SK" dirty="0" err="1"/>
              <a:t>Elsevier</a:t>
            </a:r>
            <a:r>
              <a:rPr lang="sk-SK" dirty="0"/>
              <a:t> </a:t>
            </a:r>
            <a:r>
              <a:rPr lang="sk-SK" dirty="0" err="1"/>
              <a:t>Butterwoth-Heinemann</a:t>
            </a:r>
            <a:r>
              <a:rPr lang="sk-SK" dirty="0"/>
              <a:t>, 2011. 270 s. ISBN 978-0-08-096781-3. </a:t>
            </a:r>
            <a:r>
              <a:rPr lang="sk-SK" b="1" dirty="0"/>
              <a:t>knižnica MTF: 681.3/</a:t>
            </a:r>
            <a:r>
              <a:rPr lang="sk-SK" b="1" dirty="0" err="1"/>
              <a:t>Sm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KOZÁK, Š. Inteligentné vnorené systémy. In Umelá inteligencia a kognitívna veda I. Vydavateľstvo STU v Bratislave, 2009, s. 139--193. ISBN 978-80-227-3080-8. </a:t>
            </a:r>
            <a:r>
              <a:rPr lang="sk-SK" b="1" dirty="0"/>
              <a:t>knižnica MTF: 681.3/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CAMACHO, E F. -- BORDONS, C. Model </a:t>
            </a:r>
            <a:r>
              <a:rPr lang="sk-SK" dirty="0" err="1"/>
              <a:t>Predictive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Springer</a:t>
            </a:r>
            <a:r>
              <a:rPr lang="sk-SK" dirty="0"/>
              <a:t>  2004. 405 s. ISBN 1-85233-694-3. </a:t>
            </a:r>
            <a:r>
              <a:rPr lang="sk-SK" b="1" dirty="0"/>
              <a:t>knižnica MTF: 519.71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FRANEKOVÁ, M. -- PENIAK, P. -- KÁLLAY, F. Komunikačná bezpečnosť priemyselných sietí . Žilina: Žilinská univerzita, 2007. 270 s. ISBN 978-80-8070-715-6. </a:t>
            </a:r>
            <a:r>
              <a:rPr lang="sk-SK" b="1" dirty="0"/>
              <a:t>knižnica MTF: 621.3/</a:t>
            </a:r>
            <a:r>
              <a:rPr lang="sk-SK" b="1" dirty="0" err="1"/>
              <a:t>Fr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636536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48640"/>
            <a:ext cx="112623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POKROČILÉ METÓDY INTELIGENTNÉHO RIADENIA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SEKAJ, I. Evolučné výpočty a ich využitie v praxi. Bratislava: Vydavateľstvo STU, 2005. </a:t>
            </a:r>
            <a:r>
              <a:rPr lang="sk-SK" b="1" dirty="0"/>
              <a:t>knižnica MTF: 681.3/Se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KVASNIČKA, V. Umelá inteligencia a kognitívna veda. Bratislava: STU, 2009. </a:t>
            </a:r>
            <a:endParaRPr lang="sk-SK" b="1" dirty="0">
              <a:highlight>
                <a:srgbClr val="FFFF00"/>
              </a:highlight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KVASNIČKA, V. -- POSPÍCHAL, J. -- TIŇO, P. Evolučné algoritmy. Bratislava: STU v Bratislave, 2000. 215 s. ISBN 80-227-1377-5. </a:t>
            </a:r>
            <a:r>
              <a:rPr lang="sk-SK" b="1" dirty="0"/>
              <a:t>knižnica MTF: 519.7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JURA, P. Základy </a:t>
            </a:r>
            <a:r>
              <a:rPr lang="sk-SK" dirty="0" err="1"/>
              <a:t>fuzzy</a:t>
            </a:r>
            <a:r>
              <a:rPr lang="sk-SK" dirty="0"/>
              <a:t> logiky pro </a:t>
            </a:r>
            <a:r>
              <a:rPr lang="sk-SK" dirty="0" err="1"/>
              <a:t>řízení</a:t>
            </a:r>
            <a:r>
              <a:rPr lang="sk-SK" dirty="0"/>
              <a:t> a </a:t>
            </a:r>
            <a:r>
              <a:rPr lang="sk-SK" dirty="0" err="1"/>
              <a:t>modelování</a:t>
            </a:r>
            <a:r>
              <a:rPr lang="sk-SK" dirty="0"/>
              <a:t>. Brno: VUTIUM, 2003. 132 s. ISBN 80-214-2261-0. </a:t>
            </a:r>
            <a:r>
              <a:rPr lang="sk-SK" b="1" dirty="0"/>
              <a:t>knižnica MTF: 519/Ju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NOVÁK, V. Základy </a:t>
            </a:r>
            <a:r>
              <a:rPr lang="sk-SK" dirty="0" err="1"/>
              <a:t>fuzzy</a:t>
            </a:r>
            <a:r>
              <a:rPr lang="sk-SK" dirty="0"/>
              <a:t> </a:t>
            </a:r>
            <a:r>
              <a:rPr lang="sk-SK" dirty="0" err="1"/>
              <a:t>modelování</a:t>
            </a:r>
            <a:r>
              <a:rPr lang="sk-SK" dirty="0"/>
              <a:t>. Praha: BEN  2003. 176 s. ISBN 80-7300-069-5. (rok vyd. 2000 </a:t>
            </a:r>
            <a:r>
              <a:rPr lang="sk-SK" b="1" dirty="0"/>
              <a:t>knižnica MTF: 519/No)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SIDDIQUE, N.: </a:t>
            </a:r>
            <a:r>
              <a:rPr lang="sk-SK" dirty="0" err="1"/>
              <a:t>Intelligent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. A Hybrid </a:t>
            </a:r>
            <a:r>
              <a:rPr lang="sk-SK" dirty="0" err="1"/>
              <a:t>Approach</a:t>
            </a:r>
            <a:r>
              <a:rPr lang="sk-SK" dirty="0"/>
              <a:t> </a:t>
            </a:r>
            <a:r>
              <a:rPr lang="sk-SK" dirty="0" err="1"/>
              <a:t>based</a:t>
            </a:r>
            <a:r>
              <a:rPr lang="sk-SK" dirty="0"/>
              <a:t> on </a:t>
            </a:r>
            <a:r>
              <a:rPr lang="sk-SK" dirty="0" err="1"/>
              <a:t>Fuzzy</a:t>
            </a:r>
            <a:r>
              <a:rPr lang="sk-SK" dirty="0"/>
              <a:t> </a:t>
            </a:r>
            <a:r>
              <a:rPr lang="sk-SK" dirty="0" err="1"/>
              <a:t>Logic</a:t>
            </a:r>
            <a:r>
              <a:rPr lang="sk-SK" dirty="0"/>
              <a:t>, </a:t>
            </a:r>
            <a:r>
              <a:rPr lang="sk-SK" dirty="0" err="1"/>
              <a:t>Genetic</a:t>
            </a:r>
            <a:r>
              <a:rPr lang="sk-SK" dirty="0"/>
              <a:t> </a:t>
            </a:r>
            <a:r>
              <a:rPr lang="sk-SK" dirty="0" err="1"/>
              <a:t>Algorithms</a:t>
            </a:r>
            <a:r>
              <a:rPr lang="sk-SK" dirty="0"/>
              <a:t> and </a:t>
            </a:r>
            <a:r>
              <a:rPr lang="sk-SK" dirty="0" err="1"/>
              <a:t>Neural</a:t>
            </a:r>
            <a:r>
              <a:rPr lang="sk-SK" dirty="0"/>
              <a:t> </a:t>
            </a:r>
            <a:r>
              <a:rPr lang="sk-SK" dirty="0" err="1"/>
              <a:t>Networks</a:t>
            </a:r>
            <a:r>
              <a:rPr lang="sk-SK" dirty="0"/>
              <a:t>. </a:t>
            </a:r>
            <a:r>
              <a:rPr lang="sk-SK" dirty="0" err="1"/>
              <a:t>Springer</a:t>
            </a:r>
            <a:r>
              <a:rPr lang="sk-SK" dirty="0"/>
              <a:t>, 2013. </a:t>
            </a:r>
            <a:r>
              <a:rPr lang="sk-SK" b="1" dirty="0"/>
              <a:t>knižnica MTF: 681.3/Si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496343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518160"/>
            <a:ext cx="113233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PRACOVNÁ PSYCHOLÓGIA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BEDRNOVÁ, E. -- JAROŠOVÁ, E. </a:t>
            </a:r>
            <a:r>
              <a:rPr lang="sk-SK" dirty="0" err="1"/>
              <a:t>Manažerská</a:t>
            </a:r>
            <a:r>
              <a:rPr lang="sk-SK" dirty="0"/>
              <a:t> </a:t>
            </a:r>
            <a:r>
              <a:rPr lang="sk-SK" dirty="0" err="1"/>
              <a:t>psychologie</a:t>
            </a:r>
            <a:r>
              <a:rPr lang="sk-SK" dirty="0"/>
              <a:t> a </a:t>
            </a:r>
            <a:r>
              <a:rPr lang="sk-SK" dirty="0" err="1"/>
              <a:t>sociologie</a:t>
            </a:r>
            <a:r>
              <a:rPr lang="sk-SK" dirty="0"/>
              <a:t>. Praha: MP 2012. 2012 s. </a:t>
            </a:r>
            <a:r>
              <a:rPr lang="sk-SK" b="1" dirty="0"/>
              <a:t>knižnica MTF: 65/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STEIGER, T. -- LIPPMANN, E. </a:t>
            </a:r>
            <a:r>
              <a:rPr lang="sk-SK" dirty="0" err="1"/>
              <a:t>Psychologie</a:t>
            </a:r>
            <a:r>
              <a:rPr lang="sk-SK" dirty="0"/>
              <a:t> pro </a:t>
            </a:r>
            <a:r>
              <a:rPr lang="sk-SK" dirty="0" err="1"/>
              <a:t>manažery</a:t>
            </a:r>
            <a:r>
              <a:rPr lang="sk-SK" dirty="0"/>
              <a:t>. Praha: </a:t>
            </a:r>
            <a:r>
              <a:rPr lang="sk-SK" dirty="0" err="1"/>
              <a:t>BizBooks</a:t>
            </a:r>
            <a:r>
              <a:rPr lang="sk-SK" dirty="0"/>
              <a:t>, 2012. 744 s. ISBN 978-80-2650-006-3. </a:t>
            </a:r>
            <a:r>
              <a:rPr lang="sk-SK" b="1" dirty="0"/>
              <a:t>knižnica MTF: 159.9/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CARNEGIE, D. Jak </a:t>
            </a:r>
            <a:r>
              <a:rPr lang="sk-SK" dirty="0" err="1"/>
              <a:t>získavat</a:t>
            </a:r>
            <a:r>
              <a:rPr lang="sk-SK" dirty="0"/>
              <a:t> </a:t>
            </a:r>
            <a:r>
              <a:rPr lang="sk-SK" dirty="0" err="1"/>
              <a:t>přátele</a:t>
            </a:r>
            <a:r>
              <a:rPr lang="sk-SK" dirty="0"/>
              <a:t> a </a:t>
            </a:r>
            <a:r>
              <a:rPr lang="sk-SK" dirty="0" err="1"/>
              <a:t>působit</a:t>
            </a:r>
            <a:r>
              <a:rPr lang="sk-SK" dirty="0"/>
              <a:t> na </a:t>
            </a:r>
            <a:r>
              <a:rPr lang="sk-SK" dirty="0" err="1"/>
              <a:t>lidi</a:t>
            </a:r>
            <a:r>
              <a:rPr lang="sk-SK" dirty="0"/>
              <a:t>. Praha: TALPRESS, 1992. ISBN 80-900630-6-3.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VIDOVÁ, H. et al. Zvládanie záťažových a konfliktných situácií : Nadstavbový modulárny kurz. Trnava: Totem </a:t>
            </a:r>
            <a:r>
              <a:rPr lang="sk-SK" dirty="0" err="1"/>
              <a:t>s.r.o</a:t>
            </a:r>
            <a:r>
              <a:rPr lang="sk-SK" dirty="0"/>
              <a:t>., 2014. 60 s. ISBN 978-80-971360-2-4.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GOLEMAN, D. </a:t>
            </a:r>
            <a:r>
              <a:rPr lang="sk-SK" dirty="0" err="1"/>
              <a:t>Emotional</a:t>
            </a:r>
            <a:r>
              <a:rPr lang="sk-SK" dirty="0"/>
              <a:t> </a:t>
            </a:r>
            <a:r>
              <a:rPr lang="sk-SK" dirty="0" err="1"/>
              <a:t>Intelligence</a:t>
            </a:r>
            <a:r>
              <a:rPr lang="sk-SK" dirty="0"/>
              <a:t>: </a:t>
            </a:r>
            <a:r>
              <a:rPr lang="sk-SK" dirty="0" err="1"/>
              <a:t>Why</a:t>
            </a:r>
            <a:r>
              <a:rPr lang="sk-SK" dirty="0"/>
              <a:t> </a:t>
            </a:r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Can</a:t>
            </a:r>
            <a:r>
              <a:rPr lang="sk-SK" dirty="0"/>
              <a:t> </a:t>
            </a:r>
            <a:r>
              <a:rPr lang="sk-SK" dirty="0" err="1"/>
              <a:t>Matter</a:t>
            </a:r>
            <a:r>
              <a:rPr lang="sk-SK" dirty="0"/>
              <a:t> More </a:t>
            </a:r>
            <a:r>
              <a:rPr lang="sk-SK" dirty="0" err="1"/>
              <a:t>Than</a:t>
            </a:r>
            <a:r>
              <a:rPr lang="sk-SK" dirty="0"/>
              <a:t> IQ. The </a:t>
            </a:r>
            <a:r>
              <a:rPr lang="sk-SK" dirty="0" err="1"/>
              <a:t>Number</a:t>
            </a:r>
            <a:r>
              <a:rPr lang="sk-SK" dirty="0"/>
              <a:t> </a:t>
            </a:r>
            <a:r>
              <a:rPr lang="sk-SK" dirty="0" err="1"/>
              <a:t>One</a:t>
            </a:r>
            <a:r>
              <a:rPr lang="sk-SK" dirty="0"/>
              <a:t> Bestseller. </a:t>
            </a:r>
            <a:r>
              <a:rPr lang="sk-SK" dirty="0" err="1"/>
              <a:t>London</a:t>
            </a:r>
            <a:r>
              <a:rPr lang="sk-SK" dirty="0"/>
              <a:t> : </a:t>
            </a:r>
            <a:r>
              <a:rPr lang="sk-SK" dirty="0" err="1"/>
              <a:t>Bloomsbury</a:t>
            </a:r>
            <a:r>
              <a:rPr lang="sk-SK" dirty="0"/>
              <a:t> </a:t>
            </a:r>
            <a:r>
              <a:rPr lang="sk-SK" dirty="0" err="1"/>
              <a:t>Publ.Plc</a:t>
            </a:r>
            <a:r>
              <a:rPr lang="sk-SK" dirty="0"/>
              <a:t>, 1995. 352 s. ISBN 0-7475-2830-6. </a:t>
            </a:r>
            <a:r>
              <a:rPr lang="sk-SK" b="1" dirty="0"/>
              <a:t>(rok vyd. 2020 knižnica MTF: 159.9/Go)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FRANKL, V. Hľadanie zmyslu života. Napriek všetkému povedať životu ÁNO. </a:t>
            </a:r>
            <a:r>
              <a:rPr lang="sk-SK" dirty="0" err="1"/>
              <a:t>Easton</a:t>
            </a:r>
            <a:r>
              <a:rPr lang="sk-SK" dirty="0"/>
              <a:t> </a:t>
            </a:r>
            <a:r>
              <a:rPr lang="sk-SK" dirty="0" err="1"/>
              <a:t>Books</a:t>
            </a:r>
            <a:r>
              <a:rPr lang="sk-SK" dirty="0"/>
              <a:t>. 2011. ISBN 9788081091599. </a:t>
            </a:r>
            <a:r>
              <a:rPr lang="sk-SK" b="1" dirty="0"/>
              <a:t>(rok vyd. 2021 knižnica MTF: 159.9/</a:t>
            </a:r>
            <a:r>
              <a:rPr lang="sk-SK" b="1" dirty="0" err="1"/>
              <a:t>Fr</a:t>
            </a:r>
            <a:r>
              <a:rPr lang="sk-SK" b="1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752792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48640"/>
            <a:ext cx="113080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PRACOVNÉ PRÁVO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BARANCOVÁ, H. -- SCHRONK, R. Pracovné právo. Bratislava: </a:t>
            </a:r>
            <a:r>
              <a:rPr lang="sk-SK" dirty="0" err="1"/>
              <a:t>Sprint</a:t>
            </a:r>
            <a:r>
              <a:rPr lang="sk-SK" dirty="0"/>
              <a:t> dva, 2009. 799 s. ISBN 978-80-89393-11-4. </a:t>
            </a:r>
            <a:r>
              <a:rPr lang="sk-SK" b="1" dirty="0"/>
              <a:t>(rok vyd. 2013 knižnica MTF: 34/Ba)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FREUND, M. -- BARANCOVÁ, H. Príklady z pracovného práva a pracovnoprávna judikatúra.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2001. 148 s. ISBN 80-89047-03-3. </a:t>
            </a:r>
            <a:r>
              <a:rPr lang="sk-SK" b="1" dirty="0"/>
              <a:t>knižnica MTF: 34/Ba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HODÁLOVÁ, I. Prípadové štúdie z </a:t>
            </a:r>
            <a:r>
              <a:rPr lang="sk-SK" dirty="0" err="1"/>
              <a:t>praovného</a:t>
            </a:r>
            <a:r>
              <a:rPr lang="sk-SK" dirty="0"/>
              <a:t> práva a sociálneho zabezpečenia. Plzeň: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2011. 383 s. ISBN 978-80-7380-346-9. </a:t>
            </a:r>
            <a:r>
              <a:rPr lang="sk-SK" b="1" dirty="0"/>
              <a:t>knižnica MTF: 34/Ho</a:t>
            </a:r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BARANCOVÁ, H. - OLŠOVSKÁ, A. Slovak </a:t>
            </a:r>
            <a:r>
              <a:rPr lang="sk-SK" dirty="0" err="1"/>
              <a:t>Labour</a:t>
            </a:r>
            <a:r>
              <a:rPr lang="sk-SK" dirty="0"/>
              <a:t> </a:t>
            </a:r>
            <a:r>
              <a:rPr lang="sk-SK" dirty="0" err="1"/>
              <a:t>Law</a:t>
            </a:r>
            <a:r>
              <a:rPr lang="sk-SK" dirty="0"/>
              <a:t>: Brno: Aleš </a:t>
            </a:r>
            <a:r>
              <a:rPr lang="sk-SK" dirty="0" err="1"/>
              <a:t>Čeněk</a:t>
            </a:r>
            <a:r>
              <a:rPr lang="sk-SK" dirty="0"/>
              <a:t>, 2009. 160 p. ISBN 978-80-7380-220-2.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015734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518160"/>
            <a:ext cx="113233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PREVÁDZKOVANIE VÝROBNÝCH 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BOŽEK, Pavol et al. Projektovanie a prevádzkovanie výrobných systémov. 1. vyd. Ostrava : </a:t>
            </a:r>
            <a:r>
              <a:rPr lang="sk-SK" dirty="0" err="1"/>
              <a:t>Ámos</a:t>
            </a:r>
            <a:r>
              <a:rPr lang="sk-SK" dirty="0"/>
              <a:t>, 2021. 181 s. ISBN 978-80-87691-35-9.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MATÚŠOVÁ, M. -- HRUŠKOVÁ, E. Projektovanie výrobných systémov: Návody na cvičenia. Trnava : </a:t>
            </a:r>
            <a:r>
              <a:rPr lang="sk-SK" dirty="0" err="1"/>
              <a:t>AlumniPress</a:t>
            </a:r>
            <a:r>
              <a:rPr lang="sk-SK" dirty="0"/>
              <a:t>, 2010. 117 s. ISBN 978-80-8096-116-9. </a:t>
            </a:r>
            <a:r>
              <a:rPr lang="sk-SK" b="1" dirty="0"/>
              <a:t>e-skriptá, knižnica MTF: 621.86/Ma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VAŽAN, Pavel et al. Modelovanie a simulácia systémov. Simulátor </a:t>
            </a:r>
            <a:r>
              <a:rPr lang="sk-SK" dirty="0" err="1"/>
              <a:t>Witness</a:t>
            </a:r>
            <a:r>
              <a:rPr lang="sk-SK" dirty="0"/>
              <a:t> : Návody na cvičenia. 1. vyd. Trnava : </a:t>
            </a:r>
            <a:r>
              <a:rPr lang="sk-SK" dirty="0" err="1"/>
              <a:t>AlumniPress</a:t>
            </a:r>
            <a:r>
              <a:rPr lang="sk-SK" dirty="0"/>
              <a:t>, 2017. 234 s. ISBN 978-80-8096-252-4.</a:t>
            </a:r>
            <a:r>
              <a:rPr lang="sk-SK" b="1" dirty="0"/>
              <a:t> e-skriptá, knižnica MTF: 681.3/</a:t>
            </a:r>
            <a:r>
              <a:rPr lang="sk-SK" b="1" dirty="0" err="1"/>
              <a:t>Va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 J.- RUDY V.- KOVÁČ J. Automatizácia výroby. Košice, </a:t>
            </a:r>
            <a:r>
              <a:rPr lang="sk-SK" dirty="0" err="1"/>
              <a:t>SjF</a:t>
            </a:r>
            <a:r>
              <a:rPr lang="sk-SK" dirty="0"/>
              <a:t> TU - 2016. 304 s. ISBN 978- 80-553-2311-4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71780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65760" y="457200"/>
            <a:ext cx="113842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PRIEMYSELNÁ SOCIOLÓGIA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NOVÝ, I. -- BEDRNOVÁ, E. </a:t>
            </a:r>
            <a:r>
              <a:rPr lang="sk-SK" dirty="0" err="1"/>
              <a:t>Psychologie</a:t>
            </a:r>
            <a:r>
              <a:rPr lang="sk-SK" dirty="0"/>
              <a:t> a </a:t>
            </a:r>
            <a:r>
              <a:rPr lang="sk-SK" dirty="0" err="1"/>
              <a:t>sociologie</a:t>
            </a:r>
            <a:r>
              <a:rPr lang="sk-SK" dirty="0"/>
              <a:t> </a:t>
            </a:r>
            <a:r>
              <a:rPr lang="sk-SK" dirty="0" err="1"/>
              <a:t>řízení</a:t>
            </a:r>
            <a:r>
              <a:rPr lang="sk-SK" dirty="0"/>
              <a:t>. Praha: Management Press, 2007. 798 s. ISBN 978-80-7261-169-0. </a:t>
            </a:r>
            <a:r>
              <a:rPr lang="sk-SK" b="1" dirty="0"/>
              <a:t>knižnica MTF: 65/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JOHNSON, P. </a:t>
            </a:r>
            <a:r>
              <a:rPr lang="sk-SK" dirty="0" err="1"/>
              <a:t>Zrození</a:t>
            </a:r>
            <a:r>
              <a:rPr lang="sk-SK" dirty="0"/>
              <a:t> moderní doby : </a:t>
            </a:r>
            <a:r>
              <a:rPr lang="sk-SK" dirty="0" err="1"/>
              <a:t>Devatenácté</a:t>
            </a:r>
            <a:r>
              <a:rPr lang="sk-SK" dirty="0"/>
              <a:t> </a:t>
            </a:r>
            <a:r>
              <a:rPr lang="sk-SK" dirty="0" err="1"/>
              <a:t>století</a:t>
            </a:r>
            <a:r>
              <a:rPr lang="sk-SK" dirty="0"/>
              <a:t>. Praha: </a:t>
            </a:r>
            <a:r>
              <a:rPr lang="sk-SK" dirty="0" err="1"/>
              <a:t>Academia</a:t>
            </a:r>
            <a:r>
              <a:rPr lang="sk-SK" dirty="0"/>
              <a:t>, 1998. 869 s. ISBN 80-200-0694-X.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KELLER, J. </a:t>
            </a:r>
            <a:r>
              <a:rPr lang="sk-SK" dirty="0" err="1"/>
              <a:t>Sociologie</a:t>
            </a:r>
            <a:r>
              <a:rPr lang="sk-SK" dirty="0"/>
              <a:t> </a:t>
            </a:r>
            <a:r>
              <a:rPr lang="sk-SK" dirty="0" err="1"/>
              <a:t>organizace</a:t>
            </a:r>
            <a:r>
              <a:rPr lang="sk-SK" dirty="0"/>
              <a:t> a byrokracie. Praha: Slon, 2007. 182 s. ISBN 978-80-86429-74-8. </a:t>
            </a:r>
            <a:r>
              <a:rPr lang="sk-SK" b="1" dirty="0"/>
              <a:t>knižnica MTF: 3/</a:t>
            </a:r>
            <a:r>
              <a:rPr lang="sk-SK" b="1" dirty="0" err="1"/>
              <a:t>Ke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RITZER, G. </a:t>
            </a:r>
            <a:r>
              <a:rPr lang="sk-SK" dirty="0" err="1"/>
              <a:t>Mcdonaldizace</a:t>
            </a:r>
            <a:r>
              <a:rPr lang="sk-SK" dirty="0"/>
              <a:t> </a:t>
            </a:r>
            <a:r>
              <a:rPr lang="sk-SK" dirty="0" err="1"/>
              <a:t>společnosti</a:t>
            </a:r>
            <a:r>
              <a:rPr lang="sk-SK" dirty="0"/>
              <a:t>. Praha: </a:t>
            </a:r>
            <a:r>
              <a:rPr lang="sk-SK" dirty="0" err="1"/>
              <a:t>Academia</a:t>
            </a:r>
            <a:r>
              <a:rPr lang="sk-SK" dirty="0"/>
              <a:t>, 1996. 176 s. ISBN 80-200-1075-0.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WATSON, T J. </a:t>
            </a:r>
            <a:r>
              <a:rPr lang="sk-SK" dirty="0" err="1"/>
              <a:t>Sociology</a:t>
            </a:r>
            <a:r>
              <a:rPr lang="sk-SK" dirty="0"/>
              <a:t>, </a:t>
            </a:r>
            <a:r>
              <a:rPr lang="sk-SK" dirty="0" err="1"/>
              <a:t>Work</a:t>
            </a:r>
            <a:r>
              <a:rPr lang="sk-SK" dirty="0"/>
              <a:t>, and Industry. UK: </a:t>
            </a:r>
            <a:r>
              <a:rPr lang="sk-SK" dirty="0" err="1"/>
              <a:t>Routledge</a:t>
            </a:r>
            <a:r>
              <a:rPr lang="sk-SK" dirty="0"/>
              <a:t>, 2008. 329 s. ISBN 0-415-43555-2.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ELTON, C. -- GOSTICK, A. Motivačný princíp. Bratislava: </a:t>
            </a:r>
            <a:r>
              <a:rPr lang="sk-SK" dirty="0" err="1"/>
              <a:t>Eastone</a:t>
            </a:r>
            <a:r>
              <a:rPr lang="sk-SK" dirty="0"/>
              <a:t> </a:t>
            </a:r>
            <a:r>
              <a:rPr lang="sk-SK" dirty="0" err="1"/>
              <a:t>Books</a:t>
            </a:r>
            <a:r>
              <a:rPr lang="sk-SK" dirty="0"/>
              <a:t>, 2010. 240 s. ISBN 978-80-8109-125-4. </a:t>
            </a:r>
            <a:r>
              <a:rPr lang="sk-SK" b="1" dirty="0"/>
              <a:t>knižnica MTF: 658.2/Go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ELTON, C. -- GOSTICK, A. The </a:t>
            </a:r>
            <a:r>
              <a:rPr lang="sk-SK" dirty="0" err="1"/>
              <a:t>Carrot</a:t>
            </a:r>
            <a:r>
              <a:rPr lang="sk-SK" dirty="0"/>
              <a:t> </a:t>
            </a:r>
            <a:r>
              <a:rPr lang="sk-SK" dirty="0" err="1"/>
              <a:t>Principle</a:t>
            </a:r>
            <a:r>
              <a:rPr lang="sk-SK" dirty="0"/>
              <a:t>. New York: </a:t>
            </a:r>
            <a:r>
              <a:rPr lang="sk-SK" dirty="0" err="1"/>
              <a:t>Simon</a:t>
            </a:r>
            <a:r>
              <a:rPr lang="sk-SK" dirty="0"/>
              <a:t> and Schuster, 2009. 256 s. </a:t>
            </a:r>
            <a:r>
              <a:rPr lang="sk-SK" b="1" dirty="0"/>
              <a:t>knižnica MTF: 65/Go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VIDAL, M. The </a:t>
            </a:r>
            <a:r>
              <a:rPr lang="sk-SK" dirty="0" err="1"/>
              <a:t>Sociology</a:t>
            </a:r>
            <a:r>
              <a:rPr lang="sk-SK" dirty="0"/>
              <a:t> of </a:t>
            </a:r>
            <a:r>
              <a:rPr lang="sk-SK" dirty="0" err="1"/>
              <a:t>Work</a:t>
            </a:r>
            <a:r>
              <a:rPr lang="sk-SK" dirty="0"/>
              <a:t>.  [online]. 2011. URL: </a:t>
            </a:r>
            <a:r>
              <a:rPr lang="sk-SK" u="sng" dirty="0"/>
              <a:t>http://www.everydaysociologyblog.com/2011/11/the-sociology-of-work.html. 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BERGER, P. L. </a:t>
            </a:r>
            <a:r>
              <a:rPr lang="sk-SK" dirty="0" err="1"/>
              <a:t>Pozvání</a:t>
            </a:r>
            <a:r>
              <a:rPr lang="sk-SK" dirty="0"/>
              <a:t> do </a:t>
            </a:r>
            <a:r>
              <a:rPr lang="sk-SK" dirty="0" err="1"/>
              <a:t>sociologie</a:t>
            </a:r>
            <a:r>
              <a:rPr lang="sk-SK" dirty="0"/>
              <a:t> : Humanistická </a:t>
            </a:r>
            <a:r>
              <a:rPr lang="sk-SK" dirty="0" err="1"/>
              <a:t>perspektiva</a:t>
            </a:r>
            <a:r>
              <a:rPr lang="sk-SK" dirty="0"/>
              <a:t>. 2. vyd. Brno: </a:t>
            </a:r>
            <a:r>
              <a:rPr lang="sk-SK" dirty="0" err="1"/>
              <a:t>Barrister</a:t>
            </a:r>
            <a:r>
              <a:rPr lang="sk-SK" dirty="0"/>
              <a:t> &amp; </a:t>
            </a:r>
            <a:r>
              <a:rPr lang="sk-SK" dirty="0" err="1"/>
              <a:t>Principal</a:t>
            </a:r>
            <a:r>
              <a:rPr lang="sk-SK" dirty="0"/>
              <a:t>, 2003. 194 s. </a:t>
            </a:r>
            <a:r>
              <a:rPr lang="sk-SK" b="1" dirty="0"/>
              <a:t>(rok vyd. knižnica MTF: 3/</a:t>
            </a:r>
            <a:r>
              <a:rPr lang="sk-SK" b="1" dirty="0" err="1"/>
              <a:t>Be</a:t>
            </a:r>
            <a:r>
              <a:rPr lang="sk-SK" b="1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KELLER, J. </a:t>
            </a:r>
            <a:r>
              <a:rPr lang="sk-SK" dirty="0" err="1"/>
              <a:t>Sociologie</a:t>
            </a:r>
            <a:r>
              <a:rPr lang="sk-SK" dirty="0"/>
              <a:t> a </a:t>
            </a:r>
            <a:r>
              <a:rPr lang="sk-SK" dirty="0" err="1"/>
              <a:t>ekologie</a:t>
            </a:r>
            <a:r>
              <a:rPr lang="sk-SK" dirty="0"/>
              <a:t>. Praha: Sociologické </a:t>
            </a:r>
            <a:r>
              <a:rPr lang="sk-SK" dirty="0" err="1"/>
              <a:t>nakladatelství</a:t>
            </a:r>
            <a:r>
              <a:rPr lang="sk-SK" dirty="0"/>
              <a:t>, 1997. 232 s.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340296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394692"/>
            <a:ext cx="11384280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PRIEMYSELNÉ ROBOTY A MANIPULÁTORY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VELÍŠEK, K. -- KATALINIČ, B. -- JAVOROVÁ, A. Priemyselné roboty a manipulátory. Bratislava : STU v Bratislave, 2006. 183 s. ISBN 80-227-2492-0. </a:t>
            </a:r>
            <a:r>
              <a:rPr lang="sk-SK" sz="1700" b="1" dirty="0"/>
              <a:t>e-učebnica, knižnica MTF: 621.86/</a:t>
            </a:r>
            <a:r>
              <a:rPr lang="sk-SK" sz="1700" b="1" dirty="0" err="1"/>
              <a:t>Ve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TOLNAY, Marián; SVETLÍK, Jozef; SMRČEK, Juraj; PALKO, Anton. ROBOTIKA - technické prostriedky pre automatizované pracoviská. Košice: TU v Košiciach, 2009. 248 s. ISBN 978-80-553-0228-7. </a:t>
            </a:r>
            <a:r>
              <a:rPr lang="sk-SK" sz="1700" b="1" dirty="0"/>
              <a:t>knižnica MTF: 621.86/</a:t>
            </a:r>
            <a:r>
              <a:rPr lang="sk-SK" sz="1700" b="1" dirty="0" err="1"/>
              <a:t>Ro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LEGER, </a:t>
            </a:r>
            <a:r>
              <a:rPr lang="sk-SK" sz="1700" dirty="0" err="1"/>
              <a:t>Chris</a:t>
            </a:r>
            <a:r>
              <a:rPr lang="sk-SK" sz="1700" dirty="0"/>
              <a:t>. DARWIN2K. </a:t>
            </a:r>
            <a:r>
              <a:rPr lang="sk-SK" sz="1700" dirty="0" err="1"/>
              <a:t>An</a:t>
            </a:r>
            <a:r>
              <a:rPr lang="sk-SK" sz="1700" dirty="0"/>
              <a:t> </a:t>
            </a:r>
            <a:r>
              <a:rPr lang="sk-SK" sz="1700" dirty="0" err="1"/>
              <a:t>Evolutionary</a:t>
            </a:r>
            <a:r>
              <a:rPr lang="sk-SK" sz="1700" dirty="0"/>
              <a:t> </a:t>
            </a:r>
            <a:r>
              <a:rPr lang="sk-SK" sz="1700" dirty="0" err="1"/>
              <a:t>Approach</a:t>
            </a:r>
            <a:r>
              <a:rPr lang="sk-SK" sz="1700" dirty="0"/>
              <a:t> to </a:t>
            </a:r>
            <a:r>
              <a:rPr lang="sk-SK" sz="1700" dirty="0" err="1"/>
              <a:t>Automated</a:t>
            </a:r>
            <a:r>
              <a:rPr lang="sk-SK" sz="1700" dirty="0"/>
              <a:t> Design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Robotics</a:t>
            </a:r>
            <a:r>
              <a:rPr lang="sk-SK" sz="1700" dirty="0"/>
              <a:t>. Boston : </a:t>
            </a:r>
            <a:r>
              <a:rPr lang="sk-SK" sz="1700" dirty="0" err="1"/>
              <a:t>Kluwer</a:t>
            </a:r>
            <a:r>
              <a:rPr lang="sk-SK" sz="1700" dirty="0"/>
              <a:t> </a:t>
            </a:r>
            <a:r>
              <a:rPr lang="sk-SK" sz="1700" dirty="0" err="1"/>
              <a:t>Academic</a:t>
            </a:r>
            <a:r>
              <a:rPr lang="sk-SK" sz="1700" dirty="0"/>
              <a:t> </a:t>
            </a:r>
            <a:r>
              <a:rPr lang="sk-SK" sz="1700" dirty="0" err="1"/>
              <a:t>Publishers</a:t>
            </a:r>
            <a:r>
              <a:rPr lang="sk-SK" sz="1700" dirty="0"/>
              <a:t>, 2000. 271 s. ISBN 0-7923-7929-2. </a:t>
            </a:r>
            <a:r>
              <a:rPr lang="sk-SK" sz="1700" b="1" dirty="0"/>
              <a:t>knižnica MTF: 621.86/ </a:t>
            </a:r>
            <a:r>
              <a:rPr lang="sk-SK" sz="1700" b="1" dirty="0" err="1"/>
              <a:t>Le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PALKO, Anton; SMRČEK, Juraj. Robotika: Koncové </a:t>
            </a:r>
            <a:r>
              <a:rPr lang="sk-SK" sz="1700" dirty="0" err="1"/>
              <a:t>efektory</a:t>
            </a:r>
            <a:r>
              <a:rPr lang="sk-SK" sz="1700" dirty="0"/>
              <a:t> pre priemyselné a servisné roboty. Navrhovanie - konštrukcia - riešenia. Košice : Technická univerzita v Košiciach, 2004. 272 s. ISBN 80-8073-218-3. </a:t>
            </a:r>
            <a:r>
              <a:rPr lang="sk-SK" sz="1700" b="1" dirty="0"/>
              <a:t>knižnica MTF: 621.86/Pa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SMRČEK, Juraj a kol. Robotika: metodika nasadzovania servisných robotov. Košice : Technická univerzita v Košiciach, 2013. 203 s. ISBN 978-80-553-1523-2. </a:t>
            </a:r>
            <a:r>
              <a:rPr lang="sk-SK" sz="1700" b="1" dirty="0"/>
              <a:t>knižnica MTF: 621.86/ </a:t>
            </a:r>
            <a:r>
              <a:rPr lang="sk-SK" sz="1700" b="1" dirty="0" err="1"/>
              <a:t>Sm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PALKO, Anton a kol. Robotika: Technické prostriedky pre automatizáciu výrobných procesov. Navrhovanie, konštrukcia, príklady riešenia. Košice : Technická univerzita v Košiciach, 2010. 384 s. ISBN 978-807165-807-8. </a:t>
            </a:r>
            <a:r>
              <a:rPr lang="sk-SK" sz="1700" b="1" dirty="0"/>
              <a:t>knižnica MTF: 621.86/Pa</a:t>
            </a:r>
          </a:p>
          <a:p>
            <a:pPr lvl="0"/>
            <a:endParaRPr lang="sk-SK" sz="1700" dirty="0"/>
          </a:p>
          <a:p>
            <a:r>
              <a:rPr lang="sk-SK" sz="1700" b="1" dirty="0"/>
              <a:t>Odporúčaná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GRAY, J O. -- CALDWELL, D G. </a:t>
            </a:r>
            <a:r>
              <a:rPr lang="sk-SK" sz="1700" dirty="0" err="1"/>
              <a:t>Advanced</a:t>
            </a:r>
            <a:r>
              <a:rPr lang="sk-SK" sz="1700" dirty="0"/>
              <a:t> </a:t>
            </a:r>
            <a:r>
              <a:rPr lang="sk-SK" sz="1700" dirty="0" err="1"/>
              <a:t>robotic</a:t>
            </a:r>
            <a:r>
              <a:rPr lang="sk-SK" sz="1700" dirty="0"/>
              <a:t> and </a:t>
            </a:r>
            <a:r>
              <a:rPr lang="sk-SK" sz="1700" dirty="0" err="1"/>
              <a:t>intelligent</a:t>
            </a:r>
            <a:r>
              <a:rPr lang="sk-SK" sz="1700" dirty="0"/>
              <a:t> </a:t>
            </a:r>
            <a:r>
              <a:rPr lang="sk-SK" sz="1700" dirty="0" err="1"/>
              <a:t>machines</a:t>
            </a:r>
            <a:r>
              <a:rPr lang="sk-SK" sz="1700" dirty="0"/>
              <a:t>. </a:t>
            </a:r>
            <a:r>
              <a:rPr lang="sk-SK" sz="1700" dirty="0" err="1"/>
              <a:t>London</a:t>
            </a:r>
            <a:r>
              <a:rPr lang="sk-SK" sz="1700" dirty="0"/>
              <a:t> : </a:t>
            </a:r>
            <a:r>
              <a:rPr lang="sk-SK" sz="1700" dirty="0" err="1"/>
              <a:t>Institution</a:t>
            </a:r>
            <a:r>
              <a:rPr lang="sk-SK" sz="1700" dirty="0"/>
              <a:t> of </a:t>
            </a:r>
            <a:r>
              <a:rPr lang="sk-SK" sz="1700" dirty="0" err="1"/>
              <a:t>Electrical</a:t>
            </a:r>
            <a:r>
              <a:rPr lang="sk-SK" sz="1700" dirty="0"/>
              <a:t> </a:t>
            </a:r>
            <a:r>
              <a:rPr lang="sk-SK" sz="1700" dirty="0" err="1"/>
              <a:t>Engineers</a:t>
            </a:r>
            <a:r>
              <a:rPr lang="sk-SK" sz="1700" dirty="0"/>
              <a:t>, 1996. 374 s. ISBN 0-85296-853-1. </a:t>
            </a:r>
            <a:r>
              <a:rPr lang="sk-SK" sz="1700" b="1" dirty="0"/>
              <a:t>knižnica MTF: 621.3/</a:t>
            </a:r>
            <a:r>
              <a:rPr lang="sk-SK" sz="1700" b="1" dirty="0" err="1"/>
              <a:t>Gr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VACHÁLEK, J. -- KRASŇANSKÝ, P. -- TÓTH, F. Robotika: návody na cvičenia. Bratislava : Nakladateľstvo STU, 2014. 125 s. ISBN 978-80-227-4164-4. </a:t>
            </a:r>
            <a:r>
              <a:rPr lang="sk-SK" sz="1700" b="1" dirty="0"/>
              <a:t>knižnica MTF: 621.3/</a:t>
            </a:r>
            <a:r>
              <a:rPr lang="sk-SK" sz="1700" b="1" dirty="0" err="1"/>
              <a:t>Va</a:t>
            </a:r>
            <a:endParaRPr lang="sk-SK" sz="1700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336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75249" y="717452"/>
            <a:ext cx="1102907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BEZPEČNOSŤ A RIZIKÁ TECHNOLOGICKÝCH ZARIADENÍ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ZÁNICKÁ HOLLÁ, K. -- RISTVEJ, J. -- ŠIMÁK, L. Posudzovanie rizík priemyselných procesov. Bratislava: </a:t>
            </a:r>
            <a:r>
              <a:rPr lang="sk-SK" sz="1700" dirty="0" err="1"/>
              <a:t>Iura</a:t>
            </a:r>
            <a:r>
              <a:rPr lang="sk-SK" sz="1700" dirty="0"/>
              <a:t> </a:t>
            </a:r>
            <a:r>
              <a:rPr lang="sk-SK" sz="1700" dirty="0" err="1"/>
              <a:t>Edition</a:t>
            </a:r>
            <a:r>
              <a:rPr lang="sk-SK" sz="1700" dirty="0"/>
              <a:t>, 2010. 155 s. ISBN 978-80-8078-344-0. </a:t>
            </a:r>
            <a:r>
              <a:rPr lang="sk-SK" sz="1700" b="1" dirty="0"/>
              <a:t>knižnica MTF: 65/Za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LEES, F P. </a:t>
            </a:r>
            <a:r>
              <a:rPr lang="sk-SK" sz="1700" dirty="0" err="1"/>
              <a:t>Loss</a:t>
            </a:r>
            <a:r>
              <a:rPr lang="sk-SK" sz="1700" dirty="0"/>
              <a:t> </a:t>
            </a:r>
            <a:r>
              <a:rPr lang="sk-SK" sz="1700" dirty="0" err="1"/>
              <a:t>Prevention</a:t>
            </a:r>
            <a:r>
              <a:rPr lang="sk-SK" sz="1700" dirty="0"/>
              <a:t> in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Process</a:t>
            </a:r>
            <a:r>
              <a:rPr lang="sk-SK" sz="1700" dirty="0"/>
              <a:t> </a:t>
            </a:r>
            <a:r>
              <a:rPr lang="sk-SK" sz="1700" dirty="0" err="1"/>
              <a:t>Industries</a:t>
            </a:r>
            <a:r>
              <a:rPr lang="sk-SK" sz="1700" dirty="0"/>
              <a:t> : Hazard </a:t>
            </a:r>
            <a:r>
              <a:rPr lang="sk-SK" sz="1700" dirty="0" err="1"/>
              <a:t>Identification</a:t>
            </a:r>
            <a:r>
              <a:rPr lang="sk-SK" sz="1700" dirty="0"/>
              <a:t>, </a:t>
            </a:r>
            <a:r>
              <a:rPr lang="sk-SK" sz="1700" dirty="0" err="1"/>
              <a:t>Assessment</a:t>
            </a:r>
            <a:r>
              <a:rPr lang="sk-SK" sz="1700" dirty="0"/>
              <a:t> and </a:t>
            </a:r>
            <a:r>
              <a:rPr lang="sk-SK" sz="1700" dirty="0" err="1"/>
              <a:t>Control</a:t>
            </a:r>
            <a:r>
              <a:rPr lang="sk-SK" sz="1700" dirty="0"/>
              <a:t>. </a:t>
            </a:r>
            <a:r>
              <a:rPr lang="sk-SK" sz="1700" dirty="0" err="1"/>
              <a:t>Volume</a:t>
            </a:r>
            <a:r>
              <a:rPr lang="sk-SK" sz="1700" dirty="0"/>
              <a:t> 1. </a:t>
            </a:r>
            <a:r>
              <a:rPr lang="sk-SK" sz="1700" dirty="0" err="1"/>
              <a:t>Oxford</a:t>
            </a:r>
            <a:r>
              <a:rPr lang="sk-SK" sz="1700" dirty="0"/>
              <a:t>: 1996. ISBN 0-7506-1547-8. </a:t>
            </a:r>
            <a:r>
              <a:rPr lang="sk-SK" sz="1700" b="1" dirty="0"/>
              <a:t>knižnica MTF: 504/</a:t>
            </a:r>
            <a:r>
              <a:rPr lang="sk-SK" sz="1700" b="1" dirty="0" err="1"/>
              <a:t>Le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LEES, F P. </a:t>
            </a:r>
            <a:r>
              <a:rPr lang="sk-SK" sz="1700" dirty="0" err="1"/>
              <a:t>Loss</a:t>
            </a:r>
            <a:r>
              <a:rPr lang="sk-SK" sz="1700" dirty="0"/>
              <a:t> </a:t>
            </a:r>
            <a:r>
              <a:rPr lang="sk-SK" sz="1700" dirty="0" err="1"/>
              <a:t>Prevention</a:t>
            </a:r>
            <a:r>
              <a:rPr lang="sk-SK" sz="1700" dirty="0"/>
              <a:t> in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Process</a:t>
            </a:r>
            <a:r>
              <a:rPr lang="sk-SK" sz="1700" dirty="0"/>
              <a:t> </a:t>
            </a:r>
            <a:r>
              <a:rPr lang="sk-SK" sz="1700" dirty="0" err="1"/>
              <a:t>Industries</a:t>
            </a:r>
            <a:r>
              <a:rPr lang="sk-SK" sz="1700" dirty="0"/>
              <a:t> : Hazard </a:t>
            </a:r>
            <a:r>
              <a:rPr lang="sk-SK" sz="1700" dirty="0" err="1"/>
              <a:t>Identification</a:t>
            </a:r>
            <a:r>
              <a:rPr lang="sk-SK" sz="1700" dirty="0"/>
              <a:t>, </a:t>
            </a:r>
            <a:r>
              <a:rPr lang="sk-SK" sz="1700" dirty="0" err="1"/>
              <a:t>Assessment</a:t>
            </a:r>
            <a:r>
              <a:rPr lang="sk-SK" sz="1700" dirty="0"/>
              <a:t> and </a:t>
            </a:r>
            <a:r>
              <a:rPr lang="sk-SK" sz="1700" dirty="0" err="1"/>
              <a:t>Control</a:t>
            </a:r>
            <a:r>
              <a:rPr lang="sk-SK" sz="1700" dirty="0"/>
              <a:t>. </a:t>
            </a:r>
            <a:r>
              <a:rPr lang="sk-SK" sz="1700" dirty="0" err="1"/>
              <a:t>Volume</a:t>
            </a:r>
            <a:r>
              <a:rPr lang="sk-SK" sz="1700" dirty="0"/>
              <a:t> 2. </a:t>
            </a:r>
            <a:r>
              <a:rPr lang="sk-SK" sz="1700" dirty="0" err="1"/>
              <a:t>Oxford</a:t>
            </a:r>
            <a:r>
              <a:rPr lang="sk-SK" sz="1700" dirty="0"/>
              <a:t>: 1996. ISBN 0-7506-1547-8. </a:t>
            </a:r>
            <a:r>
              <a:rPr lang="sk-SK" sz="1700" b="1" dirty="0"/>
              <a:t>knižnica MTF: 504/</a:t>
            </a:r>
            <a:r>
              <a:rPr lang="sk-SK" sz="1700" b="1" dirty="0" err="1"/>
              <a:t>Le</a:t>
            </a:r>
            <a:r>
              <a:rPr lang="sk-SK" sz="1700" b="1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LEES, F P. </a:t>
            </a:r>
            <a:r>
              <a:rPr lang="sk-SK" sz="1700" dirty="0" err="1"/>
              <a:t>Loss</a:t>
            </a:r>
            <a:r>
              <a:rPr lang="sk-SK" sz="1700" dirty="0"/>
              <a:t> </a:t>
            </a:r>
            <a:r>
              <a:rPr lang="sk-SK" sz="1700" dirty="0" err="1"/>
              <a:t>Prevention</a:t>
            </a:r>
            <a:r>
              <a:rPr lang="sk-SK" sz="1700" dirty="0"/>
              <a:t> in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Process</a:t>
            </a:r>
            <a:r>
              <a:rPr lang="sk-SK" sz="1700" dirty="0"/>
              <a:t> </a:t>
            </a:r>
            <a:r>
              <a:rPr lang="sk-SK" sz="1700" dirty="0" err="1"/>
              <a:t>Industries</a:t>
            </a:r>
            <a:r>
              <a:rPr lang="sk-SK" sz="1700" dirty="0"/>
              <a:t> : Hazard </a:t>
            </a:r>
            <a:r>
              <a:rPr lang="sk-SK" sz="1700" dirty="0" err="1"/>
              <a:t>Identification</a:t>
            </a:r>
            <a:r>
              <a:rPr lang="sk-SK" sz="1700" dirty="0"/>
              <a:t>, </a:t>
            </a:r>
            <a:r>
              <a:rPr lang="sk-SK" sz="1700" dirty="0" err="1"/>
              <a:t>Assessment</a:t>
            </a:r>
            <a:r>
              <a:rPr lang="sk-SK" sz="1700" dirty="0"/>
              <a:t> and </a:t>
            </a:r>
            <a:r>
              <a:rPr lang="sk-SK" sz="1700" dirty="0" err="1"/>
              <a:t>Control</a:t>
            </a:r>
            <a:r>
              <a:rPr lang="sk-SK" sz="1700" dirty="0"/>
              <a:t>. </a:t>
            </a:r>
            <a:r>
              <a:rPr lang="sk-SK" sz="1700" dirty="0" err="1"/>
              <a:t>Volume</a:t>
            </a:r>
            <a:r>
              <a:rPr lang="sk-SK" sz="1700" dirty="0"/>
              <a:t> 3. </a:t>
            </a:r>
            <a:r>
              <a:rPr lang="sk-SK" sz="1700" dirty="0" err="1"/>
              <a:t>Oxford</a:t>
            </a:r>
            <a:r>
              <a:rPr lang="sk-SK" sz="1700" dirty="0"/>
              <a:t> 1996. ISBN 0-7506-1547-8. </a:t>
            </a:r>
            <a:r>
              <a:rPr lang="sk-SK" sz="1700" b="1" dirty="0"/>
              <a:t>knižnica MTF: 504/</a:t>
            </a:r>
            <a:r>
              <a:rPr lang="sk-SK" sz="1700" b="1" dirty="0" err="1"/>
              <a:t>Le</a:t>
            </a:r>
            <a:r>
              <a:rPr lang="sk-SK" sz="1700" b="1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BABCOCK, J. </a:t>
            </a:r>
            <a:r>
              <a:rPr lang="sk-SK" sz="1700" i="1" dirty="0" err="1"/>
              <a:t>Guidelines</a:t>
            </a:r>
            <a:r>
              <a:rPr lang="sk-SK" sz="1700" i="1" dirty="0"/>
              <a:t> </a:t>
            </a:r>
            <a:r>
              <a:rPr lang="sk-SK" sz="1700" i="1" dirty="0" err="1"/>
              <a:t>for</a:t>
            </a:r>
            <a:r>
              <a:rPr lang="sk-SK" sz="1700" i="1" dirty="0"/>
              <a:t> </a:t>
            </a:r>
            <a:r>
              <a:rPr lang="sk-SK" sz="1700" i="1" dirty="0" err="1"/>
              <a:t>Investigating</a:t>
            </a:r>
            <a:r>
              <a:rPr lang="sk-SK" sz="1700" i="1" dirty="0"/>
              <a:t> Chemical </a:t>
            </a:r>
            <a:r>
              <a:rPr lang="sk-SK" sz="1700" i="1" dirty="0" err="1"/>
              <a:t>Process</a:t>
            </a:r>
            <a:r>
              <a:rPr lang="sk-SK" sz="1700" i="1" dirty="0"/>
              <a:t> </a:t>
            </a:r>
            <a:r>
              <a:rPr lang="sk-SK" sz="1700" i="1" dirty="0" err="1"/>
              <a:t>Incidents</a:t>
            </a:r>
            <a:r>
              <a:rPr lang="sk-SK" sz="1700" i="1" dirty="0"/>
              <a:t>.</a:t>
            </a:r>
            <a:r>
              <a:rPr lang="sk-SK" sz="1700" dirty="0"/>
              <a:t> New York: John </a:t>
            </a:r>
            <a:r>
              <a:rPr lang="sk-SK" sz="1700" dirty="0" err="1"/>
              <a:t>Wiley</a:t>
            </a:r>
            <a:r>
              <a:rPr lang="sk-SK" sz="1700" dirty="0"/>
              <a:t> and </a:t>
            </a:r>
            <a:r>
              <a:rPr lang="sk-SK" sz="1700" dirty="0" err="1"/>
              <a:t>Sons</a:t>
            </a:r>
            <a:r>
              <a:rPr lang="sk-SK" sz="1700" dirty="0"/>
              <a:t>, 2003. 347 s. ISBN 978-0-8169-0897-4. (rok vyd. 2019 </a:t>
            </a:r>
            <a:r>
              <a:rPr lang="sk-SK" sz="1700" b="1" dirty="0"/>
              <a:t>knižnica MTF: 331/</a:t>
            </a:r>
            <a:r>
              <a:rPr lang="sk-SK" sz="1700" b="1" dirty="0" err="1"/>
              <a:t>Gu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BABCOCK, J. </a:t>
            </a:r>
            <a:r>
              <a:rPr lang="sk-SK" sz="1700" dirty="0" err="1"/>
              <a:t>Guidelines</a:t>
            </a:r>
            <a:r>
              <a:rPr lang="sk-SK" sz="1700" dirty="0"/>
              <a:t> </a:t>
            </a:r>
            <a:r>
              <a:rPr lang="sk-SK" sz="1700" dirty="0" err="1"/>
              <a:t>for</a:t>
            </a:r>
            <a:r>
              <a:rPr lang="sk-SK" sz="1700" dirty="0"/>
              <a:t> Hazard </a:t>
            </a:r>
            <a:r>
              <a:rPr lang="sk-SK" sz="1700" dirty="0" err="1"/>
              <a:t>Evaluation</a:t>
            </a:r>
            <a:r>
              <a:rPr lang="sk-SK" sz="1700" dirty="0"/>
              <a:t> </a:t>
            </a:r>
            <a:r>
              <a:rPr lang="sk-SK" sz="1700" dirty="0" err="1"/>
              <a:t>Procedures</a:t>
            </a:r>
            <a:r>
              <a:rPr lang="sk-SK" sz="1700" dirty="0"/>
              <a:t>. New York: John </a:t>
            </a:r>
            <a:r>
              <a:rPr lang="sk-SK" sz="1700" dirty="0" err="1"/>
              <a:t>Wiley</a:t>
            </a:r>
            <a:r>
              <a:rPr lang="sk-SK" sz="1700" dirty="0"/>
              <a:t> and </a:t>
            </a:r>
            <a:r>
              <a:rPr lang="sk-SK" sz="1700" dirty="0" err="1"/>
              <a:t>Sons</a:t>
            </a:r>
            <a:r>
              <a:rPr lang="sk-SK" sz="1700" dirty="0"/>
              <a:t>, 2003. 347 s. ISBN 978-0-471-97815-2. (rok 2008 </a:t>
            </a:r>
            <a:r>
              <a:rPr lang="sk-SK" sz="1700" b="1" dirty="0"/>
              <a:t>knižnica MTF: 331/</a:t>
            </a:r>
            <a:r>
              <a:rPr lang="sk-SK" sz="1700" b="1" dirty="0" err="1"/>
              <a:t>Gu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KLETZ, T. </a:t>
            </a:r>
            <a:r>
              <a:rPr lang="sk-SK" sz="1700" dirty="0" err="1"/>
              <a:t>Hazop</a:t>
            </a:r>
            <a:r>
              <a:rPr lang="sk-SK" sz="1700" dirty="0"/>
              <a:t> and </a:t>
            </a:r>
            <a:r>
              <a:rPr lang="sk-SK" sz="1700" dirty="0" err="1"/>
              <a:t>Hazan</a:t>
            </a:r>
            <a:r>
              <a:rPr lang="sk-SK" sz="1700" dirty="0"/>
              <a:t> : </a:t>
            </a:r>
            <a:r>
              <a:rPr lang="sk-SK" sz="1700" dirty="0" err="1"/>
              <a:t>Identifying</a:t>
            </a:r>
            <a:r>
              <a:rPr lang="sk-SK" sz="1700" dirty="0"/>
              <a:t> and </a:t>
            </a:r>
            <a:r>
              <a:rPr lang="sk-SK" sz="1700" dirty="0" err="1"/>
              <a:t>assessing</a:t>
            </a:r>
            <a:r>
              <a:rPr lang="sk-SK" sz="1700" dirty="0"/>
              <a:t> </a:t>
            </a:r>
            <a:r>
              <a:rPr lang="sk-SK" sz="1700" dirty="0" err="1"/>
              <a:t>process</a:t>
            </a:r>
            <a:r>
              <a:rPr lang="sk-SK" sz="1700" dirty="0"/>
              <a:t> </a:t>
            </a:r>
            <a:r>
              <a:rPr lang="sk-SK" sz="1700" dirty="0" err="1"/>
              <a:t>industry</a:t>
            </a:r>
            <a:r>
              <a:rPr lang="sk-SK" sz="1700" dirty="0"/>
              <a:t> </a:t>
            </a:r>
            <a:r>
              <a:rPr lang="sk-SK" sz="1700" dirty="0" err="1"/>
              <a:t>hazards</a:t>
            </a:r>
            <a:r>
              <a:rPr lang="sk-SK" sz="1700" dirty="0"/>
              <a:t>. Rugby: </a:t>
            </a:r>
            <a:r>
              <a:rPr lang="sk-SK" sz="1700" dirty="0" err="1"/>
              <a:t>Institution</a:t>
            </a:r>
            <a:r>
              <a:rPr lang="sk-SK" sz="1700" dirty="0"/>
              <a:t> of Chemical </a:t>
            </a:r>
            <a:r>
              <a:rPr lang="sk-SK" sz="1700" dirty="0" err="1"/>
              <a:t>Engineers</a:t>
            </a:r>
            <a:r>
              <a:rPr lang="sk-SK" sz="1700" dirty="0"/>
              <a:t>, 1999. 232 s. ISBN 0-85295-421-2. </a:t>
            </a:r>
            <a:r>
              <a:rPr lang="sk-SK" sz="1700" b="1" dirty="0"/>
              <a:t>knižnica MTF: 504/</a:t>
            </a:r>
            <a:r>
              <a:rPr lang="sk-SK" sz="1700" b="1" dirty="0" err="1"/>
              <a:t>Kl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KLETZ,T. </a:t>
            </a:r>
            <a:r>
              <a:rPr lang="sk-SK" sz="1700" dirty="0" err="1"/>
              <a:t>Learning</a:t>
            </a:r>
            <a:r>
              <a:rPr lang="sk-SK" sz="1700" dirty="0"/>
              <a:t> </a:t>
            </a:r>
            <a:r>
              <a:rPr lang="sk-SK" sz="1700" dirty="0" err="1"/>
              <a:t>from</a:t>
            </a:r>
            <a:r>
              <a:rPr lang="sk-SK" sz="1700" dirty="0"/>
              <a:t> </a:t>
            </a:r>
            <a:r>
              <a:rPr lang="sk-SK" sz="1700" dirty="0" err="1"/>
              <a:t>Accidents</a:t>
            </a:r>
            <a:r>
              <a:rPr lang="sk-SK" sz="1700" dirty="0"/>
              <a:t>. </a:t>
            </a:r>
            <a:r>
              <a:rPr lang="sk-SK" sz="1700" dirty="0" err="1"/>
              <a:t>Oxford</a:t>
            </a:r>
            <a:r>
              <a:rPr lang="sk-SK" sz="1700" dirty="0"/>
              <a:t>: </a:t>
            </a:r>
            <a:r>
              <a:rPr lang="sk-SK" sz="1700" dirty="0" err="1"/>
              <a:t>Gulf</a:t>
            </a:r>
            <a:r>
              <a:rPr lang="sk-SK" sz="1700" dirty="0"/>
              <a:t> Professional </a:t>
            </a:r>
            <a:r>
              <a:rPr lang="sk-SK" sz="1700" dirty="0" err="1"/>
              <a:t>Publ</a:t>
            </a:r>
            <a:r>
              <a:rPr lang="sk-SK" sz="1700" dirty="0"/>
              <a:t>. 2001. ISBN 0-7506-4883-X. </a:t>
            </a:r>
            <a:r>
              <a:rPr lang="sk-SK" sz="1700" b="1" dirty="0"/>
              <a:t>knižnica MTF: 504/</a:t>
            </a:r>
            <a:r>
              <a:rPr lang="sk-SK" sz="1700" b="1" dirty="0" err="1"/>
              <a:t>Kl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KLETZ,T. </a:t>
            </a:r>
            <a:r>
              <a:rPr lang="sk-SK" sz="1700" dirty="0" err="1"/>
              <a:t>What</a:t>
            </a:r>
            <a:r>
              <a:rPr lang="sk-SK" sz="1700" dirty="0"/>
              <a:t> </a:t>
            </a:r>
            <a:r>
              <a:rPr lang="sk-SK" sz="1700" dirty="0" err="1"/>
              <a:t>Went</a:t>
            </a:r>
            <a:r>
              <a:rPr lang="sk-SK" sz="1700" dirty="0"/>
              <a:t> </a:t>
            </a:r>
            <a:r>
              <a:rPr lang="sk-SK" sz="1700" dirty="0" err="1"/>
              <a:t>Wrong</a:t>
            </a:r>
            <a:r>
              <a:rPr lang="sk-SK" sz="1700" dirty="0"/>
              <a:t>. </a:t>
            </a:r>
            <a:r>
              <a:rPr lang="sk-SK" sz="1700" dirty="0" err="1"/>
              <a:t>Oxford</a:t>
            </a:r>
            <a:r>
              <a:rPr lang="sk-SK" sz="1700" dirty="0"/>
              <a:t>: </a:t>
            </a:r>
            <a:r>
              <a:rPr lang="sk-SK" sz="1700" dirty="0" err="1"/>
              <a:t>Gulf</a:t>
            </a:r>
            <a:r>
              <a:rPr lang="sk-SK" sz="1700" dirty="0"/>
              <a:t> Professional </a:t>
            </a:r>
            <a:r>
              <a:rPr lang="sk-SK" sz="1700" dirty="0" err="1"/>
              <a:t>Publishing</a:t>
            </a:r>
            <a:r>
              <a:rPr lang="sk-SK" sz="1700" dirty="0"/>
              <a:t>, 1999. ISBN 978-0-0805-2423-8. (rok vyd. 2019 </a:t>
            </a:r>
            <a:r>
              <a:rPr lang="sk-SK" sz="1700" b="1" dirty="0" err="1"/>
              <a:t>knižnicaMTF</a:t>
            </a:r>
            <a:r>
              <a:rPr lang="sk-SK" sz="1700" b="1" dirty="0"/>
              <a:t>: 504/</a:t>
            </a:r>
            <a:r>
              <a:rPr lang="sk-SK" sz="1700" b="1" dirty="0" err="1"/>
              <a:t>Kl</a:t>
            </a:r>
            <a:endParaRPr lang="sk-SK" sz="1700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01755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609600"/>
            <a:ext cx="1117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PRÍPRAVKY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PODKONICKÝ, J. -- PILC, J. Prípravky a nástroje. Žilina: Žilina, 1991. ISBN 80-7100-043-4.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CHVÁLA, B. -- VOTAVA, J. </a:t>
            </a:r>
            <a:r>
              <a:rPr lang="sk-SK" dirty="0" err="1"/>
              <a:t>Přípravky</a:t>
            </a:r>
            <a:r>
              <a:rPr lang="sk-SK" dirty="0"/>
              <a:t>. Praha : SNTL, 1988. 276 s. </a:t>
            </a:r>
            <a:r>
              <a:rPr lang="sk-SK" b="1" dirty="0"/>
              <a:t>knižnica MTF: 621.7/Po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ŘASA, J. -- HANĚK, V. -- KAFKA, J. </a:t>
            </a:r>
            <a:r>
              <a:rPr lang="sk-SK" dirty="0" err="1"/>
              <a:t>Strojírenská</a:t>
            </a:r>
            <a:r>
              <a:rPr lang="sk-SK" dirty="0"/>
              <a:t> </a:t>
            </a:r>
            <a:r>
              <a:rPr lang="sk-SK" dirty="0" err="1"/>
              <a:t>technologie</a:t>
            </a:r>
            <a:r>
              <a:rPr lang="sk-SK" dirty="0"/>
              <a:t> 4: Návrhy </a:t>
            </a:r>
            <a:r>
              <a:rPr lang="sk-SK" dirty="0" err="1"/>
              <a:t>nástrojů</a:t>
            </a:r>
            <a:r>
              <a:rPr lang="sk-SK" dirty="0"/>
              <a:t>, </a:t>
            </a:r>
            <a:r>
              <a:rPr lang="sk-SK" dirty="0" err="1"/>
              <a:t>přípravků</a:t>
            </a:r>
            <a:r>
              <a:rPr lang="sk-SK" dirty="0"/>
              <a:t> a </a:t>
            </a:r>
            <a:r>
              <a:rPr lang="sk-SK" dirty="0" err="1"/>
              <a:t>měřidel</a:t>
            </a:r>
            <a:r>
              <a:rPr lang="sk-SK" dirty="0"/>
              <a:t>. Zásady montáže. Praha : SCIENTIA, 2003. 505 s. ISBN 80-7183-284-7. </a:t>
            </a:r>
            <a:r>
              <a:rPr lang="sk-SK" b="1" dirty="0"/>
              <a:t>knižnica MTF: 621/</a:t>
            </a:r>
            <a:r>
              <a:rPr lang="sk-SK" b="1" dirty="0" err="1"/>
              <a:t>Řa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MONKA, P. -- PAULÍKOVÁ, A. Top trendy v obrábaní: IV. časť - Upínanie, prípravky a meradlá. Žilina : </a:t>
            </a:r>
            <a:r>
              <a:rPr lang="sk-SK" dirty="0" err="1"/>
              <a:t>Media</a:t>
            </a:r>
            <a:r>
              <a:rPr lang="sk-SK" dirty="0"/>
              <a:t>/</a:t>
            </a:r>
            <a:r>
              <a:rPr lang="sk-SK" dirty="0" err="1"/>
              <a:t>St</a:t>
            </a:r>
            <a:r>
              <a:rPr lang="sk-SK" dirty="0"/>
              <a:t>, </a:t>
            </a:r>
            <a:r>
              <a:rPr lang="sk-SK" dirty="0" err="1"/>
              <a:t>s.r.o</a:t>
            </a:r>
            <a:r>
              <a:rPr lang="sk-SK" dirty="0"/>
              <a:t>., 2007. 168 s. ISBN 80-968954-2-7. </a:t>
            </a:r>
            <a:r>
              <a:rPr lang="sk-SK" b="1" dirty="0"/>
              <a:t>knižnica MTF: 621.9/To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RONG, Y. -- HUANG, S H. -- HOU, Z. </a:t>
            </a:r>
            <a:r>
              <a:rPr lang="sk-SK" dirty="0" err="1"/>
              <a:t>Advanced</a:t>
            </a:r>
            <a:r>
              <a:rPr lang="sk-SK" dirty="0"/>
              <a:t> </a:t>
            </a:r>
            <a:r>
              <a:rPr lang="sk-SK" dirty="0" err="1"/>
              <a:t>Computer-aided</a:t>
            </a:r>
            <a:r>
              <a:rPr lang="sk-SK" dirty="0"/>
              <a:t> </a:t>
            </a:r>
            <a:r>
              <a:rPr lang="sk-SK" dirty="0" err="1"/>
              <a:t>Fixture</a:t>
            </a:r>
            <a:r>
              <a:rPr lang="sk-SK" dirty="0"/>
              <a:t> Design. </a:t>
            </a:r>
            <a:r>
              <a:rPr lang="sk-SK" dirty="0" err="1"/>
              <a:t>Burlington</a:t>
            </a:r>
            <a:r>
              <a:rPr lang="sk-SK" dirty="0"/>
              <a:t> : </a:t>
            </a:r>
            <a:r>
              <a:rPr lang="sk-SK" dirty="0" err="1"/>
              <a:t>Elsevier</a:t>
            </a:r>
            <a:r>
              <a:rPr lang="sk-SK" dirty="0"/>
              <a:t> </a:t>
            </a:r>
            <a:r>
              <a:rPr lang="sk-SK" dirty="0" err="1"/>
              <a:t>Academic</a:t>
            </a:r>
            <a:r>
              <a:rPr lang="sk-SK" dirty="0"/>
              <a:t> Press, 2005. 414 s. ISBN 0-12-594751-8.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HENRIKSEN, E.K. </a:t>
            </a:r>
            <a:r>
              <a:rPr lang="sk-SK" dirty="0" err="1"/>
              <a:t>Jig</a:t>
            </a:r>
            <a:r>
              <a:rPr lang="sk-SK" dirty="0"/>
              <a:t> and </a:t>
            </a:r>
            <a:r>
              <a:rPr lang="sk-SK" dirty="0" err="1"/>
              <a:t>Fixture</a:t>
            </a:r>
            <a:r>
              <a:rPr lang="sk-SK" dirty="0"/>
              <a:t> Design </a:t>
            </a:r>
            <a:r>
              <a:rPr lang="sk-SK" dirty="0" err="1"/>
              <a:t>Manual</a:t>
            </a:r>
            <a:r>
              <a:rPr lang="sk-SK" dirty="0"/>
              <a:t>. Vydavateľstvo: Industrial Press </a:t>
            </a:r>
            <a:r>
              <a:rPr lang="sk-SK" dirty="0" err="1"/>
              <a:t>Inc</a:t>
            </a:r>
            <a:r>
              <a:rPr lang="sk-SK" dirty="0"/>
              <a:t>.,U.S., 2010. 312 s. ISBN: 9780831110987. </a:t>
            </a:r>
            <a:r>
              <a:rPr lang="sk-SK" b="1" dirty="0"/>
              <a:t>knižnica MTF: 621.9/He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HOFFMAN, E. </a:t>
            </a:r>
            <a:r>
              <a:rPr lang="sk-SK" dirty="0" err="1"/>
              <a:t>Jig</a:t>
            </a:r>
            <a:r>
              <a:rPr lang="sk-SK" dirty="0"/>
              <a:t> and </a:t>
            </a:r>
            <a:r>
              <a:rPr lang="sk-SK" dirty="0" err="1"/>
              <a:t>Fixture</a:t>
            </a:r>
            <a:r>
              <a:rPr lang="sk-SK" dirty="0"/>
              <a:t> Design - 5th </a:t>
            </a:r>
            <a:r>
              <a:rPr lang="sk-SK" dirty="0" err="1"/>
              <a:t>edition</a:t>
            </a:r>
            <a:r>
              <a:rPr lang="sk-SK" dirty="0"/>
              <a:t>. </a:t>
            </a:r>
            <a:r>
              <a:rPr lang="sk-SK" dirty="0" err="1"/>
              <a:t>Delmar</a:t>
            </a:r>
            <a:r>
              <a:rPr lang="sk-SK" dirty="0"/>
              <a:t> </a:t>
            </a:r>
            <a:r>
              <a:rPr lang="sk-SK" dirty="0" err="1"/>
              <a:t>Learning</a:t>
            </a:r>
            <a:r>
              <a:rPr lang="sk-SK" dirty="0"/>
              <a:t>. 2004. ISBN-10: 1401811078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ZHUMING, Bi </a:t>
            </a:r>
            <a:r>
              <a:rPr lang="sk-SK" dirty="0" err="1"/>
              <a:t>Computer</a:t>
            </a:r>
            <a:r>
              <a:rPr lang="sk-SK" dirty="0"/>
              <a:t> </a:t>
            </a:r>
            <a:r>
              <a:rPr lang="sk-SK" dirty="0" err="1"/>
              <a:t>Aided</a:t>
            </a:r>
            <a:r>
              <a:rPr lang="sk-SK" dirty="0"/>
              <a:t> Design and </a:t>
            </a:r>
            <a:r>
              <a:rPr lang="sk-SK" dirty="0" err="1"/>
              <a:t>Manufacturing</a:t>
            </a:r>
            <a:r>
              <a:rPr lang="sk-SK" dirty="0"/>
              <a:t>. Vydavateľstvo: John </a:t>
            </a:r>
            <a:r>
              <a:rPr lang="sk-SK" dirty="0" err="1"/>
              <a:t>Wiley</a:t>
            </a:r>
            <a:r>
              <a:rPr lang="sk-SK" dirty="0"/>
              <a:t> &amp;</a:t>
            </a:r>
            <a:r>
              <a:rPr lang="sk-SK" dirty="0" err="1"/>
              <a:t>Sons</a:t>
            </a:r>
            <a:r>
              <a:rPr lang="sk-SK" dirty="0"/>
              <a:t>, 2020. 640 s. ISBN: 1119534216. </a:t>
            </a:r>
            <a:r>
              <a:rPr lang="sk-SK" b="1" dirty="0"/>
              <a:t>knižnica MTF: 621.9/Bi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574480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487680"/>
            <a:ext cx="11231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PROCESY A ZARIADENIA ENVIRONMENTÁLNYCH TECHNOLÓGIÍ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HOSTIN, S. et al. Environmentálne inžinierstvo 1 : Procesy a zariadenia environmentálnych technológií. Bratislava: STU v Bratislave, 2004. 229 s. ISBN 80-227-2013-5. </a:t>
            </a:r>
            <a:r>
              <a:rPr lang="sk-SK" b="1" dirty="0"/>
              <a:t>e-skriptá, knižnica MTF: 504/</a:t>
            </a:r>
            <a:r>
              <a:rPr lang="sk-SK" b="1" dirty="0" err="1"/>
              <a:t>En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KOSSACZKÝ, E. -- SUROVÝ, J. Chemické inžinierstvo I. Bratislava: Alfa  1969. 384 s. </a:t>
            </a:r>
            <a:r>
              <a:rPr lang="sk-SK" b="1" dirty="0"/>
              <a:t>knižnica MTF: 54/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KOSSACZKÝ, E. -- SUROVÝ, J. Chemické inžinierstvo II. Bratislava: Alfa, 1972. 308 s. </a:t>
            </a:r>
            <a:r>
              <a:rPr lang="sk-SK" b="1" dirty="0"/>
              <a:t>knižnica MTF: 54/</a:t>
            </a:r>
            <a:r>
              <a:rPr lang="sk-SK" b="1" dirty="0" err="1"/>
              <a:t>Ko</a:t>
            </a:r>
            <a:r>
              <a:rPr lang="sk-SK" b="1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BÁLEŠ, V. a kol. Chemické inžinierstvo I. Bratislava: Malé centrum, 1999. 427 s. ISBN 80-967064-3-8. </a:t>
            </a:r>
            <a:r>
              <a:rPr lang="sk-SK" b="1" dirty="0"/>
              <a:t>knižnica MTF: 54/Do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DOJČANSKÝ, J. -- LONGAUER, J. Chemické inžinierstvo II. Bratislava: Malé centrum, 2000. 383 s. ISBN 80-967064-8-9. </a:t>
            </a:r>
            <a:r>
              <a:rPr lang="sk-SK" b="1" dirty="0"/>
              <a:t>knižnica MTF: 504/</a:t>
            </a:r>
            <a:r>
              <a:rPr lang="sk-SK" b="1" dirty="0" err="1"/>
              <a:t>Che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BAFRNCOVÁ, S. -- BÁLEŠ, V. -- BAFRNEC, M. Chemické inžinierstvo. Príklady a úlohy. Bratislava: Vydavateľstvo STU, 1996. 504 s. ISBN 80-227-0862-3. </a:t>
            </a:r>
            <a:r>
              <a:rPr lang="sk-SK" b="1" dirty="0"/>
              <a:t>knižnica MTF: 504/</a:t>
            </a:r>
            <a:r>
              <a:rPr lang="sk-SK" b="1" dirty="0" err="1"/>
              <a:t>Che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11606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18160"/>
            <a:ext cx="1127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PROGRAMOVACIE JAZYKY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HEROUT, P. Učebnice jazyka C : 1.  České Budějovice: </a:t>
            </a:r>
            <a:r>
              <a:rPr lang="sk-SK" dirty="0" err="1"/>
              <a:t>Kopp</a:t>
            </a:r>
            <a:r>
              <a:rPr lang="sk-SK" dirty="0"/>
              <a:t>, 2011. 271 s. ISBN 978-80-7232-383-8. </a:t>
            </a:r>
            <a:r>
              <a:rPr lang="sk-SK" b="1" dirty="0"/>
              <a:t>knižnica MTF: 681.3/He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HEROUT, P. Učebnice jazyka C : 2. </a:t>
            </a:r>
            <a:r>
              <a:rPr lang="sk-SK" dirty="0" err="1"/>
              <a:t>díl</a:t>
            </a:r>
            <a:r>
              <a:rPr lang="sk-SK" dirty="0"/>
              <a:t>. České Budějovice: </a:t>
            </a:r>
            <a:r>
              <a:rPr lang="sk-SK" dirty="0" err="1"/>
              <a:t>Kopp</a:t>
            </a:r>
            <a:r>
              <a:rPr lang="sk-SK" dirty="0"/>
              <a:t>  2012. 272 s. ISBN 978-80-7232-367-8. </a:t>
            </a:r>
            <a:r>
              <a:rPr lang="sk-SK" b="1" dirty="0"/>
              <a:t>knižnica MTF: 681.3/He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LIBERTY, </a:t>
            </a:r>
            <a:r>
              <a:rPr lang="sk-SK" dirty="0" err="1"/>
              <a:t>J.Naučte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C++ za 21 dní. </a:t>
            </a:r>
            <a:r>
              <a:rPr lang="sk-SK" dirty="0" err="1"/>
              <a:t>Praha:Computer</a:t>
            </a:r>
            <a:r>
              <a:rPr lang="sk-SK" dirty="0"/>
              <a:t> Press, 2007. 795 s. ISBN 978-80-251-1583-1.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SEDGEWICK, R. Algoritmy v C. </a:t>
            </a:r>
            <a:r>
              <a:rPr lang="sk-SK" dirty="0" err="1"/>
              <a:t>Části</a:t>
            </a:r>
            <a:r>
              <a:rPr lang="sk-SK" dirty="0"/>
              <a:t> 1 - 4 : Základy </a:t>
            </a:r>
            <a:r>
              <a:rPr lang="sk-SK" dirty="0" err="1"/>
              <a:t>datové</a:t>
            </a:r>
            <a:r>
              <a:rPr lang="sk-SK" dirty="0"/>
              <a:t> </a:t>
            </a:r>
            <a:r>
              <a:rPr lang="sk-SK" dirty="0" err="1"/>
              <a:t>struktury</a:t>
            </a:r>
            <a:r>
              <a:rPr lang="sk-SK" dirty="0"/>
              <a:t>, </a:t>
            </a:r>
            <a:r>
              <a:rPr lang="sk-SK" dirty="0" err="1"/>
              <a:t>třídení</a:t>
            </a:r>
            <a:r>
              <a:rPr lang="sk-SK" dirty="0"/>
              <a:t>, </a:t>
            </a:r>
            <a:r>
              <a:rPr lang="sk-SK" dirty="0" err="1"/>
              <a:t>vyhledávaní</a:t>
            </a:r>
            <a:r>
              <a:rPr lang="sk-SK" dirty="0"/>
              <a:t>. Praha: </a:t>
            </a:r>
            <a:r>
              <a:rPr lang="sk-SK" dirty="0" err="1"/>
              <a:t>SoftPress</a:t>
            </a:r>
            <a:r>
              <a:rPr lang="sk-SK" dirty="0"/>
              <a:t>, 2003. 688 s. ISBN 80-86497-56-9. </a:t>
            </a:r>
            <a:r>
              <a:rPr lang="sk-SK" b="1" dirty="0"/>
              <a:t>knižnica MTF: 519/Se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WRÓBLEWSKI, P. Algoritmy : </a:t>
            </a:r>
            <a:r>
              <a:rPr lang="sk-SK" dirty="0" err="1"/>
              <a:t>Datové</a:t>
            </a:r>
            <a:r>
              <a:rPr lang="sk-SK" dirty="0"/>
              <a:t> </a:t>
            </a:r>
            <a:r>
              <a:rPr lang="sk-SK" dirty="0" err="1"/>
              <a:t>struktury</a:t>
            </a:r>
            <a:r>
              <a:rPr lang="sk-SK" dirty="0"/>
              <a:t> a programovací techniky. Brno: </a:t>
            </a:r>
            <a:r>
              <a:rPr lang="sk-SK" dirty="0" err="1"/>
              <a:t>Computer</a:t>
            </a:r>
            <a:r>
              <a:rPr lang="sk-SK" dirty="0"/>
              <a:t> Press, 2004. 351 s. ISBN 80-251-0343-9. 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r>
              <a:rPr lang="sk-SK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PROKOP </a:t>
            </a:r>
            <a:r>
              <a:rPr lang="sk-SK" dirty="0" err="1"/>
              <a:t>Jiří</a:t>
            </a:r>
            <a:r>
              <a:rPr lang="sk-SK" dirty="0"/>
              <a:t>. Algoritmy v jazyku C a C++ 3., aktualizované a </a:t>
            </a:r>
            <a:r>
              <a:rPr lang="sk-SK" dirty="0" err="1"/>
              <a:t>rošířené</a:t>
            </a:r>
            <a:r>
              <a:rPr lang="sk-SK" dirty="0"/>
              <a:t> </a:t>
            </a:r>
            <a:r>
              <a:rPr lang="sk-SK" dirty="0" err="1"/>
              <a:t>vydání</a:t>
            </a:r>
            <a:r>
              <a:rPr lang="sk-SK" dirty="0"/>
              <a:t>. Praha : </a:t>
            </a:r>
            <a:r>
              <a:rPr lang="sk-SK" dirty="0" err="1"/>
              <a:t>Grada</a:t>
            </a:r>
            <a:r>
              <a:rPr lang="sk-SK" dirty="0"/>
              <a:t>, 2019. ISBN 978-80-247-5467-3. </a:t>
            </a:r>
            <a:r>
              <a:rPr lang="sk-SK" b="1" dirty="0"/>
              <a:t>knižnica MTF: 681.3/Pr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73454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548640"/>
            <a:ext cx="11262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PROGRAMOVANIE PRIEMYSELNÝCH REGULÁTOROV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MUDRONČÍK, D. Softvér riadiacich systémov. Vydavateľstvo STU v Bratislave: STU Bratislava, 2000. 268 s. ISBN 80-227-1341-4. </a:t>
            </a:r>
            <a:r>
              <a:rPr lang="sk-SK" b="1" dirty="0"/>
              <a:t>knižnica MTF: 621.3/Mu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MUDRONČÍK, D. -- ZOLOTOVÁ, I. Priemyselné programovateľné regulátory: Konfigurovanie, vizualizácia, kvalita softvéru. Košice : </a:t>
            </a:r>
            <a:r>
              <a:rPr lang="sk-SK" dirty="0" err="1"/>
              <a:t>Elfa</a:t>
            </a:r>
            <a:r>
              <a:rPr lang="sk-SK" dirty="0"/>
              <a:t>, 2000. 169 s. ISBN 80-88964-45-8. </a:t>
            </a:r>
            <a:r>
              <a:rPr lang="sk-SK" b="1" dirty="0"/>
              <a:t>knižnica MTF: 621.3/Mu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ASTRÖM, K J. -- HÄGGLUND, T. PID </a:t>
            </a:r>
            <a:r>
              <a:rPr lang="sk-SK" dirty="0" err="1"/>
              <a:t>Controllers</a:t>
            </a:r>
            <a:r>
              <a:rPr lang="sk-SK" dirty="0"/>
              <a:t>: </a:t>
            </a:r>
            <a:r>
              <a:rPr lang="sk-SK" dirty="0" err="1"/>
              <a:t>Theory</a:t>
            </a:r>
            <a:r>
              <a:rPr lang="sk-SK" dirty="0"/>
              <a:t>, Design, and </a:t>
            </a:r>
            <a:r>
              <a:rPr lang="sk-SK" dirty="0" err="1"/>
              <a:t>Tuning</a:t>
            </a:r>
            <a:r>
              <a:rPr lang="sk-SK" dirty="0"/>
              <a:t>. </a:t>
            </a:r>
            <a:r>
              <a:rPr lang="sk-SK" dirty="0" err="1"/>
              <a:t>b.m</a:t>
            </a:r>
            <a:r>
              <a:rPr lang="sk-SK" dirty="0"/>
              <a:t>. : </a:t>
            </a:r>
            <a:r>
              <a:rPr lang="sk-SK" dirty="0" err="1"/>
              <a:t>Instrument</a:t>
            </a:r>
            <a:r>
              <a:rPr lang="sk-SK" dirty="0"/>
              <a:t> Society of </a:t>
            </a:r>
            <a:r>
              <a:rPr lang="sk-SK" dirty="0" err="1"/>
              <a:t>America</a:t>
            </a:r>
            <a:r>
              <a:rPr lang="sk-SK" dirty="0"/>
              <a:t>, 1995. 343 s. ISBN 1-55617-516-7. </a:t>
            </a:r>
            <a:r>
              <a:rPr lang="sk-SK" u="sng" dirty="0"/>
              <a:t>https://www.google.com/url?sa=t&amp;rct=j&amp;q=&amp;esrc=s&amp;source=web&amp;cd=&amp;ved=2ahUKEwii8pq7roT5AhXHnaQKHUUzDgYQFnoECAQQAQ&amp;url=https%3A%2F%2Faiecp.files.wordpress.com%2F2012%2F07%2F1-0-1-k-j-astrom-pid-controllers-theory-design-and-tuning-2ed.pdf&amp;usg=AOvVaw3Ghe8juL6vZ4ZU2OtCUUy 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Príručky používaných regulátorov a PLC / </a:t>
            </a:r>
            <a:r>
              <a:rPr lang="sk-SK" dirty="0" err="1"/>
              <a:t>Manuals</a:t>
            </a:r>
            <a:r>
              <a:rPr lang="sk-SK" dirty="0"/>
              <a:t> of </a:t>
            </a:r>
            <a:r>
              <a:rPr lang="sk-SK" dirty="0" err="1"/>
              <a:t>controllers</a:t>
            </a:r>
            <a:r>
              <a:rPr lang="sk-SK" dirty="0"/>
              <a:t> and PLC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Video návody / Video </a:t>
            </a:r>
            <a:r>
              <a:rPr lang="sk-SK" dirty="0" err="1"/>
              <a:t>tutorials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77346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4712" y="276605"/>
            <a:ext cx="114909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PROGRAMOVANIE VÝROBNEJ A MANIPULAČNEJ TECHNIKY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KOŠŤÁL, P. -- HOLUBEK, R. -- RUŽAROVSKÝ, R. Teória automatov. Automatizované výrobné a montážne systémy [elektronický zdroj]. Trnava : </a:t>
            </a:r>
            <a:r>
              <a:rPr lang="sk-SK" dirty="0" err="1"/>
              <a:t>AlumniPress</a:t>
            </a:r>
            <a:r>
              <a:rPr lang="sk-SK" dirty="0"/>
              <a:t>, 2014. ISBN 978-80-8096-194-7. </a:t>
            </a:r>
            <a:r>
              <a:rPr lang="sk-SK" b="1" dirty="0"/>
              <a:t>skriptá, knižnica MTF: 681.3/</a:t>
            </a:r>
            <a:r>
              <a:rPr lang="sk-SK" b="1" dirty="0" err="1"/>
              <a:t>St</a:t>
            </a:r>
            <a:r>
              <a:rPr lang="sk-SK" b="1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STRÉMY, M. Programovateľné logické automaty. Trnava : </a:t>
            </a:r>
            <a:r>
              <a:rPr lang="sk-SK" dirty="0" err="1"/>
              <a:t>AlumniPress</a:t>
            </a:r>
            <a:r>
              <a:rPr lang="sk-SK" dirty="0"/>
              <a:t>, 2011. 112 s. ISBN 978-80-8096-149-7. </a:t>
            </a:r>
            <a:r>
              <a:rPr lang="sk-SK" b="1" dirty="0"/>
              <a:t>skriptá, knižnica MTF: 681.3/</a:t>
            </a:r>
            <a:r>
              <a:rPr lang="sk-SK" b="1" dirty="0" err="1"/>
              <a:t>St</a:t>
            </a:r>
            <a:r>
              <a:rPr lang="sk-SK" b="1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HOLUBEK, R. -- RUŽAROVSKÝ, R. -- DELGADO SOBRINO, D R.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innovative</a:t>
            </a:r>
            <a:r>
              <a:rPr lang="sk-SK" dirty="0"/>
              <a:t> </a:t>
            </a:r>
            <a:r>
              <a:rPr lang="sk-SK" dirty="0" err="1"/>
              <a:t>approach</a:t>
            </a:r>
            <a:r>
              <a:rPr lang="sk-SK" dirty="0"/>
              <a:t> of </a:t>
            </a:r>
            <a:r>
              <a:rPr lang="sk-SK" dirty="0" err="1"/>
              <a:t>industrial</a:t>
            </a:r>
            <a:r>
              <a:rPr lang="sk-SK" dirty="0"/>
              <a:t> robot </a:t>
            </a:r>
            <a:r>
              <a:rPr lang="sk-SK" dirty="0" err="1"/>
              <a:t>programming</a:t>
            </a:r>
            <a:r>
              <a:rPr lang="sk-SK" dirty="0"/>
              <a:t> </a:t>
            </a:r>
            <a:r>
              <a:rPr lang="sk-SK" dirty="0" err="1"/>
              <a:t>using</a:t>
            </a:r>
            <a:r>
              <a:rPr lang="sk-SK" dirty="0"/>
              <a:t> </a:t>
            </a:r>
            <a:r>
              <a:rPr lang="sk-SK" dirty="0" err="1"/>
              <a:t>virtual</a:t>
            </a:r>
            <a:r>
              <a:rPr lang="sk-SK" dirty="0"/>
              <a:t> reality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design of </a:t>
            </a:r>
            <a:r>
              <a:rPr lang="sk-SK" dirty="0" err="1"/>
              <a:t>production</a:t>
            </a:r>
            <a:r>
              <a:rPr lang="sk-SK" dirty="0"/>
              <a:t> </a:t>
            </a:r>
            <a:r>
              <a:rPr lang="sk-SK" dirty="0" err="1"/>
              <a:t>systems</a:t>
            </a:r>
            <a:r>
              <a:rPr lang="sk-SK" dirty="0"/>
              <a:t> </a:t>
            </a:r>
            <a:r>
              <a:rPr lang="sk-SK" dirty="0" err="1"/>
              <a:t>layout</a:t>
            </a:r>
            <a:r>
              <a:rPr lang="sk-SK" dirty="0"/>
              <a:t>. In </a:t>
            </a:r>
            <a:r>
              <a:rPr lang="sk-SK" dirty="0" err="1"/>
              <a:t>Advances</a:t>
            </a:r>
            <a:r>
              <a:rPr lang="sk-SK" dirty="0"/>
              <a:t> in </a:t>
            </a:r>
            <a:r>
              <a:rPr lang="sk-SK" dirty="0" err="1"/>
              <a:t>Manufacturing</a:t>
            </a:r>
            <a:r>
              <a:rPr lang="sk-SK" dirty="0"/>
              <a:t> II. </a:t>
            </a:r>
            <a:r>
              <a:rPr lang="sk-SK" dirty="0" err="1"/>
              <a:t>Cham</a:t>
            </a:r>
            <a:r>
              <a:rPr lang="sk-SK" dirty="0"/>
              <a:t>, </a:t>
            </a:r>
            <a:r>
              <a:rPr lang="sk-SK" dirty="0" err="1"/>
              <a:t>Switzerland</a:t>
            </a:r>
            <a:r>
              <a:rPr lang="sk-SK" dirty="0"/>
              <a:t>: </a:t>
            </a:r>
            <a:r>
              <a:rPr lang="sk-SK" dirty="0" err="1"/>
              <a:t>Springer</a:t>
            </a:r>
            <a:r>
              <a:rPr lang="sk-SK" dirty="0"/>
              <a:t> Nature </a:t>
            </a:r>
            <a:r>
              <a:rPr lang="sk-SK" dirty="0" err="1"/>
              <a:t>Switzerland</a:t>
            </a:r>
            <a:r>
              <a:rPr lang="sk-SK" dirty="0"/>
              <a:t> AG, 2019, s. 223--235. ISBN 978-3-030-18714-9. </a:t>
            </a:r>
            <a:r>
              <a:rPr lang="sk-SK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477972_1_En_Print.indd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ŠMEJKAL, L. -- MARTINÁSKOVÁ, M. PLC a </a:t>
            </a:r>
            <a:r>
              <a:rPr lang="sk-SK" dirty="0" err="1"/>
              <a:t>automatizace</a:t>
            </a:r>
            <a:r>
              <a:rPr lang="sk-SK" dirty="0"/>
              <a:t>. 1. </a:t>
            </a:r>
            <a:r>
              <a:rPr lang="sk-SK" dirty="0" err="1"/>
              <a:t>díl</a:t>
            </a:r>
            <a:r>
              <a:rPr lang="sk-SK" dirty="0"/>
              <a:t>. Základní pojmy, úvod do </a:t>
            </a:r>
            <a:r>
              <a:rPr lang="sk-SK" dirty="0" err="1"/>
              <a:t>programování</a:t>
            </a:r>
            <a:r>
              <a:rPr lang="sk-SK" dirty="0"/>
              <a:t>. Praha : BEN - technická </a:t>
            </a:r>
            <a:r>
              <a:rPr lang="sk-SK" dirty="0" err="1"/>
              <a:t>literatura</a:t>
            </a:r>
            <a:r>
              <a:rPr lang="sk-SK" dirty="0"/>
              <a:t>, 1999. 223 s. ISBN 80-86056-58-9.</a:t>
            </a:r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JOHN, K. -- TIEGELKAMP, M. IEC 61131-3: </a:t>
            </a:r>
            <a:r>
              <a:rPr lang="sk-SK" dirty="0" err="1"/>
              <a:t>Programming</a:t>
            </a:r>
            <a:r>
              <a:rPr lang="sk-SK" dirty="0"/>
              <a:t> </a:t>
            </a:r>
            <a:r>
              <a:rPr lang="sk-SK" dirty="0" err="1"/>
              <a:t>industrial</a:t>
            </a:r>
            <a:r>
              <a:rPr lang="sk-SK" dirty="0"/>
              <a:t> </a:t>
            </a:r>
            <a:r>
              <a:rPr lang="sk-SK" dirty="0" err="1"/>
              <a:t>automation</a:t>
            </a:r>
            <a:r>
              <a:rPr lang="sk-SK" dirty="0"/>
              <a:t> </a:t>
            </a:r>
            <a:r>
              <a:rPr lang="sk-SK" dirty="0" err="1"/>
              <a:t>systems</a:t>
            </a:r>
            <a:r>
              <a:rPr lang="sk-SK" dirty="0"/>
              <a:t>. </a:t>
            </a:r>
            <a:r>
              <a:rPr lang="sk-SK" dirty="0" err="1"/>
              <a:t>Berlin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Verlag</a:t>
            </a:r>
            <a:r>
              <a:rPr lang="sk-SK" dirty="0"/>
              <a:t>, 2001. 376 s. ISBN 3-540-67752-6. </a:t>
            </a:r>
            <a:r>
              <a:rPr lang="sk-SK" b="1" dirty="0"/>
              <a:t>(rok vyd. 2010 knižnica MTF: 681.3/</a:t>
            </a:r>
            <a:r>
              <a:rPr lang="sk-SK" b="1" dirty="0" err="1"/>
              <a:t>Jo</a:t>
            </a:r>
            <a:r>
              <a:rPr lang="sk-SK" b="1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RUŽAROVSKÝ, Roman et al. The </a:t>
            </a:r>
            <a:r>
              <a:rPr lang="sk-SK" dirty="0" err="1"/>
              <a:t>simulation</a:t>
            </a:r>
            <a:r>
              <a:rPr lang="sk-SK" dirty="0"/>
              <a:t> of </a:t>
            </a:r>
            <a:r>
              <a:rPr lang="sk-SK" dirty="0" err="1"/>
              <a:t>conveyor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</a:t>
            </a:r>
            <a:r>
              <a:rPr lang="sk-SK" dirty="0" err="1"/>
              <a:t>system</a:t>
            </a:r>
            <a:r>
              <a:rPr lang="sk-SK" dirty="0"/>
              <a:t> </a:t>
            </a:r>
            <a:r>
              <a:rPr lang="sk-SK" dirty="0" err="1"/>
              <a:t>using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virtual</a:t>
            </a:r>
            <a:r>
              <a:rPr lang="sk-SK" dirty="0"/>
              <a:t> </a:t>
            </a:r>
            <a:r>
              <a:rPr lang="sk-SK" dirty="0" err="1"/>
              <a:t>commissioning</a:t>
            </a:r>
            <a:r>
              <a:rPr lang="sk-SK" dirty="0"/>
              <a:t> and </a:t>
            </a:r>
            <a:r>
              <a:rPr lang="sk-SK" dirty="0" err="1"/>
              <a:t>virtual</a:t>
            </a:r>
            <a:r>
              <a:rPr lang="sk-SK" dirty="0"/>
              <a:t> reality. In </a:t>
            </a:r>
            <a:r>
              <a:rPr lang="sk-SK" dirty="0" err="1"/>
              <a:t>Advances</a:t>
            </a:r>
            <a:r>
              <a:rPr lang="sk-SK" dirty="0"/>
              <a:t> in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 </a:t>
            </a:r>
            <a:r>
              <a:rPr lang="sk-SK" dirty="0" err="1"/>
              <a:t>Research</a:t>
            </a:r>
            <a:r>
              <a:rPr lang="sk-SK" dirty="0"/>
              <a:t> </a:t>
            </a:r>
            <a:r>
              <a:rPr lang="sk-SK" dirty="0" err="1"/>
              <a:t>Journal</a:t>
            </a:r>
            <a:r>
              <a:rPr lang="sk-SK" dirty="0"/>
              <a:t>. </a:t>
            </a:r>
            <a:r>
              <a:rPr lang="sk-SK" dirty="0" err="1"/>
              <a:t>Vol</a:t>
            </a:r>
            <a:r>
              <a:rPr lang="sk-SK" dirty="0"/>
              <a:t>. 12, </a:t>
            </a:r>
            <a:r>
              <a:rPr lang="sk-SK" dirty="0" err="1"/>
              <a:t>iss</a:t>
            </a:r>
            <a:r>
              <a:rPr lang="sk-SK" dirty="0"/>
              <a:t>. 4 (2018), s. 164-171. ISSN 2299-8624.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YU, H </a:t>
            </a:r>
            <a:r>
              <a:rPr lang="sk-SK" dirty="0" err="1"/>
              <a:t>H</a:t>
            </a:r>
            <a:r>
              <a:rPr lang="sk-SK" dirty="0"/>
              <a:t>. </a:t>
            </a:r>
            <a:r>
              <a:rPr lang="sk-SK" dirty="0" err="1"/>
              <a:t>Programmable</a:t>
            </a:r>
            <a:r>
              <a:rPr lang="sk-SK" dirty="0"/>
              <a:t> </a:t>
            </a:r>
            <a:r>
              <a:rPr lang="sk-SK" dirty="0" err="1"/>
              <a:t>digital</a:t>
            </a:r>
            <a:r>
              <a:rPr lang="sk-SK" dirty="0"/>
              <a:t> </a:t>
            </a:r>
            <a:r>
              <a:rPr lang="sk-SK" dirty="0" err="1"/>
              <a:t>signal</a:t>
            </a:r>
            <a:r>
              <a:rPr lang="sk-SK" dirty="0"/>
              <a:t> </a:t>
            </a:r>
            <a:r>
              <a:rPr lang="sk-SK" dirty="0" err="1"/>
              <a:t>processors</a:t>
            </a:r>
            <a:r>
              <a:rPr lang="sk-SK" dirty="0"/>
              <a:t>. New York : Marcel </a:t>
            </a:r>
            <a:r>
              <a:rPr lang="sk-SK" dirty="0" err="1"/>
              <a:t>Dekker</a:t>
            </a:r>
            <a:r>
              <a:rPr lang="sk-SK" dirty="0"/>
              <a:t>, 2002. 430 s. ISBN 0-8247-0647-1. </a:t>
            </a:r>
            <a:r>
              <a:rPr lang="sk-SK" b="1" dirty="0"/>
              <a:t>knižnica MTF: 681.3/</a:t>
            </a:r>
            <a:r>
              <a:rPr lang="sk-SK" b="1" dirty="0" err="1"/>
              <a:t>Yu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HOLUBEK, R. Využitie simulačných metód vo výrobných systémoch pomocou virtuálnej a rozšírenej reality. Habilitačná práca. 2019. 117 s. </a:t>
            </a:r>
            <a:r>
              <a:rPr lang="sk-SK" b="1" dirty="0"/>
              <a:t>knižnica MTF: so súhlasom autora (u knihovníka)</a:t>
            </a:r>
          </a:p>
          <a:p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12987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94360"/>
            <a:ext cx="113080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11"/>
            </a:pPr>
            <a:r>
              <a:rPr lang="sk-SK" dirty="0"/>
              <a:t>DUCHOŇ, F. Robotika nie je to isté ako umelá inteligencia : Blog. INNOVATECH Fórum 4.0, s. 2019.</a:t>
            </a:r>
          </a:p>
          <a:p>
            <a:pPr marL="342900" lvl="0" indent="-342900">
              <a:buFont typeface="+mj-lt"/>
              <a:buAutoNum type="arabicPeriod" startAt="11"/>
            </a:pPr>
            <a:r>
              <a:rPr lang="sk-SK" dirty="0"/>
              <a:t>PALKO, A. et al.  Robotika: Technické prostriedky pre automatizáciu výrobných procesov. Navrhovanie, konštrukcia, príklady riešenia. Košice : Technická univerzita v Košiciach, 2010. 384 s. ISBN 978-807165-807-8. </a:t>
            </a:r>
            <a:r>
              <a:rPr lang="sk-SK" b="1" dirty="0"/>
              <a:t>knižnica MTF: 621.86/Pa</a:t>
            </a:r>
            <a:endParaRPr lang="sk-SK" dirty="0"/>
          </a:p>
          <a:p>
            <a:pPr marL="342900" lvl="0" indent="-342900">
              <a:buFont typeface="+mj-lt"/>
              <a:buAutoNum type="arabicPeriod" startAt="11"/>
            </a:pPr>
            <a:r>
              <a:rPr lang="sk-SK" dirty="0"/>
              <a:t>SMRČEK, J. et al. Robotika. Technické prostriedky pre automatizované pracoviská: Medzioperačná manipulácia. Košice : Technická univerzita v Košiciach, 2009. 249 s. ISBN 978-80-553-0228-7. </a:t>
            </a:r>
            <a:r>
              <a:rPr lang="sk-SK" b="1" dirty="0"/>
              <a:t>knižnica MTF: 621.86/</a:t>
            </a:r>
            <a:r>
              <a:rPr lang="sk-SK" b="1" dirty="0" err="1"/>
              <a:t>Sm</a:t>
            </a:r>
            <a:endParaRPr lang="sk-SK" dirty="0"/>
          </a:p>
          <a:p>
            <a:pPr marL="342900" lvl="0" indent="-342900">
              <a:buFont typeface="+mj-lt"/>
              <a:buAutoNum type="arabicPeriod" startAt="11"/>
            </a:pPr>
            <a:r>
              <a:rPr lang="sk-SK" dirty="0"/>
              <a:t>SMRČEK, J. -- PALKO, A. -- TULEJA, P. Robotika: </a:t>
            </a:r>
            <a:r>
              <a:rPr lang="sk-SK" dirty="0" err="1"/>
              <a:t>Uchopovacie</a:t>
            </a:r>
            <a:r>
              <a:rPr lang="sk-SK" dirty="0"/>
              <a:t> </a:t>
            </a:r>
            <a:r>
              <a:rPr lang="sk-SK" dirty="0" err="1"/>
              <a:t>efektory</a:t>
            </a:r>
            <a:r>
              <a:rPr lang="sk-SK" dirty="0"/>
              <a:t>. Košice : Technická univerzita v Košiciach, 2007. 246 s. ISBN 978-80-8073-961-4. </a:t>
            </a:r>
            <a:r>
              <a:rPr lang="sk-SK" b="1" dirty="0"/>
              <a:t>knižnica MTF: 681.3/</a:t>
            </a:r>
            <a:r>
              <a:rPr lang="sk-SK" b="1" dirty="0" err="1"/>
              <a:t>Sm</a:t>
            </a:r>
            <a:endParaRPr lang="sk-SK" dirty="0"/>
          </a:p>
          <a:p>
            <a:pPr marL="342900" lvl="0" indent="-342900">
              <a:buFont typeface="+mj-lt"/>
              <a:buAutoNum type="arabicPeriod" startAt="11"/>
            </a:pPr>
            <a:r>
              <a:rPr lang="sk-SK" u="sng" dirty="0">
                <a:hlinkClick r:id="rId2"/>
              </a:rPr>
              <a:t>https://new.abb.com/products/robotics/robotstudio/tutorials</a:t>
            </a:r>
            <a:endParaRPr lang="sk-SK" dirty="0"/>
          </a:p>
          <a:p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734489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18160" y="609600"/>
            <a:ext cx="112471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PROGRAMOVATEĽNÉ LOGICKÉ AUTOMATY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STRÉMY, M. -- BORKIN, D V. Programovateľné logické automaty. Trnava : Vydavateľstvo </a:t>
            </a:r>
            <a:r>
              <a:rPr lang="sk-SK" dirty="0" err="1"/>
              <a:t>AlumniPress</a:t>
            </a:r>
            <a:r>
              <a:rPr lang="sk-SK" dirty="0"/>
              <a:t>, 2019. 132 s. ISBN 978-80-8096-264-7. </a:t>
            </a:r>
            <a:r>
              <a:rPr lang="sk-SK" b="1" dirty="0"/>
              <a:t>e-skriptá, knižnica MTF: 681.3/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STRÉMY, M. et al. T. Úvod do programovateľných logických automatov. Trnava: </a:t>
            </a:r>
            <a:r>
              <a:rPr lang="sk-SK" dirty="0" err="1"/>
              <a:t>Qintec</a:t>
            </a:r>
            <a:r>
              <a:rPr lang="sk-SK" dirty="0"/>
              <a:t> </a:t>
            </a:r>
            <a:r>
              <a:rPr lang="sk-SK" dirty="0" err="1"/>
              <a:t>s.r.o</a:t>
            </a:r>
            <a:r>
              <a:rPr lang="sk-SK" dirty="0"/>
              <a:t>., 2011. 172 s. ISBN 978-80-969846-9-5. </a:t>
            </a:r>
            <a:r>
              <a:rPr lang="sk-SK" b="1" dirty="0"/>
              <a:t>knižnica MTF: 681.3/</a:t>
            </a:r>
            <a:r>
              <a:rPr lang="sk-SK" b="1" dirty="0" err="1"/>
              <a:t>St</a:t>
            </a:r>
            <a:r>
              <a:rPr lang="sk-SK" b="1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STRÉMY, M. Programovateľné logické automaty. Trnava: </a:t>
            </a:r>
            <a:r>
              <a:rPr lang="sk-SK" dirty="0" err="1"/>
              <a:t>AlumniPress</a:t>
            </a:r>
            <a:r>
              <a:rPr lang="sk-SK" dirty="0"/>
              <a:t>, 2011. 112 s. ISBN 978-80-8096-149-7. </a:t>
            </a:r>
            <a:r>
              <a:rPr lang="sk-SK" b="1" dirty="0"/>
              <a:t>e-skriptá, knižnica MTF: 681.3/</a:t>
            </a:r>
            <a:r>
              <a:rPr lang="sk-SK" b="1" dirty="0" err="1"/>
              <a:t>St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MUDRONČÍK, D. Softvér riadiacich systémov.1. vyd. Bratislava : Vydavateľstvo STU, 2000. 268 s. ISBN 80-227-1341-4. </a:t>
            </a:r>
            <a:r>
              <a:rPr lang="sk-SK" b="1" dirty="0"/>
              <a:t>knižnica MTF: 681.3/Mu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Siemens: Kurz </a:t>
            </a:r>
            <a:r>
              <a:rPr lang="sk-SK" dirty="0" err="1"/>
              <a:t>Simatic</a:t>
            </a:r>
            <a:r>
              <a:rPr lang="sk-SK" dirty="0"/>
              <a:t> S7 (ST7-PROG1)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33223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6328" y="288382"/>
            <a:ext cx="1121664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PROGRESÍVNE METÓDY MONTÁŽE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VÁCLAV, Š. -- SENDERSKÁ, K. -- BENOVIČ, M. Technológia montáže a CAA systémy. Trnava: </a:t>
            </a:r>
            <a:r>
              <a:rPr lang="sk-SK" dirty="0" err="1"/>
              <a:t>AlumniPress</a:t>
            </a:r>
            <a:r>
              <a:rPr lang="sk-SK" dirty="0"/>
              <a:t>, 2011. 249 s. ISBN 978-80-8096-141-1. </a:t>
            </a:r>
            <a:r>
              <a:rPr lang="sk-SK" b="1" dirty="0"/>
              <a:t>e-skriptá, knižnica MTF: 621.9/</a:t>
            </a:r>
            <a:r>
              <a:rPr lang="sk-SK" b="1" dirty="0" err="1"/>
              <a:t>Vá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J. -- SVOBODA, M. -- LÍŠKA, O. Automatizovaná a pružná montáž. Košice: Technická univerzita v Košiciach, 2000. 200 s. ISBN 80-7099-504-1. </a:t>
            </a:r>
            <a:r>
              <a:rPr lang="sk-SK" b="1" dirty="0"/>
              <a:t>knižnica MTF: 621.7/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HATIAR, K. Ergonómia a legislatíva. In Ergonómia 2010 : Progresívne metódy v ergonómii. Žilina, 24. - 25. 11. 2010. 1. vyd. Žilina: SOS 2010, s. 33--42. ISBN 978-80-970588-6-9.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Technológia montáže. Bratislava: STU v Bratislave, 1999. 96 s.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Základy montáže. Bratislava: STU  2001. 136 s. ISBN 80-227-1464-X. </a:t>
            </a:r>
            <a:r>
              <a:rPr lang="sk-SK" b="1" dirty="0"/>
              <a:t>e-skriptá, knižnica MTF: 621.9/</a:t>
            </a:r>
            <a:r>
              <a:rPr lang="sk-SK" b="1" dirty="0" err="1"/>
              <a:t>Va</a:t>
            </a:r>
            <a:r>
              <a:rPr lang="sk-SK" b="1" dirty="0"/>
              <a:t> 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HATIAR, K. Ergonómia a jej využitie v podnikovej praxi. Bratislava: EKOVYS, 2005. 60 s. ISBN 80-968689-2-6. </a:t>
            </a:r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HATIAR, K. </a:t>
            </a:r>
            <a:r>
              <a:rPr lang="sk-SK" dirty="0" err="1"/>
              <a:t>Ergonomics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 </a:t>
            </a:r>
            <a:r>
              <a:rPr lang="sk-SK" dirty="0" err="1"/>
              <a:t>effectivness</a:t>
            </a:r>
            <a:r>
              <a:rPr lang="sk-SK" dirty="0"/>
              <a:t>. </a:t>
            </a:r>
            <a:r>
              <a:rPr lang="sk-SK" dirty="0" err="1"/>
              <a:t>Köthen</a:t>
            </a:r>
            <a:r>
              <a:rPr lang="sk-SK" dirty="0"/>
              <a:t>: </a:t>
            </a:r>
            <a:r>
              <a:rPr lang="sk-SK" dirty="0" err="1"/>
              <a:t>Hochschule</a:t>
            </a:r>
            <a:r>
              <a:rPr lang="sk-SK" dirty="0"/>
              <a:t> </a:t>
            </a:r>
            <a:r>
              <a:rPr lang="sk-SK" dirty="0" err="1"/>
              <a:t>Anhalt</a:t>
            </a:r>
            <a:r>
              <a:rPr lang="sk-SK" dirty="0"/>
              <a:t>, 2008. 83 s. ISBN 978-3-86011-020-1. </a:t>
            </a:r>
            <a:r>
              <a:rPr lang="sk-SK" b="1" dirty="0"/>
              <a:t>knižnica MTF: 331/Ha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HATIAR, K. -- KOBETIČOVÁ, L. -- HAJNIK, B. Ergonómia a preventívne ergonomické programy, 4. časť : Ergonomická analýza pomocou modifikovaného dotazníka "NORDIC QUESTIONNAIRE". In Roč. 35, č. 4. s. 20--28. (Časopis Bezpečná práca) </a:t>
            </a:r>
            <a:r>
              <a:rPr lang="sk-SK" b="1" dirty="0"/>
              <a:t>knižnica MTF: časopisy (u knihovníka)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Časopisecké a konferenčné príspevky od autorov: Václav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HEGINBOTHAM,W.B. International </a:t>
            </a:r>
            <a:r>
              <a:rPr lang="sk-SK" dirty="0" err="1"/>
              <a:t>Trends</a:t>
            </a:r>
            <a:r>
              <a:rPr lang="sk-SK" dirty="0"/>
              <a:t> in </a:t>
            </a:r>
            <a:r>
              <a:rPr lang="sk-SK" dirty="0" err="1"/>
              <a:t>Manufacturing</a:t>
            </a:r>
            <a:r>
              <a:rPr lang="sk-SK" dirty="0"/>
              <a:t> </a:t>
            </a:r>
            <a:r>
              <a:rPr lang="sk-SK" dirty="0" err="1"/>
              <a:t>Technology.Programable</a:t>
            </a:r>
            <a:r>
              <a:rPr lang="sk-SK" dirty="0"/>
              <a:t> </a:t>
            </a:r>
            <a:r>
              <a:rPr lang="sk-SK" dirty="0" err="1"/>
              <a:t>Assembly.IFS</a:t>
            </a:r>
            <a:r>
              <a:rPr lang="sk-SK" dirty="0"/>
              <a:t> Ltd.UK 1984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RAY </a:t>
            </a:r>
            <a:r>
              <a:rPr lang="sk-SK" dirty="0" err="1"/>
              <a:t>Asfhl,C</a:t>
            </a:r>
            <a:r>
              <a:rPr lang="sk-SK" dirty="0"/>
              <a:t>.: </a:t>
            </a:r>
            <a:r>
              <a:rPr lang="sk-SK" dirty="0" err="1"/>
              <a:t>Robots</a:t>
            </a:r>
            <a:r>
              <a:rPr lang="sk-SK" dirty="0"/>
              <a:t> and </a:t>
            </a:r>
            <a:r>
              <a:rPr lang="sk-SK" dirty="0" err="1"/>
              <a:t>Manufacturing</a:t>
            </a:r>
            <a:r>
              <a:rPr lang="sk-SK" dirty="0"/>
              <a:t> </a:t>
            </a:r>
            <a:r>
              <a:rPr lang="sk-SK" dirty="0" err="1"/>
              <a:t>Automation.John</a:t>
            </a:r>
            <a:r>
              <a:rPr lang="sk-SK" dirty="0"/>
              <a:t> </a:t>
            </a:r>
            <a:r>
              <a:rPr lang="sk-SK" dirty="0" err="1"/>
              <a:t>Willey</a:t>
            </a:r>
            <a:r>
              <a:rPr lang="sk-SK" dirty="0"/>
              <a:t> </a:t>
            </a:r>
            <a:r>
              <a:rPr lang="sk-SK" dirty="0" err="1"/>
              <a:t>Singapour</a:t>
            </a:r>
            <a:r>
              <a:rPr lang="sk-SK" dirty="0"/>
              <a:t> 1992. </a:t>
            </a:r>
            <a:r>
              <a:rPr lang="sk-SK" b="1" dirty="0"/>
              <a:t>knižnica MTF: 621.86/As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91778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94360"/>
            <a:ext cx="113233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PROGRESÍVNE METÓDY OBRÁBANIA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KALPAKJIAN, S. -- SCHMID, S R. </a:t>
            </a:r>
            <a:r>
              <a:rPr lang="sk-SK" dirty="0" err="1"/>
              <a:t>Manufacturing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. New York: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2010. 1176 s. ISBN 978-0-13-608168-5. </a:t>
            </a:r>
            <a:r>
              <a:rPr lang="sk-SK" b="1" dirty="0"/>
              <a:t>knižnica MTF: 62/Ka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KRAJNÝ, Z. Vodný lúč v </a:t>
            </a:r>
            <a:r>
              <a:rPr lang="sk-SK" dirty="0" err="1"/>
              <a:t>praxi.WJM</a:t>
            </a:r>
            <a:r>
              <a:rPr lang="sk-SK" dirty="0"/>
              <a:t>. Bratislava:  Epos, 1998. 384 s. ISBN 80-8057-091-4. </a:t>
            </a:r>
            <a:r>
              <a:rPr lang="sk-SK" b="1" dirty="0"/>
              <a:t>knižnica MTF: 621.9/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MAŇKOVÁ, I. Progresívne technológie. Košice: </a:t>
            </a:r>
            <a:r>
              <a:rPr lang="sk-SK" dirty="0" err="1"/>
              <a:t>Vienala</a:t>
            </a:r>
            <a:r>
              <a:rPr lang="sk-SK" dirty="0"/>
              <a:t>, 2000. 275 s. ISBN 80-7099-430-4. </a:t>
            </a:r>
            <a:r>
              <a:rPr lang="sk-SK" b="1" dirty="0"/>
              <a:t>knižnica MTF: 621.9/Ma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MIČIETOVÁ, A. Nekonvenčné metódy obrábania. Žilina: ŽU, 2001. 376 s. ISBN 80-7100-853-2. </a:t>
            </a:r>
            <a:r>
              <a:rPr lang="sk-SK" b="1" dirty="0"/>
              <a:t>knižnica MTF: 621.9/Mi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MIČIETOVÁ, A. -- MAŇKOVÁ, I. -- VELÍŠEK, K. Top trendy v obrábaní : V. časť - Fyzikálne technológie obrábania. Žilina: </a:t>
            </a:r>
            <a:r>
              <a:rPr lang="sk-SK" dirty="0" err="1"/>
              <a:t>Media</a:t>
            </a:r>
            <a:r>
              <a:rPr lang="sk-SK" dirty="0"/>
              <a:t>/</a:t>
            </a:r>
            <a:r>
              <a:rPr lang="sk-SK" dirty="0" err="1"/>
              <a:t>St</a:t>
            </a:r>
            <a:r>
              <a:rPr lang="sk-SK" dirty="0"/>
              <a:t>, </a:t>
            </a:r>
            <a:r>
              <a:rPr lang="sk-SK" dirty="0" err="1"/>
              <a:t>s.r.o</a:t>
            </a:r>
            <a:r>
              <a:rPr lang="sk-SK" dirty="0"/>
              <a:t>., 2007. 168 s. ISBN 978-80-968954-7-2. </a:t>
            </a:r>
            <a:r>
              <a:rPr lang="sk-SK" b="1" dirty="0"/>
              <a:t>knižnica MTF: 621.9/Mi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75554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65760" y="487680"/>
            <a:ext cx="1143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PROGRESÍVNE METÓDY ODLIEVANIA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SPIŠÁK, E. a kol. Strojárske technológie. Košice: Strojnícka fakulta TU v Košiciach, 2011. 388 s. ISBN 978-80-553-0820-3. </a:t>
            </a:r>
            <a:r>
              <a:rPr lang="sk-SK" b="1" dirty="0"/>
              <a:t>knižnica MTF: 621/</a:t>
            </a:r>
            <a:r>
              <a:rPr lang="sk-SK" b="1" dirty="0" err="1"/>
              <a:t>Sp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CHRÁST, J. </a:t>
            </a:r>
            <a:r>
              <a:rPr lang="sk-SK" dirty="0" err="1"/>
              <a:t>Slévárenská</a:t>
            </a:r>
            <a:r>
              <a:rPr lang="sk-SK" dirty="0"/>
              <a:t> </a:t>
            </a:r>
            <a:r>
              <a:rPr lang="sk-SK" dirty="0" err="1"/>
              <a:t>zařízení</a:t>
            </a:r>
            <a:r>
              <a:rPr lang="sk-SK" dirty="0"/>
              <a:t>. Brno: CERM, 2006. 256 s. ISBN 80-7204-455-9. </a:t>
            </a:r>
            <a:r>
              <a:rPr lang="sk-SK" b="1" dirty="0"/>
              <a:t>knižnica MTF: 621.7/</a:t>
            </a:r>
            <a:r>
              <a:rPr lang="sk-SK" b="1" dirty="0" err="1"/>
              <a:t>Chr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ZAJAC, J. -- ONDIRKOVÁ, J. -- JURKO, J. Technológia zmeny tvaru I. Košice: Technická univerzita v Košiciach, 2003. 165 s. ISBN 80-8073-065-2. </a:t>
            </a:r>
            <a:r>
              <a:rPr lang="sk-SK" b="1" dirty="0"/>
              <a:t>knižnica MTF: 621.7/Za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KOMAROV, O.S. et al. </a:t>
            </a:r>
            <a:r>
              <a:rPr lang="sk-SK" dirty="0" err="1"/>
              <a:t>Technologija</a:t>
            </a:r>
            <a:r>
              <a:rPr lang="sk-SK" dirty="0"/>
              <a:t> </a:t>
            </a:r>
            <a:r>
              <a:rPr lang="sk-SK" dirty="0" err="1"/>
              <a:t>konstrukcionnych</a:t>
            </a:r>
            <a:r>
              <a:rPr lang="sk-SK" dirty="0"/>
              <a:t> </a:t>
            </a:r>
            <a:r>
              <a:rPr lang="sk-SK" dirty="0" err="1"/>
              <a:t>materialov</a:t>
            </a:r>
            <a:r>
              <a:rPr lang="sk-SK" dirty="0"/>
              <a:t>. 2. vyd. Minsk : </a:t>
            </a:r>
            <a:r>
              <a:rPr lang="sk-SK" dirty="0" err="1"/>
              <a:t>Obščestvo</a:t>
            </a:r>
            <a:r>
              <a:rPr lang="sk-SK" dirty="0"/>
              <a:t> s </a:t>
            </a:r>
            <a:r>
              <a:rPr lang="sk-SK" dirty="0" err="1"/>
              <a:t>ograničennoj</a:t>
            </a:r>
            <a:r>
              <a:rPr lang="sk-SK" dirty="0"/>
              <a:t> </a:t>
            </a:r>
            <a:r>
              <a:rPr lang="sk-SK" dirty="0" err="1"/>
              <a:t>otvetstvennosťju</a:t>
            </a:r>
            <a:r>
              <a:rPr lang="sk-SK" dirty="0"/>
              <a:t> "</a:t>
            </a:r>
            <a:r>
              <a:rPr lang="sk-SK" dirty="0" err="1"/>
              <a:t>Novoe</a:t>
            </a:r>
            <a:r>
              <a:rPr lang="sk-SK" dirty="0"/>
              <a:t> znanie", 2007. 566 s. ISBN 978-985-475-237-2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75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86264" y="633045"/>
            <a:ext cx="104241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BEZPEČNOSŤ MATERIÁLOV A VÝROBKOV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BRADÁČ, A. -- PORADA, V. -- NIČ, M. Súdne inžinierstvo. Bratislava: Bratislavská vysoká škola práva, 2008. ISBN 978-80-8963-08-7.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KAČÍKOVÁ, D. a kol. Materiály v protipožiarnej ochrane : Vysokoškolská učebnica. Zvolen: Technická univerzita vo Zvolene, 2011. 367 s. ISBN 978-80-228-2317-3. </a:t>
            </a:r>
            <a:r>
              <a:rPr lang="sk-SK" b="1" dirty="0"/>
              <a:t>knižnica MTF: 331/Ka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</a:t>
            </a:r>
            <a:r>
              <a:rPr lang="sk-SK" dirty="0" err="1"/>
              <a:t>R.a</a:t>
            </a:r>
            <a:r>
              <a:rPr lang="sk-SK" dirty="0"/>
              <a:t> kol. Náuka o materiáloch II. : Návody na cvičenia. Trnava: AlumniPress, 2009.  239 s. ISBN 978-80-8096-103-9. </a:t>
            </a:r>
            <a:r>
              <a:rPr lang="sk-SK" b="1" dirty="0"/>
              <a:t>e-skriptá, knižnica MTF: 620/Mo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HOSTIN, S. a kol. Environmentálne inžinierstvo 1 : Procesy a zariadenia environmentálnych technológií. Bratislava: STU v Bratislave, 2004. 229 s. ISBN 80-227-2013-5. </a:t>
            </a:r>
            <a:r>
              <a:rPr lang="sk-SK" b="1" dirty="0"/>
              <a:t>knižnica MTF: 504/</a:t>
            </a:r>
            <a:r>
              <a:rPr lang="sk-SK" b="1" dirty="0" err="1"/>
              <a:t>En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LEWISM, P R. -- REYNOLDS, K. </a:t>
            </a:r>
            <a:r>
              <a:rPr lang="sk-SK" dirty="0" err="1"/>
              <a:t>Forensic</a:t>
            </a:r>
            <a:r>
              <a:rPr lang="sk-SK" dirty="0"/>
              <a:t> </a:t>
            </a:r>
            <a:r>
              <a:rPr lang="sk-SK" dirty="0" err="1"/>
              <a:t>Materilas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CRC Press, 2004. 438 s. ISBN 0-8493-1182-9 </a:t>
            </a:r>
            <a:r>
              <a:rPr lang="sk-SK" b="1" dirty="0"/>
              <a:t>knižnica MTF: 331/</a:t>
            </a:r>
            <a:r>
              <a:rPr lang="sk-SK" b="1" dirty="0" err="1"/>
              <a:t>Le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NETOPILOVÁ, M. a kol. </a:t>
            </a:r>
            <a:r>
              <a:rPr lang="sk-SK" dirty="0" err="1"/>
              <a:t>Reakce</a:t>
            </a:r>
            <a:r>
              <a:rPr lang="sk-SK" dirty="0"/>
              <a:t> </a:t>
            </a:r>
            <a:r>
              <a:rPr lang="sk-SK" dirty="0" err="1"/>
              <a:t>stavebních</a:t>
            </a:r>
            <a:r>
              <a:rPr lang="sk-SK" dirty="0"/>
              <a:t> </a:t>
            </a:r>
            <a:r>
              <a:rPr lang="sk-SK" dirty="0" err="1"/>
              <a:t>výrobků</a:t>
            </a:r>
            <a:r>
              <a:rPr lang="sk-SK" dirty="0"/>
              <a:t> na oheň. Ostrava: SPBI, 2010. 126 s. </a:t>
            </a:r>
            <a:r>
              <a:rPr lang="sk-SK" b="1" dirty="0"/>
              <a:t>knižnica MTF: 331/</a:t>
            </a:r>
            <a:r>
              <a:rPr lang="sk-SK" b="1" dirty="0" err="1"/>
              <a:t>Ne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TZIMENAKIS, J. -- HOLLAND, D. </a:t>
            </a:r>
            <a:r>
              <a:rPr lang="sk-SK" dirty="0" err="1"/>
              <a:t>Electrical</a:t>
            </a:r>
            <a:r>
              <a:rPr lang="sk-SK" dirty="0"/>
              <a:t> </a:t>
            </a:r>
            <a:r>
              <a:rPr lang="sk-SK" dirty="0" err="1"/>
              <a:t>Product</a:t>
            </a:r>
            <a:r>
              <a:rPr lang="sk-SK" dirty="0"/>
              <a:t> </a:t>
            </a:r>
            <a:r>
              <a:rPr lang="sk-SK" dirty="0" err="1"/>
              <a:t>Safety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Jordan</a:t>
            </a:r>
            <a:r>
              <a:rPr lang="sk-SK" dirty="0"/>
              <a:t> </a:t>
            </a:r>
            <a:r>
              <a:rPr lang="sk-SK" dirty="0" err="1"/>
              <a:t>Hill</a:t>
            </a:r>
            <a:r>
              <a:rPr lang="sk-SK" dirty="0"/>
              <a:t>, 2000. 229 s. </a:t>
            </a:r>
            <a:r>
              <a:rPr lang="sk-SK" b="1" dirty="0"/>
              <a:t>knižnica MTF: 331/</a:t>
            </a:r>
            <a:r>
              <a:rPr lang="sk-SK" b="1" dirty="0" err="1"/>
              <a:t>Tz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CHOLUJ, F. M. Normalizácia metrológia a skúšobníctvo. Žilina: Žilinská Univerzita, 2000. 136 s.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74215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457200"/>
            <a:ext cx="113233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PROGRESÍVNE METÓDY TVÁRNENIA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Technológia tvárnenia, zvárania a zlievania. Bratislava: SAV, 1986. </a:t>
            </a:r>
            <a:r>
              <a:rPr lang="sk-SK" b="1" dirty="0"/>
              <a:t>knižnica MTF: 621.7/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-- POLÁK, K. Teória tvárnenia. Bratislava: Alfa, 1985. 374 s. </a:t>
            </a:r>
            <a:r>
              <a:rPr lang="sk-SK" b="1" dirty="0"/>
              <a:t>knižnica MTF: 621.77/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-- POLÁK, K. -- WESSELY, E. Teória tvárnenia. Košice: TU v Košiciach, 1994. </a:t>
            </a:r>
            <a:r>
              <a:rPr lang="sk-SK" b="1" dirty="0"/>
              <a:t>knižnica MTF: 621.7/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FOREJT, M. -- PÍŠKA, M. </a:t>
            </a:r>
            <a:r>
              <a:rPr lang="sk-SK" dirty="0" err="1"/>
              <a:t>Teorie</a:t>
            </a:r>
            <a:r>
              <a:rPr lang="sk-SK" dirty="0"/>
              <a:t> </a:t>
            </a:r>
            <a:r>
              <a:rPr lang="sk-SK" dirty="0" err="1"/>
              <a:t>obrábění</a:t>
            </a:r>
            <a:r>
              <a:rPr lang="sk-SK" dirty="0"/>
              <a:t>, </a:t>
            </a:r>
            <a:r>
              <a:rPr lang="sk-SK" dirty="0" err="1"/>
              <a:t>tváření</a:t>
            </a:r>
            <a:r>
              <a:rPr lang="sk-SK" dirty="0"/>
              <a:t> a nástroje. Brno: CERM, 2006. 225 s. ISBN 80-214-2374-9. </a:t>
            </a:r>
            <a:r>
              <a:rPr lang="sk-SK" b="1" dirty="0"/>
              <a:t>knižnica MTF: 621.77/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FOREJT, M. </a:t>
            </a:r>
            <a:r>
              <a:rPr lang="sk-SK" dirty="0" err="1"/>
              <a:t>Teorie</a:t>
            </a:r>
            <a:r>
              <a:rPr lang="sk-SK" dirty="0"/>
              <a:t> </a:t>
            </a:r>
            <a:r>
              <a:rPr lang="sk-SK" dirty="0" err="1"/>
              <a:t>tváření</a:t>
            </a:r>
            <a:r>
              <a:rPr lang="sk-SK" dirty="0"/>
              <a:t>. Brno: CERM, 2004. 167 s. ISBN 80-214-2764-7. </a:t>
            </a:r>
            <a:r>
              <a:rPr lang="sk-SK" b="1" dirty="0"/>
              <a:t>knižnica MTF: 621.77/</a:t>
            </a:r>
            <a:r>
              <a:rPr lang="sk-SK" b="1" dirty="0" err="1"/>
              <a:t>Fo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KALPAKJIAN, S. </a:t>
            </a:r>
            <a:r>
              <a:rPr lang="sk-SK" dirty="0" err="1"/>
              <a:t>Manufacturing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. </a:t>
            </a:r>
            <a:r>
              <a:rPr lang="sk-SK" dirty="0" err="1"/>
              <a:t>Reading</a:t>
            </a:r>
            <a:r>
              <a:rPr lang="sk-SK" dirty="0"/>
              <a:t>: </a:t>
            </a:r>
            <a:r>
              <a:rPr lang="sk-SK" dirty="0" err="1"/>
              <a:t>Addison-Wesley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</a:t>
            </a:r>
            <a:r>
              <a:rPr lang="sk-SK" dirty="0" err="1"/>
              <a:t>Company</a:t>
            </a:r>
            <a:r>
              <a:rPr lang="sk-SK" dirty="0"/>
              <a:t>, 1989. 1199 s. ISBN 0-201-12849-7. </a:t>
            </a:r>
            <a:r>
              <a:rPr lang="sk-SK" b="1" dirty="0"/>
              <a:t>(rok vyd. 2014 knižnica MTF: 621/Ka)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SCHMID, S. -- KALPAKJIAN, S. </a:t>
            </a:r>
            <a:r>
              <a:rPr lang="sk-SK" dirty="0" err="1"/>
              <a:t>Manufcturing</a:t>
            </a:r>
            <a:r>
              <a:rPr lang="sk-SK" dirty="0"/>
              <a:t>, </a:t>
            </a:r>
            <a:r>
              <a:rPr lang="sk-SK" dirty="0" err="1"/>
              <a:t>Engineering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. New York: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2010. 1176 s. </a:t>
            </a:r>
            <a:r>
              <a:rPr lang="sk-SK" b="1" dirty="0"/>
              <a:t>(rok vyd. 2014 knižnica MTF: 621/Ka)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MIELNIK, E M. </a:t>
            </a:r>
            <a:r>
              <a:rPr lang="sk-SK" dirty="0" err="1"/>
              <a:t>Metalworking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Engineering</a:t>
            </a:r>
            <a:r>
              <a:rPr lang="sk-SK" dirty="0"/>
              <a:t>. </a:t>
            </a:r>
            <a:r>
              <a:rPr lang="sk-SK" dirty="0" err="1"/>
              <a:t>College</a:t>
            </a:r>
            <a:r>
              <a:rPr lang="sk-SK" dirty="0"/>
              <a:t>: </a:t>
            </a:r>
            <a:r>
              <a:rPr lang="sk-SK" dirty="0" err="1"/>
              <a:t>McGraw-Hill</a:t>
            </a:r>
            <a:r>
              <a:rPr lang="sk-SK" dirty="0"/>
              <a:t>, 1991.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A. -- EVIN, E. -- SPIŠÁK, E. Technológia plošného tvárnenia. Bratislava: Alfa, 1985. 263 s. </a:t>
            </a:r>
            <a:r>
              <a:rPr lang="sk-SK" b="1" dirty="0"/>
              <a:t>knižnica MTF: 621.7/Hr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BABOR, K. -- CVILINEK, A. -- FIALA, J. Objemové </a:t>
            </a:r>
            <a:r>
              <a:rPr lang="sk-SK" dirty="0" err="1"/>
              <a:t>tváření</a:t>
            </a:r>
            <a:r>
              <a:rPr lang="sk-SK" dirty="0"/>
              <a:t> oceli. Praha: SNTL, 1967. 328 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MORAVEC, J. Nekonvenčné technológie tvárnenia kovov. Žilina: EDIS, 2003.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203043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33400"/>
            <a:ext cx="113385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PROGRESÍVNE METÓDY ZVÁRANIA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Milan a </a:t>
            </a:r>
            <a:r>
              <a:rPr lang="sk-SK" dirty="0" err="1"/>
              <a:t>kol.Progresívne</a:t>
            </a:r>
            <a:r>
              <a:rPr lang="sk-SK" dirty="0"/>
              <a:t> metódy spájania materiálov. Košice : Technická univerzita v Košiciach, 2021. 362 s. ISBN 978-80-553-3845-3. </a:t>
            </a:r>
            <a:r>
              <a:rPr lang="sk-SK" b="1" dirty="0"/>
              <a:t>knižnica MTF: 621.7/Ma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Milan. Zváranie kovových materiálov výbuchom. Bratislava : STU v Bratislave, 2009. 147 s. ISBN 978-80-227-3128-7. </a:t>
            </a:r>
            <a:r>
              <a:rPr lang="sk-SK" b="1" dirty="0"/>
              <a:t>knižnica MTF: 621.7/Ma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Milan; BÁRTA, Jozef. Multimediálny sprievodca technológiou zvárania. Trnava: </a:t>
            </a:r>
            <a:r>
              <a:rPr lang="sk-SK" dirty="0" err="1"/>
              <a:t>AlumniPress</a:t>
            </a:r>
            <a:r>
              <a:rPr lang="sk-SK" dirty="0"/>
              <a:t>, 2008. 328 s. ISBN 978-80-8096-066-7. </a:t>
            </a:r>
            <a:r>
              <a:rPr lang="sk-SK" b="1" dirty="0"/>
              <a:t>knižnica MTF: 621.7/Ma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Milan; MIRONOVOVÁ, Emília. Diplomový projekt. Práca s odbornou anglickou terminológiou v oblasti zvárania. Trnava : </a:t>
            </a:r>
            <a:r>
              <a:rPr lang="sk-SK" dirty="0" err="1"/>
              <a:t>AlumniPress</a:t>
            </a:r>
            <a:r>
              <a:rPr lang="sk-SK" dirty="0"/>
              <a:t>, 2009. 126 s. ISBN 978-80-8096-096-4. </a:t>
            </a:r>
            <a:r>
              <a:rPr lang="sk-SK" b="1" dirty="0"/>
              <a:t>knižnica MTF: 8/Ma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Ivan. Zváranie a </a:t>
            </a:r>
            <a:r>
              <a:rPr lang="sk-SK" dirty="0" err="1"/>
              <a:t>zvariteľnosť</a:t>
            </a:r>
            <a:r>
              <a:rPr lang="sk-SK" dirty="0"/>
              <a:t> materiálov. Bratislava : </a:t>
            </a:r>
            <a:r>
              <a:rPr lang="sk-SK" dirty="0" err="1"/>
              <a:t>Citadella</a:t>
            </a:r>
            <a:r>
              <a:rPr lang="sk-SK" dirty="0"/>
              <a:t>, 2013. 486 s. ISBN 978-80-89628-18-6. </a:t>
            </a:r>
            <a:r>
              <a:rPr lang="sk-SK" b="1" dirty="0"/>
              <a:t>knižnica MTF: 621.7/Hr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TURŇA, Milan. Špeciálne metódy zvárania. Bratislava: ALFA, 1989. 383 s. ISBN 80-05-00097-9.</a:t>
            </a:r>
            <a:r>
              <a:rPr lang="sk-SK" b="1" dirty="0"/>
              <a:t> knižnica MTF: 621.7/Tu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O'BRIEN, </a:t>
            </a:r>
            <a:r>
              <a:rPr lang="sk-SK" dirty="0" err="1"/>
              <a:t>Annette</a:t>
            </a:r>
            <a:r>
              <a:rPr lang="sk-SK" dirty="0"/>
              <a:t>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: </a:t>
            </a:r>
            <a:r>
              <a:rPr lang="sk-SK" dirty="0" err="1"/>
              <a:t>Vol</a:t>
            </a:r>
            <a:r>
              <a:rPr lang="sk-SK" dirty="0"/>
              <a:t>. 2.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, Part 1. </a:t>
            </a:r>
            <a:r>
              <a:rPr lang="sk-SK" dirty="0" err="1"/>
              <a:t>Danvers</a:t>
            </a:r>
            <a:r>
              <a:rPr lang="sk-SK" dirty="0"/>
              <a:t> : American </a:t>
            </a:r>
            <a:r>
              <a:rPr lang="sk-SK" dirty="0" err="1"/>
              <a:t>Welding</a:t>
            </a:r>
            <a:r>
              <a:rPr lang="sk-SK" dirty="0"/>
              <a:t> Society, 2004. 720 s. ISBN 0-87171-729-8. </a:t>
            </a:r>
            <a:r>
              <a:rPr lang="sk-SK" b="1" dirty="0"/>
              <a:t>knižnica MTF: 621.7/</a:t>
            </a:r>
            <a:r>
              <a:rPr lang="sk-SK" b="1" dirty="0" err="1"/>
              <a:t>We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WEMAN, Klas.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 : </a:t>
            </a:r>
            <a:r>
              <a:rPr lang="sk-SK" dirty="0" err="1"/>
              <a:t>Woodhead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2003. 193 strany. ISBN 1-85573-689-6. </a:t>
            </a:r>
            <a:r>
              <a:rPr lang="sk-SK" b="1" dirty="0"/>
              <a:t>knižnica MTF: 621.7/</a:t>
            </a:r>
            <a:r>
              <a:rPr lang="sk-SK" b="1" dirty="0" err="1"/>
              <a:t>We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343328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79120"/>
            <a:ext cx="1117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PROGRESÍVNE PRÍSTUPY V MANAŽMENTE VÝROBNÝCH 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RYBANSKÝ, R. -- DRAHŇOVSKÝ, J. Manažment výroby II. Trnava: </a:t>
            </a:r>
            <a:r>
              <a:rPr lang="sk-SK" dirty="0" err="1"/>
              <a:t>AlumniPress</a:t>
            </a:r>
            <a:r>
              <a:rPr lang="sk-SK" dirty="0"/>
              <a:t>, 2009. 206 s. ISBN 978-80-8096-085-8. </a:t>
            </a:r>
            <a:r>
              <a:rPr lang="sk-SK" b="1" dirty="0"/>
              <a:t>e-skriptá, knižnica MTF: 65/Ry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JEMALA, M. Manažment technologických systémov : Identifikácia a prípadové štúdie. Bratislava: Ekonóm, 2011. 220 s. ISBN 978-80-225-3120-7.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JAHNÁTEK, Ľ. -- RYBANSKÝ, R. -- DRAHŇOVSKÝ, J. Výrobná stratégia podniku. In BARAN, D. a kol. Strategický manažment v praxi manažéra. 1. vyd. Trnava: </a:t>
            </a:r>
            <a:r>
              <a:rPr lang="sk-SK" dirty="0" err="1"/>
              <a:t>Tripsoft</a:t>
            </a:r>
            <a:r>
              <a:rPr lang="sk-SK" dirty="0"/>
              <a:t>, 2007, s. 193--216. ISBN 978-80-89291-04-5. </a:t>
            </a:r>
            <a:r>
              <a:rPr lang="sk-SK" b="1" dirty="0"/>
              <a:t>knižnica MTF: 65/Ja</a:t>
            </a:r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745274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65760" y="533400"/>
            <a:ext cx="114147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PROGRESÍVNE TECHNOLÓGIE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JANOVEC, J. et al. Progresívne materiály a technológie. Bratislava: Nakladateľstvo STU, 2012. 299 s. ISBN 978-80-227-3648-0. </a:t>
            </a:r>
            <a:r>
              <a:rPr lang="sk-SK" b="1" dirty="0"/>
              <a:t>knižnica MTF: 620/Ja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LOFAJ, F. </a:t>
            </a:r>
            <a:r>
              <a:rPr lang="sk-SK" dirty="0" err="1"/>
              <a:t>Creep</a:t>
            </a:r>
            <a:r>
              <a:rPr lang="sk-SK" dirty="0"/>
              <a:t> </a:t>
            </a:r>
            <a:r>
              <a:rPr lang="sk-SK" dirty="0" err="1"/>
              <a:t>mechanisms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high-performance</a:t>
            </a:r>
            <a:r>
              <a:rPr lang="sk-SK" dirty="0"/>
              <a:t> </a:t>
            </a:r>
            <a:r>
              <a:rPr lang="sk-SK" dirty="0" err="1"/>
              <a:t>silicon</a:t>
            </a:r>
            <a:r>
              <a:rPr lang="sk-SK" dirty="0"/>
              <a:t> </a:t>
            </a:r>
            <a:r>
              <a:rPr lang="sk-SK" dirty="0" err="1"/>
              <a:t>nitride</a:t>
            </a:r>
            <a:r>
              <a:rPr lang="sk-SK" dirty="0"/>
              <a:t> </a:t>
            </a:r>
            <a:r>
              <a:rPr lang="sk-SK" dirty="0" err="1"/>
              <a:t>ceramics</a:t>
            </a:r>
            <a:r>
              <a:rPr lang="sk-SK" dirty="0"/>
              <a:t> : Habilitačná práca. Trnava: Trnava STU, 2011. </a:t>
            </a:r>
            <a:r>
              <a:rPr lang="sk-SK" b="1" dirty="0"/>
              <a:t>knižnica MTF: so súhlasom autora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DUSZOVÁ, A. a kol. </a:t>
            </a:r>
            <a:r>
              <a:rPr lang="sk-SK" dirty="0" err="1"/>
              <a:t>Nanoindentation</a:t>
            </a:r>
            <a:r>
              <a:rPr lang="sk-SK" dirty="0"/>
              <a:t> of WC-</a:t>
            </a:r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hardmetals</a:t>
            </a:r>
            <a:r>
              <a:rPr lang="sk-SK" dirty="0"/>
              <a:t>. </a:t>
            </a:r>
            <a:r>
              <a:rPr lang="sk-SK" dirty="0" err="1"/>
              <a:t>Journal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European</a:t>
            </a:r>
            <a:r>
              <a:rPr lang="sk-SK" dirty="0"/>
              <a:t> </a:t>
            </a:r>
            <a:r>
              <a:rPr lang="sk-SK" dirty="0" err="1"/>
              <a:t>Ceramic</a:t>
            </a:r>
            <a:r>
              <a:rPr lang="sk-SK" dirty="0"/>
              <a:t> Society </a:t>
            </a:r>
            <a:r>
              <a:rPr lang="sk-SK" dirty="0" err="1"/>
              <a:t>Vol</a:t>
            </a:r>
            <a:r>
              <a:rPr lang="sk-SK" dirty="0"/>
              <a:t>. 33, </a:t>
            </a:r>
            <a:r>
              <a:rPr lang="sk-SK" dirty="0" err="1"/>
              <a:t>Iss</a:t>
            </a:r>
            <a:r>
              <a:rPr lang="sk-SK" dirty="0"/>
              <a:t>. 12. s. 2227--2232. ISSN 0955-2219. </a:t>
            </a:r>
            <a:r>
              <a:rPr lang="sk-SK" b="1" dirty="0"/>
              <a:t>knižnica MTF: časopisy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LOFAJ, F. et al. Teória a technológia spracovania keramických materiálov. Trnava: </a:t>
            </a:r>
            <a:r>
              <a:rPr lang="sk-SK" dirty="0" err="1"/>
              <a:t>AlumniPress</a:t>
            </a:r>
            <a:r>
              <a:rPr lang="sk-SK" dirty="0"/>
              <a:t>, 2010. 193 s. ISBN 978-80-8096-126-8. </a:t>
            </a:r>
            <a:r>
              <a:rPr lang="sk-SK" b="1" dirty="0"/>
              <a:t>e-skriptá, knižnica MTF: 620/</a:t>
            </a:r>
            <a:r>
              <a:rPr lang="sk-SK" b="1" dirty="0" err="1"/>
              <a:t>Lo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PARCHOVIANSKÝ, M. a kol. </a:t>
            </a:r>
            <a:r>
              <a:rPr lang="sk-SK" dirty="0" err="1"/>
              <a:t>Microstructure</a:t>
            </a:r>
            <a:r>
              <a:rPr lang="sk-SK" dirty="0"/>
              <a:t> and </a:t>
            </a:r>
            <a:r>
              <a:rPr lang="sk-SK" dirty="0" err="1"/>
              <a:t>mechanical</a:t>
            </a:r>
            <a:r>
              <a:rPr lang="sk-SK" dirty="0"/>
              <a:t> </a:t>
            </a:r>
            <a:r>
              <a:rPr lang="sk-SK" dirty="0" err="1"/>
              <a:t>properties</a:t>
            </a:r>
            <a:r>
              <a:rPr lang="sk-SK" dirty="0"/>
              <a:t> of hot </a:t>
            </a:r>
            <a:r>
              <a:rPr lang="sk-SK" dirty="0" err="1"/>
              <a:t>pressed</a:t>
            </a:r>
            <a:r>
              <a:rPr lang="sk-SK" dirty="0"/>
              <a:t> Al2O3/</a:t>
            </a:r>
            <a:r>
              <a:rPr lang="sk-SK" dirty="0" err="1"/>
              <a:t>SiC</a:t>
            </a:r>
            <a:r>
              <a:rPr lang="sk-SK" dirty="0"/>
              <a:t> </a:t>
            </a:r>
            <a:r>
              <a:rPr lang="sk-SK" dirty="0" err="1"/>
              <a:t>nanocomposites</a:t>
            </a:r>
            <a:r>
              <a:rPr lang="sk-SK" dirty="0"/>
              <a:t>. </a:t>
            </a:r>
            <a:r>
              <a:rPr lang="sk-SK" dirty="0" err="1"/>
              <a:t>Journal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European</a:t>
            </a:r>
            <a:r>
              <a:rPr lang="sk-SK" dirty="0"/>
              <a:t> </a:t>
            </a:r>
            <a:r>
              <a:rPr lang="sk-SK" dirty="0" err="1"/>
              <a:t>Ceramic</a:t>
            </a:r>
            <a:r>
              <a:rPr lang="sk-SK" dirty="0"/>
              <a:t> Society </a:t>
            </a:r>
            <a:r>
              <a:rPr lang="sk-SK" dirty="0" err="1"/>
              <a:t>Vol</a:t>
            </a:r>
            <a:r>
              <a:rPr lang="sk-SK" dirty="0"/>
              <a:t>. 33, </a:t>
            </a:r>
            <a:r>
              <a:rPr lang="sk-SK" dirty="0" err="1"/>
              <a:t>Iss</a:t>
            </a:r>
            <a:r>
              <a:rPr lang="sk-SK" dirty="0"/>
              <a:t>. 12. s. 2291--2298. ISSN 0955-2219.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659236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472440"/>
            <a:ext cx="114452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PROJEKTOVANIE RIADIACICH SYSTÉMOV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BALÁTĚ, J. Automatické </a:t>
            </a:r>
            <a:r>
              <a:rPr lang="sk-SK" dirty="0" err="1"/>
              <a:t>řízení</a:t>
            </a:r>
            <a:r>
              <a:rPr lang="sk-SK" dirty="0"/>
              <a:t>. Praha: BEN , 2003. 663 s. ISBN 80-7300-020-2. </a:t>
            </a:r>
            <a:r>
              <a:rPr lang="sk-SK" b="1" dirty="0"/>
              <a:t>knižnica MTF: 681.3/Ba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MUDRONČÍK, D. Softvér riadiacich systémov. Vydavateľstvo STU v Bratislave: STU Bratislava, 2000. 268 s. ISBN 80-227-1341-4. </a:t>
            </a:r>
            <a:r>
              <a:rPr lang="sk-SK" b="1" dirty="0"/>
              <a:t>knižnica MTF: 681.3/Mu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JURIŠICA, L. Prevádzkové riadiace systémy.  [online]. 2006. URL: </a:t>
            </a:r>
            <a:r>
              <a:rPr lang="sk-SK" u="sng" dirty="0"/>
              <a:t>http://AT@P </a:t>
            </a:r>
            <a:r>
              <a:rPr lang="sk-SK" u="sng" dirty="0" err="1"/>
              <a:t>journal</a:t>
            </a:r>
            <a:r>
              <a:rPr lang="sk-SK" u="sng" dirty="0"/>
              <a:t> </a:t>
            </a:r>
            <a:r>
              <a:rPr lang="sk-SK" dirty="0"/>
              <a:t>1, 2, 3/2006.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ASTRÖM, K J. -- HÄGGLUND, T. PID </a:t>
            </a:r>
            <a:r>
              <a:rPr lang="sk-SK" dirty="0" err="1"/>
              <a:t>Controllers</a:t>
            </a:r>
            <a:r>
              <a:rPr lang="sk-SK" dirty="0"/>
              <a:t>: </a:t>
            </a:r>
            <a:r>
              <a:rPr lang="sk-SK" dirty="0" err="1"/>
              <a:t>Theory</a:t>
            </a:r>
            <a:r>
              <a:rPr lang="sk-SK" dirty="0"/>
              <a:t>, Design, and </a:t>
            </a:r>
            <a:r>
              <a:rPr lang="sk-SK" dirty="0" err="1"/>
              <a:t>Tuning</a:t>
            </a:r>
            <a:r>
              <a:rPr lang="sk-SK" dirty="0"/>
              <a:t>. </a:t>
            </a:r>
            <a:r>
              <a:rPr lang="sk-SK" dirty="0" err="1"/>
              <a:t>b.m</a:t>
            </a:r>
            <a:r>
              <a:rPr lang="sk-SK" dirty="0"/>
              <a:t>. : </a:t>
            </a:r>
            <a:r>
              <a:rPr lang="sk-SK" dirty="0" err="1"/>
              <a:t>Instrument</a:t>
            </a:r>
            <a:r>
              <a:rPr lang="sk-SK" dirty="0"/>
              <a:t> Society of </a:t>
            </a:r>
            <a:r>
              <a:rPr lang="sk-SK" dirty="0" err="1"/>
              <a:t>America</a:t>
            </a:r>
            <a:r>
              <a:rPr lang="sk-SK" dirty="0"/>
              <a:t>, 1995.43s.ISBN1-55617-516-7. https://www.google.com/url?sa=t&amp;rct=j&amp;q=&amp;esrc=s&amp;source=web&amp;cd=&amp;ved=2ahUKEwii8pq7roT5AhXHnaQKHUUzDgYQFnoECAQQAQ&amp;url=https%3A%2F%2Faiecp.files.wordpress.com%2F2012%2F07%2F1-0-1-k-j-astrom-pid-controllers-theory-design-and-tuning-2ed.pdf&amp;usg=AOvVaw3Ghe8juL6vZ4ZU2OtCUUy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Metodická príručka k podpornému SW, </a:t>
            </a:r>
            <a:r>
              <a:rPr lang="sk-SK" dirty="0" err="1"/>
              <a:t>BcP</a:t>
            </a:r>
            <a:r>
              <a:rPr lang="sk-SK" dirty="0"/>
              <a:t> Mrva, web stránka predmetu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SW pre navrhovanie regulačných obvodov, DP </a:t>
            </a:r>
            <a:r>
              <a:rPr lang="sk-SK" dirty="0" err="1"/>
              <a:t>Lošonský</a:t>
            </a:r>
            <a:r>
              <a:rPr lang="sk-SK" dirty="0"/>
              <a:t>, web stránka predmetu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Video návody / Video </a:t>
            </a:r>
            <a:r>
              <a:rPr lang="sk-SK" dirty="0" err="1"/>
              <a:t>tutorials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007416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48640"/>
            <a:ext cx="113080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PROJEKTOVANIE VÝROBNÝCH 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BOŽEK, Pavol et al. Projektovanie a prevádzkovanie výrobných systémov. 1. vyd. Ostrava : </a:t>
            </a:r>
            <a:r>
              <a:rPr lang="sk-SK" dirty="0" err="1"/>
              <a:t>Ámos</a:t>
            </a:r>
            <a:r>
              <a:rPr lang="sk-SK" dirty="0"/>
              <a:t>, 2021. 181 s. ISBN 978-80-87691-35-9.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M. -- KOVÁČ, J. Inovačné projektovanie výrobných procesov a systémov. Košice : Technická univerzita v Košiciach, 2011. 319 s. ISBN 978-80-553-0805-0.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MATÚŠOVÁ, M. -- HRUŠKOVÁ, E. Projektovanie výrobných systémov: Návody na cvičenia. Trnava : </a:t>
            </a:r>
            <a:r>
              <a:rPr lang="sk-SK" dirty="0" err="1"/>
              <a:t>AlumniPress</a:t>
            </a:r>
            <a:r>
              <a:rPr lang="sk-SK" dirty="0"/>
              <a:t>, 2010. 117 s. ISBN 978-80-8096-116-9. </a:t>
            </a:r>
            <a:r>
              <a:rPr lang="sk-SK" b="1" dirty="0"/>
              <a:t>e-skriptá, knižnica MTF: 621.86/Ma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VAŽAN, P. et al. Modelovanie a simulácia systémov. Simulátor </a:t>
            </a:r>
            <a:r>
              <a:rPr lang="sk-SK" dirty="0" err="1"/>
              <a:t>Witness</a:t>
            </a:r>
            <a:r>
              <a:rPr lang="sk-SK" dirty="0"/>
              <a:t>: Návody na cvičenia. Trnava : </a:t>
            </a:r>
            <a:r>
              <a:rPr lang="sk-SK" dirty="0" err="1"/>
              <a:t>AlumniPress</a:t>
            </a:r>
            <a:r>
              <a:rPr lang="sk-SK" dirty="0"/>
              <a:t>, 2017. 234 s. ISBN 978-80-8096-252-4. </a:t>
            </a:r>
            <a:r>
              <a:rPr lang="sk-SK" b="1" dirty="0"/>
              <a:t>e-skriptá, knižnica MTF: 681.3/</a:t>
            </a:r>
            <a:r>
              <a:rPr lang="sk-SK" b="1" dirty="0" err="1"/>
              <a:t>Va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MATÚŠOVÁ, M. Aplikácia simulačných metód pri projektovaní výrobného systému. Bratislava : Nakladateľstvo STU, 2015. 88 s. ISBN 978-80-227-4487-4. </a:t>
            </a:r>
            <a:r>
              <a:rPr lang="sk-SK" b="1" dirty="0"/>
              <a:t>knižnica MTF: 621.86/Ma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735790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441960"/>
            <a:ext cx="11338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PROJEKTOVANIE VÝROBY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BUDA, J. -- KOVÁČ, M. Metodika projektovania výrobných procesov v strojárstve. Bratislava: Alfa, 1990. 508 s. ISBN 80-05-00234-4. </a:t>
            </a:r>
            <a:r>
              <a:rPr lang="sk-SK" b="1" dirty="0"/>
              <a:t>knižnica MTF: 658.5/</a:t>
            </a:r>
            <a:r>
              <a:rPr lang="sk-SK" b="1" dirty="0" err="1"/>
              <a:t>Bu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VIGNER, M. -- ZELENKA, A. -- KRÁL, M. Metodika </a:t>
            </a:r>
            <a:r>
              <a:rPr lang="sk-SK" dirty="0" err="1"/>
              <a:t>projektování</a:t>
            </a:r>
            <a:r>
              <a:rPr lang="sk-SK" dirty="0"/>
              <a:t> </a:t>
            </a:r>
            <a:r>
              <a:rPr lang="sk-SK" dirty="0" err="1"/>
              <a:t>výrobních</a:t>
            </a:r>
            <a:r>
              <a:rPr lang="sk-SK" dirty="0"/>
              <a:t> </a:t>
            </a:r>
            <a:r>
              <a:rPr lang="sk-SK" dirty="0" err="1"/>
              <a:t>procesů</a:t>
            </a:r>
            <a:r>
              <a:rPr lang="sk-SK" dirty="0"/>
              <a:t>. Praha: SNTL, 1984. 592 s. </a:t>
            </a:r>
            <a:r>
              <a:rPr lang="sk-SK" b="1" dirty="0"/>
              <a:t>knižnica MTF: 621/Vi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M. -- KOVÁČ, J. Inovačné projektovanie výrobných procesov a systémov. Košice: Technická univerzita v Košiciach, 2011. 319 s. ISBN 978-80-553-0805-0.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KOŠTURIAK, J. et al. Projektovanie výrobných systémov pre 21. storočie. Žilina: Žilinská univerzita, 2000. 397 s. ISBN 80-7100-553-3. </a:t>
            </a:r>
            <a:r>
              <a:rPr lang="sk-SK" b="1" dirty="0"/>
              <a:t>knižnica MTF: 621.9/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MILO, P. Technologické projektovanie v praxi. Bratislava: Alfa, 1990. 399 s. ISBN 80-05-00103-7. </a:t>
            </a:r>
            <a:r>
              <a:rPr lang="sk-SK" b="1" dirty="0"/>
              <a:t>knižnica MTF: 62/Mi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972864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502920"/>
            <a:ext cx="112623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PROJEKTOVÝ MANAŽMENT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SAMÁKOVÁ, J. -- ŠUJANOVÁ, J. Projektový manažment. Trnava : Vydavateľstvo </a:t>
            </a:r>
            <a:r>
              <a:rPr lang="sk-SK" dirty="0" err="1"/>
              <a:t>AlumniPress</a:t>
            </a:r>
            <a:r>
              <a:rPr lang="sk-SK" dirty="0"/>
              <a:t>, 2019. 218 s. ISBN 978-80-8096-259-3. </a:t>
            </a:r>
            <a:r>
              <a:rPr lang="sk-SK" b="1" dirty="0"/>
              <a:t>e-skriptá, knižnica MTF: 65/Sa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VŠETEČKA, P. Projektové myslenie : Sprievodca súborom znalostí. Liptovský Mikuláš : </a:t>
            </a:r>
            <a:r>
              <a:rPr lang="sk-SK" dirty="0" err="1"/>
              <a:t>Petr</a:t>
            </a:r>
            <a:r>
              <a:rPr lang="sk-SK" dirty="0"/>
              <a:t> Všetečka, 2017. 524 s. ISBN 978-80-972683-9-8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KREMEŇOVÁ, I. Projektový manažment. Žilinská univerzita: Žilinská univerzita, 2009. </a:t>
            </a:r>
            <a:r>
              <a:rPr lang="sk-SK" b="1" dirty="0"/>
              <a:t>knižnica MTF: 65/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HRABLIK CHOVANOVÁ, H. -- ŠUJANOVÁ, J. Vyššie formy projektového manažmentu. Trnava : </a:t>
            </a:r>
            <a:r>
              <a:rPr lang="sk-SK" dirty="0" err="1"/>
              <a:t>AlumniPress</a:t>
            </a:r>
            <a:r>
              <a:rPr lang="sk-SK" dirty="0"/>
              <a:t>, 2009. 98 s. ISBN 978-80-8096-105-3. </a:t>
            </a:r>
            <a:r>
              <a:rPr lang="sk-SK" b="1" dirty="0"/>
              <a:t>e-skriptá, knižnica MTF: 65/Ja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SVOZILOVÁ, A. Projektový management.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2006. 353 s. ISBN 80-247-1501-5. </a:t>
            </a:r>
            <a:r>
              <a:rPr lang="sk-SK" b="1" dirty="0"/>
              <a:t>knižnica MTF: 65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JAKÁBOVÁ, M. Metóda logického rámca - </a:t>
            </a:r>
            <a:r>
              <a:rPr lang="sk-SK" dirty="0" err="1"/>
              <a:t>logframe</a:t>
            </a:r>
            <a:r>
              <a:rPr lang="sk-SK" dirty="0"/>
              <a:t>. </a:t>
            </a:r>
            <a:r>
              <a:rPr lang="sk-SK" dirty="0" err="1"/>
              <a:t>Method</a:t>
            </a:r>
            <a:r>
              <a:rPr lang="sk-SK" dirty="0"/>
              <a:t> "</a:t>
            </a:r>
            <a:r>
              <a:rPr lang="sk-SK" dirty="0" err="1"/>
              <a:t>Logframe</a:t>
            </a:r>
            <a:r>
              <a:rPr lang="sk-SK" dirty="0"/>
              <a:t>". In Trendy v systémoch riadenia podnikov. Košice: Technická univerzita v Košiciach, 2004, ISBN 80-8073-202-7. </a:t>
            </a:r>
            <a:r>
              <a:rPr lang="sk-SK" b="1" dirty="0"/>
              <a:t>e-skriptá, knižnica MTF: 65/Ja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CHOVANOVÁ, H. -- JAKÁBOVÁ, M. -- ŠUJANOVÁ, J. The </a:t>
            </a:r>
            <a:r>
              <a:rPr lang="sk-SK" dirty="0" err="1"/>
              <a:t>use</a:t>
            </a:r>
            <a:r>
              <a:rPr lang="sk-SK" dirty="0"/>
              <a:t> of </a:t>
            </a:r>
            <a:r>
              <a:rPr lang="sk-SK" dirty="0" err="1"/>
              <a:t>network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 </a:t>
            </a:r>
            <a:r>
              <a:rPr lang="sk-SK" dirty="0" err="1"/>
              <a:t>Methods</a:t>
            </a:r>
            <a:r>
              <a:rPr lang="sk-SK" dirty="0"/>
              <a:t> to </a:t>
            </a:r>
            <a:r>
              <a:rPr lang="sk-SK" dirty="0" err="1"/>
              <a:t>eliminate</a:t>
            </a:r>
            <a:r>
              <a:rPr lang="sk-SK" dirty="0"/>
              <a:t> </a:t>
            </a:r>
            <a:r>
              <a:rPr lang="sk-SK" dirty="0" err="1"/>
              <a:t>risks</a:t>
            </a:r>
            <a:r>
              <a:rPr lang="sk-SK" dirty="0"/>
              <a:t> in </a:t>
            </a:r>
            <a:r>
              <a:rPr lang="sk-SK" dirty="0" err="1"/>
              <a:t>project</a:t>
            </a:r>
            <a:r>
              <a:rPr lang="sk-SK" dirty="0"/>
              <a:t> management. In CO-MAT-TECH 2007 : </a:t>
            </a:r>
            <a:r>
              <a:rPr lang="sk-SK" dirty="0" err="1"/>
              <a:t>Proceedings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15th International </a:t>
            </a:r>
            <a:r>
              <a:rPr lang="sk-SK" dirty="0" err="1"/>
              <a:t>Scientific</a:t>
            </a:r>
            <a:r>
              <a:rPr lang="sk-SK" dirty="0"/>
              <a:t> </a:t>
            </a:r>
            <a:r>
              <a:rPr lang="sk-SK" dirty="0" err="1"/>
              <a:t>Conference</a:t>
            </a:r>
            <a:r>
              <a:rPr lang="sk-SK" dirty="0"/>
              <a:t>. Trnava, 18-19 </a:t>
            </a:r>
            <a:r>
              <a:rPr lang="sk-SK" dirty="0" err="1"/>
              <a:t>October</a:t>
            </a:r>
            <a:r>
              <a:rPr lang="sk-SK" dirty="0"/>
              <a:t> 2007. Trnava: </a:t>
            </a:r>
            <a:r>
              <a:rPr lang="sk-SK" dirty="0" err="1"/>
              <a:t>AlumniPress</a:t>
            </a:r>
            <a:r>
              <a:rPr lang="sk-SK" dirty="0"/>
              <a:t>, 2007, s. 144--146. ISBN 978-80-8096-032-2. </a:t>
            </a:r>
            <a:r>
              <a:rPr lang="sk-SK" b="1" dirty="0"/>
              <a:t>knižnica MTF: zborníky (u knihovníka)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457896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18160"/>
            <a:ext cx="113080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PROJEKTOVÝ SEMINÁR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KUBLIHA, M. et al. Metodológia technického experimentu. Trnava : </a:t>
            </a:r>
            <a:r>
              <a:rPr lang="sk-SK" dirty="0" err="1"/>
              <a:t>AlumniPress</a:t>
            </a:r>
            <a:r>
              <a:rPr lang="sk-SK" dirty="0"/>
              <a:t>, 2007. 110 s. ISBN 978-80-8096-005-6. </a:t>
            </a:r>
            <a:r>
              <a:rPr lang="sk-SK" b="1" dirty="0"/>
              <a:t>e-skriptá, knižnica MTF: 37/</a:t>
            </a:r>
            <a:r>
              <a:rPr lang="sk-SK" b="1" dirty="0" err="1"/>
              <a:t>Me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KRAJČOVIČ J. a kol. Návody na laboratórne cvičenia z fyziky. STU Bratislava, Bratislava 2000, ISBN 80-227-1370-8. </a:t>
            </a:r>
            <a:r>
              <a:rPr lang="sk-SK" b="1" dirty="0"/>
              <a:t>e-skriptá, knižnica MTF: 53/</a:t>
            </a:r>
            <a:r>
              <a:rPr lang="sk-SK" b="1" dirty="0" err="1"/>
              <a:t>Fy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KUBÁČEK, L., KUBÁČKOVÁ, L. </a:t>
            </a:r>
            <a:r>
              <a:rPr lang="sk-SK" dirty="0" err="1"/>
              <a:t>Statistika</a:t>
            </a:r>
            <a:r>
              <a:rPr lang="sk-SK" dirty="0"/>
              <a:t> a </a:t>
            </a:r>
            <a:r>
              <a:rPr lang="sk-SK" dirty="0" err="1"/>
              <a:t>metrologie</a:t>
            </a:r>
            <a:r>
              <a:rPr lang="sk-SK" dirty="0"/>
              <a:t>. </a:t>
            </a:r>
            <a:r>
              <a:rPr lang="sk-SK" dirty="0" err="1"/>
              <a:t>Vydavatelstvo</a:t>
            </a:r>
            <a:r>
              <a:rPr lang="sk-SK" dirty="0"/>
              <a:t> Univerzity Palackého v Olomouci, Olomouc 2000, ISBN 80-244-0093-6. </a:t>
            </a:r>
            <a:r>
              <a:rPr lang="sk-SK" b="1" dirty="0"/>
              <a:t>knižnica MTF: 389/Ku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MELOUN, M.- MILITKÝ, J. </a:t>
            </a:r>
            <a:r>
              <a:rPr lang="sk-SK" dirty="0" err="1"/>
              <a:t>Statistické</a:t>
            </a:r>
            <a:r>
              <a:rPr lang="sk-SK" dirty="0"/>
              <a:t> </a:t>
            </a:r>
            <a:r>
              <a:rPr lang="sk-SK" dirty="0" err="1"/>
              <a:t>spracování</a:t>
            </a:r>
            <a:r>
              <a:rPr lang="sk-SK" dirty="0"/>
              <a:t> </a:t>
            </a:r>
            <a:r>
              <a:rPr lang="sk-SK" dirty="0" err="1"/>
              <a:t>experimentálních</a:t>
            </a:r>
            <a:r>
              <a:rPr lang="sk-SK" dirty="0"/>
              <a:t> dát. PLUS s </a:t>
            </a:r>
            <a:r>
              <a:rPr lang="sk-SK" dirty="0" err="1"/>
              <a:t>r.o</a:t>
            </a:r>
            <a:r>
              <a:rPr lang="sk-SK" dirty="0"/>
              <a:t>., Praha 1994, ISBN 80-85297-56-6. </a:t>
            </a:r>
            <a:r>
              <a:rPr lang="sk-SK" b="1" dirty="0"/>
              <a:t>knižnica MTF: 681.3/</a:t>
            </a:r>
            <a:r>
              <a:rPr lang="sk-SK" b="1" dirty="0" err="1"/>
              <a:t>Me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75097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472440"/>
            <a:ext cx="11201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PROJEKTOVÝ SEMINÁR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ORVIS, W J. Microsoft EXCEL pro </a:t>
            </a:r>
            <a:r>
              <a:rPr lang="sk-SK" dirty="0" err="1"/>
              <a:t>vědce</a:t>
            </a:r>
            <a:r>
              <a:rPr lang="sk-SK" dirty="0"/>
              <a:t> a </a:t>
            </a:r>
            <a:r>
              <a:rPr lang="sk-SK" dirty="0" err="1"/>
              <a:t>inženýry</a:t>
            </a:r>
            <a:r>
              <a:rPr lang="sk-SK" dirty="0"/>
              <a:t>. Praha : </a:t>
            </a:r>
            <a:r>
              <a:rPr lang="sk-SK" dirty="0" err="1"/>
              <a:t>Computer</a:t>
            </a:r>
            <a:r>
              <a:rPr lang="sk-SK" dirty="0"/>
              <a:t> Press, 1996. 498 s. ISBN 80-85896-49-4. </a:t>
            </a:r>
            <a:r>
              <a:rPr lang="sk-SK" b="1" dirty="0"/>
              <a:t>knižnica MTF: 681.3/Or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KOZÁK, Š. -- KAJAN, S. MATLAB - </a:t>
            </a:r>
            <a:r>
              <a:rPr lang="sk-SK" dirty="0" err="1"/>
              <a:t>Simulink</a:t>
            </a:r>
            <a:r>
              <a:rPr lang="sk-SK" dirty="0"/>
              <a:t> I. Bratislava : STU  1999. 125 s. ISBN 80-227-1213-2. </a:t>
            </a:r>
            <a:r>
              <a:rPr lang="sk-SK" b="1" dirty="0"/>
              <a:t>knižnica MTF: 519/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literárne zdroje podľa zadaných tém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MICROSOFT, C. Technická podpora pre Office. [online]. 2014. URL: </a:t>
            </a:r>
            <a:r>
              <a:rPr lang="sk-SK" u="sng" dirty="0"/>
              <a:t>http://office.microsoft.com/sk-sk/support/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393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45588" y="942535"/>
            <a:ext cx="106492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BEZPEČNOSŤ PRACOVNÉHO PROSTREDIA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</a:p>
          <a:p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RUSKO, M. Bezpečnostné a environmentálne manažérstvo. Žilina : STRIX, 2008. 389 s. ISBN 978-80-89281-37-4. </a:t>
            </a:r>
            <a:r>
              <a:rPr lang="sk-SK" b="1" dirty="0"/>
              <a:t>knižnica MTF: 504/</a:t>
            </a:r>
            <a:r>
              <a:rPr lang="sk-SK" b="1" dirty="0" err="1"/>
              <a:t>Ru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RUSKO, M. -- PIATRIK, M. -- KOTOVICOVÁ, J. Environmentálne manažérstvo. Žilina : STRIX, 2007. 175 s. ISBN 978-80-89281-03-9. </a:t>
            </a:r>
            <a:r>
              <a:rPr lang="sk-SK" b="1" dirty="0"/>
              <a:t>knižnica MTF: 504/</a:t>
            </a:r>
            <a:r>
              <a:rPr lang="sk-SK" b="1" dirty="0" err="1"/>
              <a:t>Ru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RUSKO, M. -- BALOG, K. Manažérstvo životného prostredia 2005. Žilina : STRIX, 2006. ISBN 80-969257-3-3.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TUREKOVÁ, I. -- KURACINA, R. -- RUSKO, M. Manažment nebezpečných činností. Trnava : </a:t>
            </a:r>
            <a:r>
              <a:rPr lang="sk-SK" dirty="0" err="1"/>
              <a:t>AlumniPress</a:t>
            </a:r>
            <a:r>
              <a:rPr lang="sk-SK" dirty="0"/>
              <a:t>, 2011. 185 s. ISBN 978-80-8096-139-8. </a:t>
            </a:r>
            <a:r>
              <a:rPr lang="sk-SK" b="1" dirty="0"/>
              <a:t>e-skriptá</a:t>
            </a:r>
            <a:r>
              <a:rPr lang="sk-SK" dirty="0"/>
              <a:t>, </a:t>
            </a:r>
            <a:r>
              <a:rPr lang="sk-SK" b="1" dirty="0"/>
              <a:t>knižnica MTF: 504/</a:t>
            </a:r>
            <a:r>
              <a:rPr lang="sk-SK" b="1" dirty="0" err="1"/>
              <a:t>Ru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RUSKO, M. -- BALOG, K. -- TUREKOVÁ, I. Vybrané kapitoly z environmentálneho a bezpečnostného manažérstva. Bratislava : </a:t>
            </a:r>
            <a:r>
              <a:rPr lang="sk-SK" dirty="0" err="1"/>
              <a:t>VeV</a:t>
            </a:r>
            <a:r>
              <a:rPr lang="sk-SK" dirty="0"/>
              <a:t>, 2006. 160 s. ISBN 80-969257-5-X.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38596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0520" y="426720"/>
            <a:ext cx="113995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PROSTRIEDKY AUTOMATIZOVANEJ VÝROBY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MICHAĽČONOK, G. -- BOŽEK, P. -- JUHÁSOVÁ, B. Automatizácia v priemysle. Trnava: </a:t>
            </a:r>
            <a:r>
              <a:rPr lang="sk-SK" dirty="0" err="1"/>
              <a:t>Tripsoft</a:t>
            </a:r>
            <a:r>
              <a:rPr lang="sk-SK" dirty="0"/>
              <a:t>, 2000. 236 s. ISBN 80-968294-4-0. </a:t>
            </a:r>
            <a:r>
              <a:rPr lang="sk-SK" b="1" dirty="0"/>
              <a:t>knižnica MTF: 621.8/Mi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-- KATALINIČ, B. -- JAVOROVÁ, A. Priemyselné roboty a manipulátory. Bratislava: STU v Bratislave, 2006. 183 s. ISBN 80-227-2492-0. </a:t>
            </a:r>
            <a:r>
              <a:rPr lang="sk-SK" b="1" dirty="0"/>
              <a:t>e-skriptá,</a:t>
            </a:r>
            <a:r>
              <a:rPr lang="sk-SK" dirty="0"/>
              <a:t> </a:t>
            </a:r>
            <a:r>
              <a:rPr lang="sk-SK" b="1" dirty="0"/>
              <a:t>knižnica MTF: 621.86/</a:t>
            </a:r>
            <a:r>
              <a:rPr lang="sk-SK" b="1" dirty="0" err="1"/>
              <a:t>Ve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BOŽEK, P. et al. Špecializované robotické systémy. Ostrava: </a:t>
            </a:r>
            <a:r>
              <a:rPr lang="sk-SK" dirty="0" err="1"/>
              <a:t>Ámos</a:t>
            </a:r>
            <a:r>
              <a:rPr lang="sk-SK" dirty="0"/>
              <a:t>, 2011. 224 s. ISBN 978-80-904766-3-9. </a:t>
            </a:r>
            <a:r>
              <a:rPr lang="sk-SK" b="1" dirty="0"/>
              <a:t>knižnica MTF: 621.86/Bo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CAGÁŇOVÁ, Dagmar (</a:t>
            </a:r>
            <a:r>
              <a:rPr lang="sk-SK" dirty="0" err="1"/>
              <a:t>ed</a:t>
            </a:r>
            <a:r>
              <a:rPr lang="sk-SK" dirty="0"/>
              <a:t>.) et al. </a:t>
            </a:r>
            <a:r>
              <a:rPr lang="sk-SK" dirty="0" err="1"/>
              <a:t>Advances</a:t>
            </a:r>
            <a:r>
              <a:rPr lang="sk-SK" dirty="0"/>
              <a:t> in Industrial Internet of </a:t>
            </a:r>
            <a:r>
              <a:rPr lang="sk-SK" dirty="0" err="1"/>
              <a:t>Things</a:t>
            </a:r>
            <a:r>
              <a:rPr lang="sk-SK" dirty="0"/>
              <a:t>, </a:t>
            </a:r>
            <a:r>
              <a:rPr lang="sk-SK" dirty="0" err="1"/>
              <a:t>Engineering</a:t>
            </a:r>
            <a:r>
              <a:rPr lang="sk-SK" dirty="0"/>
              <a:t> and Management. 1. vyd. </a:t>
            </a:r>
            <a:r>
              <a:rPr lang="sk-SK" dirty="0" err="1"/>
              <a:t>Cham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 International </a:t>
            </a:r>
            <a:r>
              <a:rPr lang="sk-SK" dirty="0" err="1"/>
              <a:t>Publishing</a:t>
            </a:r>
            <a:r>
              <a:rPr lang="sk-SK" dirty="0"/>
              <a:t>, 2021. 290 s. Dostupné na internete: . ISBN 978-3-030-69705-1. ISSN 2522-8595. </a:t>
            </a:r>
            <a:r>
              <a:rPr lang="sk-SK" b="1" dirty="0"/>
              <a:t>knižnica MTF: 65/Ca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BAWA, M. -- CAGÁŇOVÁ, D. -- HORŇÁKOVÁ, N. </a:t>
            </a:r>
            <a:r>
              <a:rPr lang="sk-SK" dirty="0" err="1"/>
              <a:t>Architecture</a:t>
            </a:r>
            <a:r>
              <a:rPr lang="sk-SK" dirty="0"/>
              <a:t> and </a:t>
            </a:r>
            <a:r>
              <a:rPr lang="sk-SK" dirty="0" err="1"/>
              <a:t>Network</a:t>
            </a:r>
            <a:r>
              <a:rPr lang="sk-SK" dirty="0"/>
              <a:t> Design </a:t>
            </a:r>
            <a:r>
              <a:rPr lang="sk-SK" dirty="0" err="1"/>
              <a:t>for</a:t>
            </a:r>
            <a:r>
              <a:rPr lang="sk-SK" dirty="0"/>
              <a:t> Industrial Internet of </a:t>
            </a:r>
            <a:r>
              <a:rPr lang="sk-SK" dirty="0" err="1"/>
              <a:t>Things</a:t>
            </a:r>
            <a:r>
              <a:rPr lang="sk-SK" dirty="0"/>
              <a:t>. In </a:t>
            </a:r>
            <a:r>
              <a:rPr lang="sk-SK" dirty="0" err="1"/>
              <a:t>Smart</a:t>
            </a:r>
            <a:r>
              <a:rPr lang="sk-SK" dirty="0"/>
              <a:t> </a:t>
            </a:r>
            <a:r>
              <a:rPr lang="sk-SK" dirty="0" err="1"/>
              <a:t>Grid</a:t>
            </a:r>
            <a:r>
              <a:rPr lang="sk-SK" dirty="0"/>
              <a:t> and Internet of </a:t>
            </a:r>
            <a:r>
              <a:rPr lang="sk-SK" dirty="0" err="1"/>
              <a:t>Things</a:t>
            </a:r>
            <a:r>
              <a:rPr lang="sk-SK" dirty="0"/>
              <a:t>. </a:t>
            </a:r>
            <a:r>
              <a:rPr lang="sk-SK" dirty="0" err="1"/>
              <a:t>Cham</a:t>
            </a:r>
            <a:r>
              <a:rPr lang="sk-SK" dirty="0"/>
              <a:t>: </a:t>
            </a:r>
            <a:r>
              <a:rPr lang="sk-SK" dirty="0" err="1"/>
              <a:t>Springer</a:t>
            </a:r>
            <a:r>
              <a:rPr lang="sk-SK" dirty="0"/>
              <a:t>, 2020, s. 72--81. ISBN </a:t>
            </a:r>
            <a:r>
              <a:rPr lang="sk-SK" dirty="0" err="1"/>
              <a:t>Artificial</a:t>
            </a:r>
            <a:r>
              <a:rPr lang="sk-SK" dirty="0"/>
              <a:t> </a:t>
            </a:r>
            <a:r>
              <a:rPr lang="sk-SK" dirty="0" err="1"/>
              <a:t>Intelligence</a:t>
            </a:r>
            <a:r>
              <a:rPr lang="sk-SK" dirty="0"/>
              <a:t> </a:t>
            </a:r>
            <a:r>
              <a:rPr lang="sk-SK" dirty="0" err="1"/>
              <a:t>Platform</a:t>
            </a:r>
            <a:r>
              <a:rPr lang="sk-SK" dirty="0"/>
              <a:t> </a:t>
            </a:r>
            <a:r>
              <a:rPr lang="sk-SK" dirty="0" err="1"/>
              <a:t>Proposal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Paint</a:t>
            </a:r>
            <a:r>
              <a:rPr lang="sk-SK" dirty="0"/>
              <a:t> </a:t>
            </a:r>
            <a:r>
              <a:rPr lang="sk-SK" dirty="0" err="1"/>
              <a:t>Structure</a:t>
            </a:r>
            <a:r>
              <a:rPr lang="sk-SK" dirty="0"/>
              <a:t> </a:t>
            </a:r>
            <a:r>
              <a:rPr lang="sk-SK" dirty="0" err="1"/>
              <a:t>Quality</a:t>
            </a:r>
            <a:r>
              <a:rPr lang="sk-SK" dirty="0"/>
              <a:t> </a:t>
            </a:r>
            <a:r>
              <a:rPr lang="sk-SK" dirty="0" err="1"/>
              <a:t>Prediction</a:t>
            </a:r>
            <a:r>
              <a:rPr lang="sk-SK" dirty="0"/>
              <a:t> </a:t>
            </a:r>
            <a:r>
              <a:rPr lang="sk-SK" dirty="0" err="1"/>
              <a:t>within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Industry 4.0 </a:t>
            </a:r>
            <a:r>
              <a:rPr lang="sk-SK" dirty="0" err="1"/>
              <a:t>Concept</a:t>
            </a:r>
            <a:r>
              <a:rPr lang="sk-SK" dirty="0"/>
              <a:t>.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CASSANDRAS, Ch. G., LAFORTUNE, S.: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discrete</a:t>
            </a:r>
            <a:r>
              <a:rPr lang="sk-SK" dirty="0"/>
              <a:t> </a:t>
            </a:r>
            <a:r>
              <a:rPr lang="sk-SK" dirty="0" err="1"/>
              <a:t>event</a:t>
            </a:r>
            <a:r>
              <a:rPr lang="sk-SK" dirty="0"/>
              <a:t> </a:t>
            </a:r>
            <a:r>
              <a:rPr lang="sk-SK" dirty="0" err="1"/>
              <a:t>systems</a:t>
            </a:r>
            <a:r>
              <a:rPr lang="sk-SK" dirty="0"/>
              <a:t>. Boston, </a:t>
            </a:r>
            <a:r>
              <a:rPr lang="sk-SK" dirty="0" err="1"/>
              <a:t>Kluwer</a:t>
            </a:r>
            <a:r>
              <a:rPr lang="sk-SK" dirty="0"/>
              <a:t>, 1999 </a:t>
            </a:r>
            <a:r>
              <a:rPr lang="sk-SK" b="1" dirty="0"/>
              <a:t>(rok vyd. 2008 knižnica MTF: 519/Ca)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WÖRN, H., BRINKSCHULTE, U.: </a:t>
            </a:r>
            <a:r>
              <a:rPr lang="sk-SK" dirty="0" err="1"/>
              <a:t>Echtzeitsysteme</a:t>
            </a:r>
            <a:r>
              <a:rPr lang="sk-SK" dirty="0"/>
              <a:t>,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Verlag</a:t>
            </a:r>
            <a:r>
              <a:rPr lang="sk-SK" dirty="0"/>
              <a:t>, 2007 </a:t>
            </a:r>
            <a:r>
              <a:rPr lang="sk-SK" b="1" dirty="0"/>
              <a:t>(rok vyd. 2005 knižnica MTF: 681.3/</a:t>
            </a:r>
            <a:r>
              <a:rPr lang="sk-SK" b="1" dirty="0" err="1"/>
              <a:t>Wö</a:t>
            </a:r>
            <a:r>
              <a:rPr lang="sk-SK" b="1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43854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594360"/>
            <a:ext cx="11231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PROTIPOŽIARNA BEZPEČNOSŤ STAVIEB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BEBČÁK, P. </a:t>
            </a:r>
            <a:r>
              <a:rPr lang="sk-SK" dirty="0" err="1"/>
              <a:t>Požární</a:t>
            </a:r>
            <a:r>
              <a:rPr lang="sk-SK" dirty="0"/>
              <a:t> </a:t>
            </a:r>
            <a:r>
              <a:rPr lang="sk-SK" dirty="0" err="1"/>
              <a:t>bezpečnost</a:t>
            </a:r>
            <a:r>
              <a:rPr lang="sk-SK" dirty="0"/>
              <a:t> </a:t>
            </a:r>
            <a:r>
              <a:rPr lang="sk-SK" dirty="0" err="1"/>
              <a:t>staveb</a:t>
            </a:r>
            <a:r>
              <a:rPr lang="sk-SK" dirty="0"/>
              <a:t>. Ostrava: SPBI, 1996. 165 s. ISBN 80-902001-2-5. </a:t>
            </a:r>
            <a:r>
              <a:rPr lang="sk-SK" b="1" dirty="0"/>
              <a:t>knižnica MTF: 331/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-- KVARČÁK, M. Dynamika </a:t>
            </a:r>
            <a:r>
              <a:rPr lang="sk-SK" dirty="0" err="1"/>
              <a:t>požáru</a:t>
            </a:r>
            <a:r>
              <a:rPr lang="sk-SK" dirty="0"/>
              <a:t>. Ostrava: SPBI, 1999. 118 s. ISBN 80-86111-44-X.</a:t>
            </a:r>
            <a:r>
              <a:rPr lang="sk-SK" b="1" dirty="0"/>
              <a:t> 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DUDÁČEK, A. Automatická </a:t>
            </a:r>
            <a:r>
              <a:rPr lang="sk-SK" dirty="0" err="1"/>
              <a:t>detekce</a:t>
            </a:r>
            <a:r>
              <a:rPr lang="sk-SK" dirty="0"/>
              <a:t> </a:t>
            </a:r>
            <a:r>
              <a:rPr lang="sk-SK" dirty="0" err="1"/>
              <a:t>požáru</a:t>
            </a:r>
            <a:r>
              <a:rPr lang="sk-SK" dirty="0"/>
              <a:t>. Ostrava: SPBI, 2000. 94 s. ISBN 80-86111-62-8. </a:t>
            </a:r>
            <a:r>
              <a:rPr lang="sk-SK" b="1" dirty="0"/>
              <a:t>knižnica MTF: 331/</a:t>
            </a:r>
            <a:r>
              <a:rPr lang="sk-SK" b="1" dirty="0" err="1"/>
              <a:t>Du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682013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74781" y="58846"/>
            <a:ext cx="11353800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PRUŽNOSŤ, PEVNOSŤ A PLASTICITA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JURICA, V. -- TREBUŇA, F. -- ŠIMČÁK, F. Pružnosť a pevnosť II. Košice: </a:t>
            </a:r>
            <a:r>
              <a:rPr lang="sk-SK" sz="1700" dirty="0" err="1"/>
              <a:t>Vienala</a:t>
            </a:r>
            <a:r>
              <a:rPr lang="sk-SK" sz="1700" dirty="0"/>
              <a:t>, Košice 2000 , 2000. </a:t>
            </a:r>
            <a:r>
              <a:rPr lang="sk-SK" sz="1700" b="1" dirty="0"/>
              <a:t>knižnica MTF: 539/</a:t>
            </a:r>
            <a:r>
              <a:rPr lang="sk-SK" sz="1700" b="1" dirty="0" err="1"/>
              <a:t>Tr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TREBUŇA, F. -- ŠIMČÁK, F. -- JURICA, V. Príklady a úlohy z pružnosti a pevnosti 1. Košice: </a:t>
            </a:r>
            <a:r>
              <a:rPr lang="sk-SK" sz="1700" dirty="0" err="1"/>
              <a:t>Vienala</a:t>
            </a:r>
            <a:r>
              <a:rPr lang="sk-SK" sz="1700" dirty="0"/>
              <a:t>, 2000. 314 s. ISBN 80-7099-593-9. </a:t>
            </a:r>
            <a:r>
              <a:rPr lang="sk-SK" sz="1700" b="1" dirty="0"/>
              <a:t>knižnica MTF: 539/</a:t>
            </a:r>
            <a:r>
              <a:rPr lang="sk-SK" sz="1700" b="1" dirty="0" err="1"/>
              <a:t>Tr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TREBUŇA, F. -- JURICA, V. -- ŠIMČÁK, F. Príklady a úlohy z pružnosti a pevnosti 2. Košice: Technická univerzita v Košiciach, 2001. 338 s. ISBN 80-7099-594-7. </a:t>
            </a:r>
            <a:r>
              <a:rPr lang="sk-SK" sz="1700" b="1" dirty="0"/>
              <a:t>knižnica MTF: 539/</a:t>
            </a:r>
            <a:r>
              <a:rPr lang="sk-SK" sz="1700" b="1" dirty="0" err="1"/>
              <a:t>Tr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TREBUŇA, F. -- ŠIMČÁK, F. -- JURICA, V. Pružnosť a pevnosť I. Košice: </a:t>
            </a:r>
            <a:r>
              <a:rPr lang="sk-SK" sz="1700" dirty="0" err="1"/>
              <a:t>Vienala</a:t>
            </a:r>
            <a:r>
              <a:rPr lang="sk-SK" sz="1700" dirty="0"/>
              <a:t>, 2000. 302 s. ISBN 80-7099-477-0</a:t>
            </a:r>
            <a:r>
              <a:rPr lang="sk-SK" sz="1700" b="1" dirty="0"/>
              <a:t> knižnica MTF: 539/</a:t>
            </a:r>
            <a:r>
              <a:rPr lang="sk-SK" sz="1700" b="1" dirty="0" err="1"/>
              <a:t>Tr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TREBUŇA, F. -- JURICA, V. -- ŠIMČÁK, F. Pružnosť a pevnosť II. Košice: </a:t>
            </a:r>
            <a:r>
              <a:rPr lang="sk-SK" sz="1700" dirty="0" err="1"/>
              <a:t>Vienala</a:t>
            </a:r>
            <a:r>
              <a:rPr lang="sk-SK" sz="1700" dirty="0"/>
              <a:t>, 2000. 318 s. ISBN 80-7099-478-9. </a:t>
            </a:r>
            <a:r>
              <a:rPr lang="sk-SK" sz="1700" b="1" dirty="0"/>
              <a:t>knižnica MTF: 539/</a:t>
            </a:r>
            <a:r>
              <a:rPr lang="sk-SK" sz="1700" b="1" dirty="0" err="1"/>
              <a:t>Tr</a:t>
            </a:r>
            <a:endParaRPr lang="sk-SK" sz="17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JELEMENSKÝ, J. Pružnosť, pevnosť a plasticita 1 : Návody na cvičenia. Bratislava: SVŠT v Bratislave, 1988. 151 s. </a:t>
            </a:r>
            <a:r>
              <a:rPr lang="sk-SK" sz="1700" b="1" dirty="0"/>
              <a:t>e-skriptá, knižnica MTF: 539/Je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JELEMENSKÝ, J. -- KASALA, J. Pružnosť, pevnosť a plasticita 2 : Návody na cvičenia. Bratislava: STU v Bratislave, 1993. 213 s. ISBN 80-227-0511-X. </a:t>
            </a:r>
            <a:r>
              <a:rPr lang="sk-SK" sz="1700" b="1" dirty="0"/>
              <a:t>knižnica MTF: 539/Je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PUCHNER, O. et al. Pružnosť a pevnosť I. Bratislava: STU v Bratislave, 1997. 236 s. ISBN 80-227-0949-2. </a:t>
            </a:r>
            <a:r>
              <a:rPr lang="sk-SK" sz="1700" b="1" dirty="0"/>
              <a:t>knižnica MTF: 539/</a:t>
            </a:r>
            <a:r>
              <a:rPr lang="sk-SK" sz="1700" b="1" dirty="0" err="1"/>
              <a:t>Pu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PUCHNER, O. et al. Pružnosť a pevnosť II. Bratislava: STU v Bratislave, 1997. 268 s. ISBN 80-227-0961-1 </a:t>
            </a:r>
            <a:r>
              <a:rPr lang="sk-SK" sz="1700" b="1" dirty="0"/>
              <a:t>(rok vyd. 1982 knižnica MTF: 539/Pr)</a:t>
            </a:r>
          </a:p>
          <a:p>
            <a:r>
              <a:rPr lang="sk-SK" sz="1700" b="1" dirty="0"/>
              <a:t>Odporúčaná študijná literatúra</a:t>
            </a:r>
            <a:r>
              <a:rPr lang="sk-SK" sz="1700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MUMTAZ </a:t>
            </a:r>
            <a:r>
              <a:rPr lang="sk-SK" sz="1700" dirty="0" err="1"/>
              <a:t>Kassir</a:t>
            </a:r>
            <a:r>
              <a:rPr lang="sk-SK" sz="1700" dirty="0"/>
              <a:t>: </a:t>
            </a:r>
            <a:r>
              <a:rPr lang="sk-SK" sz="1700" dirty="0" err="1"/>
              <a:t>Applied</a:t>
            </a:r>
            <a:r>
              <a:rPr lang="sk-SK" sz="1700" dirty="0"/>
              <a:t> Elasticity and </a:t>
            </a:r>
            <a:r>
              <a:rPr lang="sk-SK" sz="1700" dirty="0" err="1"/>
              <a:t>Plasticity</a:t>
            </a:r>
            <a:r>
              <a:rPr lang="sk-SK" sz="1700" dirty="0"/>
              <a:t>. CRC Press, 2017, 563 strán, ISBN 9781315161990 (</a:t>
            </a:r>
            <a:r>
              <a:rPr lang="sk-SK" sz="1700" u="sng" dirty="0"/>
              <a:t>https://www.taylorfrancis.com/books/mono/10.1201/b22224/applied-elasticity-plasticity-mumtaz-kassir</a:t>
            </a:r>
            <a:r>
              <a:rPr lang="sk-SK" sz="1700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96159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R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990600"/>
            <a:ext cx="646360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Racionalizácia výrobných procesov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Recyklačné technológie a odpadové hospodárstvo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Remediačné technológie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Renovácie a opravy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Reverzné inžinierstvo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Rezné nástroje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Riadenie kariéry a rozvoja zamestnancov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0" action="ppaction://hlinksldjump"/>
              </a:rPr>
              <a:t>Riadenie výkonnosti zamestnancov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1" action="ppaction://hlinksldjump"/>
              </a:rPr>
              <a:t>Riadenie výrobných systémov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2" action="ppaction://hlinksldjump"/>
              </a:rPr>
              <a:t>Rozvoj komunikačných zručností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25060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487680"/>
            <a:ext cx="11277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RACIONALIZÁCIA VÝROBNÝCH PROCESOV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ZELENKA, A. -- PRECLÍK, V. </a:t>
            </a:r>
            <a:r>
              <a:rPr lang="sk-SK" dirty="0" err="1"/>
              <a:t>Racionalizace</a:t>
            </a:r>
            <a:r>
              <a:rPr lang="sk-SK" dirty="0"/>
              <a:t> výroby. Praha : ČVUT, 2004. 132 s. ISBN 80-01-02870-4. </a:t>
            </a:r>
            <a:r>
              <a:rPr lang="sk-SK" b="1" dirty="0"/>
              <a:t>knižnica MTF: 621/</a:t>
            </a:r>
            <a:r>
              <a:rPr lang="sk-SK" b="1" dirty="0" err="1"/>
              <a:t>Ze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M. -- KOVÁČ, J. Inovačné projektovanie výrobných procesov a systémov. Košice : Technická univerzita v Košiciach, 2011. 319 s. ISBN 978-80-553-0805-0.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SLAMKOVÁ, E. Priemyslové inžinierstvo. Žilina : Žilinská univerzita, 1997. 198 s. ISBN 80-7100-373-5. </a:t>
            </a:r>
            <a:r>
              <a:rPr lang="sk-SK" b="1" dirty="0"/>
              <a:t>knižnica MTF: 65/</a:t>
            </a:r>
            <a:r>
              <a:rPr lang="sk-SK" b="1" dirty="0" err="1"/>
              <a:t>Sl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LÍBAL, V. </a:t>
            </a:r>
            <a:r>
              <a:rPr lang="sk-SK" dirty="0" err="1"/>
              <a:t>Organizace</a:t>
            </a:r>
            <a:r>
              <a:rPr lang="sk-SK" dirty="0"/>
              <a:t> a </a:t>
            </a:r>
            <a:r>
              <a:rPr lang="sk-SK" dirty="0" err="1"/>
              <a:t>řízení</a:t>
            </a:r>
            <a:r>
              <a:rPr lang="sk-SK" dirty="0"/>
              <a:t> výroby. Praha: SNTL, 1989. 559 s. </a:t>
            </a:r>
            <a:r>
              <a:rPr lang="sk-SK" b="1" dirty="0"/>
              <a:t>knižnica MTF: 658/</a:t>
            </a:r>
            <a:r>
              <a:rPr lang="sk-SK" b="1" dirty="0" err="1"/>
              <a:t>Lí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BOLEDOVIČ, Ľ. et al. Zlepšovanie procesov. Žilina: IPA, 46 s. </a:t>
            </a:r>
            <a:r>
              <a:rPr lang="sk-SK" b="1" dirty="0"/>
              <a:t>knižnica MTF: brožúry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TOMEK, G. -- VÁVROVÁ, V. </a:t>
            </a:r>
            <a:r>
              <a:rPr lang="sk-SK" dirty="0" err="1"/>
              <a:t>Výrobek</a:t>
            </a:r>
            <a:r>
              <a:rPr lang="sk-SK" dirty="0"/>
              <a:t> a jeho </a:t>
            </a:r>
            <a:r>
              <a:rPr lang="sk-SK" dirty="0" err="1"/>
              <a:t>úspěch</a:t>
            </a:r>
            <a:r>
              <a:rPr lang="sk-SK" dirty="0"/>
              <a:t> na trhu. Praha : </a:t>
            </a:r>
            <a:r>
              <a:rPr lang="sk-SK" dirty="0" err="1"/>
              <a:t>Grada</a:t>
            </a:r>
            <a:r>
              <a:rPr lang="sk-SK" dirty="0"/>
              <a:t>, 2001. 352 s. ISBN 80-247-0053-0. </a:t>
            </a:r>
            <a:r>
              <a:rPr lang="sk-SK" b="1" dirty="0"/>
              <a:t>knižnica MTF: 658.8/To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TUREKOVÁ, H. -- MIČIETA, B. Inovačný manažment: Východiská, overené postupy, odporúčania. Žilina : Žilinská univerzita, 2003. 169 s. ISBN 80-8070-055-9.</a:t>
            </a:r>
            <a:r>
              <a:rPr lang="sk-SK" b="1" dirty="0"/>
              <a:t> knižnica MTF: 65/Tu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LEŠČIŠIN, M. -- STERN, J. -- DUPAĽ, A. Manažment výroby. Bratislava : </a:t>
            </a:r>
            <a:r>
              <a:rPr lang="sk-SK" dirty="0" err="1"/>
              <a:t>Sprint</a:t>
            </a:r>
            <a:r>
              <a:rPr lang="sk-SK" dirty="0"/>
              <a:t>, 2008. 325 s. ISBN 80-89085-00-6. </a:t>
            </a:r>
            <a:r>
              <a:rPr lang="sk-SK" b="1" dirty="0"/>
              <a:t>knižnica MTF: 65/</a:t>
            </a:r>
            <a:r>
              <a:rPr lang="sk-SK" b="1" dirty="0" err="1"/>
              <a:t>Le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567796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624840"/>
            <a:ext cx="11277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RECYKLAČNÉ TECHNOLÓGIE A ODPADOVÉ HOSPODÁRSTVO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BLINOVÁ, L. -- SIROTIAK, M. -- SOLDÁN, M. Recyklačné technológie a odpadové hospodárstvo. Trnava : </a:t>
            </a:r>
            <a:r>
              <a:rPr lang="sk-SK" dirty="0" err="1"/>
              <a:t>AlumniPress</a:t>
            </a:r>
            <a:r>
              <a:rPr lang="sk-SK" dirty="0"/>
              <a:t>, 2021. 174 s. ISBN 978-80-8096-282-1. </a:t>
            </a:r>
            <a:r>
              <a:rPr lang="sk-SK" b="1" dirty="0"/>
              <a:t>e-skriptá, </a:t>
            </a:r>
            <a:r>
              <a:rPr lang="sk-SK" b="1" dirty="0" err="1"/>
              <a:t>knižncia</a:t>
            </a:r>
            <a:r>
              <a:rPr lang="sk-SK" b="1" dirty="0"/>
              <a:t> MTF: 504/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CHRIAŠTEĽ, L. Recyklácia odpadov. Bratislava: STU v Bratislave, 2000. 102 s. ISBN 80-227-1403-8. </a:t>
            </a:r>
            <a:r>
              <a:rPr lang="sk-SK" b="1" dirty="0"/>
              <a:t>knižnica MTF: 504/</a:t>
            </a:r>
            <a:r>
              <a:rPr lang="sk-SK" b="1" dirty="0" err="1"/>
              <a:t>Chr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ŠOOŠ, Ľ. Odpady 1 : Environmentálne technológie. Bratislava: STU v Bratislave, 2007. 165 s. ISBN 978-80-227-2627-6. </a:t>
            </a:r>
            <a:r>
              <a:rPr lang="sk-SK" b="1" dirty="0"/>
              <a:t>knižnica MTF: 504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MIKOLÁŠ, J. -- ŘEZNÍČEK, B. Ekologické </a:t>
            </a:r>
            <a:r>
              <a:rPr lang="sk-SK" dirty="0" err="1"/>
              <a:t>hodnocení</a:t>
            </a:r>
            <a:r>
              <a:rPr lang="sk-SK" dirty="0"/>
              <a:t> a </a:t>
            </a:r>
            <a:r>
              <a:rPr lang="sk-SK" dirty="0" err="1"/>
              <a:t>navrhování</a:t>
            </a:r>
            <a:r>
              <a:rPr lang="sk-SK" dirty="0"/>
              <a:t> </a:t>
            </a:r>
            <a:r>
              <a:rPr lang="sk-SK" dirty="0" err="1"/>
              <a:t>procesů</a:t>
            </a:r>
            <a:r>
              <a:rPr lang="sk-SK" dirty="0"/>
              <a:t>: Recyklační a </a:t>
            </a:r>
            <a:r>
              <a:rPr lang="sk-SK" dirty="0" err="1"/>
              <a:t>maloodpadové</a:t>
            </a:r>
            <a:r>
              <a:rPr lang="sk-SK" dirty="0"/>
              <a:t> </a:t>
            </a:r>
            <a:r>
              <a:rPr lang="sk-SK" dirty="0" err="1"/>
              <a:t>technologie</a:t>
            </a:r>
            <a:r>
              <a:rPr lang="sk-SK" dirty="0"/>
              <a:t>. Praha : SNTL, 1992. 203 s. ISBN 80-03-00484-5. </a:t>
            </a:r>
            <a:r>
              <a:rPr lang="sk-SK" b="1" dirty="0"/>
              <a:t>knižnica MTF: 504/Mi</a:t>
            </a:r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SOLDÁN, M. -- SOLDÁNOVÁ, Z. -- MICHALÍKOVÁ, A. Ekologické nakladanie s materiálmi a odpadmi. Bratislava: STU v Bratislave, 2005. 102 s. ISBN 80-227-2223-5. </a:t>
            </a:r>
            <a:r>
              <a:rPr lang="sk-SK" b="1" dirty="0"/>
              <a:t>knižnica MTF: 504/So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PIATRIK, M. -- TOLGYESSY, J. Technológia vody, ovzdušia a tuhých odpadov. Bratislava : STU , 1994. </a:t>
            </a:r>
            <a:r>
              <a:rPr lang="sk-SK" b="1" dirty="0"/>
              <a:t>knižnica MTF: 628/To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NEMEROW, N L. Industrial </a:t>
            </a:r>
            <a:r>
              <a:rPr lang="sk-SK" dirty="0" err="1"/>
              <a:t>Waste</a:t>
            </a:r>
            <a:r>
              <a:rPr lang="sk-SK" dirty="0"/>
              <a:t> </a:t>
            </a:r>
            <a:r>
              <a:rPr lang="sk-SK" dirty="0" err="1"/>
              <a:t>Treatment</a:t>
            </a:r>
            <a:r>
              <a:rPr lang="sk-SK" dirty="0"/>
              <a:t> : </a:t>
            </a:r>
            <a:r>
              <a:rPr lang="sk-SK" dirty="0" err="1"/>
              <a:t>Contemporary</a:t>
            </a:r>
            <a:r>
              <a:rPr lang="sk-SK" dirty="0"/>
              <a:t> </a:t>
            </a:r>
            <a:r>
              <a:rPr lang="sk-SK" dirty="0" err="1"/>
              <a:t>Practice</a:t>
            </a:r>
            <a:r>
              <a:rPr lang="sk-SK" dirty="0"/>
              <a:t> and </a:t>
            </a:r>
            <a:r>
              <a:rPr lang="sk-SK" dirty="0" err="1"/>
              <a:t>Vision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Future</a:t>
            </a:r>
            <a:r>
              <a:rPr lang="sk-SK" dirty="0"/>
              <a:t>. Amsterdam: </a:t>
            </a:r>
            <a:r>
              <a:rPr lang="sk-SK" dirty="0" err="1"/>
              <a:t>Elsevier</a:t>
            </a:r>
            <a:r>
              <a:rPr lang="sk-SK" dirty="0"/>
              <a:t>, 2007. 561 s. ISBN 978-0-12-372493-9. </a:t>
            </a:r>
            <a:r>
              <a:rPr lang="sk-SK" b="1" dirty="0"/>
              <a:t>knižnica MTF: 504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27568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02920" y="548640"/>
            <a:ext cx="110642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REMEDIAČNÉ TECHNOLÓGIE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FRANKOVSKÁ, J. - DERCOVÁ, K. Atlas sanačných metód environmentálnych záťaží. Bratislava: Štátny geologický ústav Dionýza Štúra, 2010. 360 s. ISBN 978-80-89343-38-6. </a:t>
            </a:r>
            <a:r>
              <a:rPr lang="sk-SK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https://envirozataze.enviroportal.sk/Atlas-sanacnych-metod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FENG, Ch. 2012: </a:t>
            </a:r>
            <a:r>
              <a:rPr lang="sk-SK" dirty="0" err="1"/>
              <a:t>Environmental</a:t>
            </a:r>
            <a:r>
              <a:rPr lang="sk-SK" dirty="0"/>
              <a:t> </a:t>
            </a:r>
            <a:r>
              <a:rPr lang="sk-SK" dirty="0" err="1"/>
              <a:t>Remediation</a:t>
            </a:r>
            <a:r>
              <a:rPr lang="sk-SK" dirty="0"/>
              <a:t> Technologies, </a:t>
            </a:r>
            <a:r>
              <a:rPr lang="sk-SK" dirty="0" err="1"/>
              <a:t>Regulations</a:t>
            </a:r>
            <a:r>
              <a:rPr lang="sk-SK" dirty="0"/>
              <a:t> and </a:t>
            </a:r>
            <a:r>
              <a:rPr lang="sk-SK" dirty="0" err="1"/>
              <a:t>Safety</a:t>
            </a:r>
            <a:r>
              <a:rPr lang="sk-SK" dirty="0"/>
              <a:t>. Nova </a:t>
            </a:r>
            <a:r>
              <a:rPr lang="sk-SK" dirty="0" err="1"/>
              <a:t>Science</a:t>
            </a:r>
            <a:r>
              <a:rPr lang="sk-SK" dirty="0"/>
              <a:t> </a:t>
            </a:r>
            <a:r>
              <a:rPr lang="sk-SK" dirty="0" err="1"/>
              <a:t>Publishers</a:t>
            </a:r>
            <a:r>
              <a:rPr lang="sk-SK" dirty="0"/>
              <a:t>. ISBN 978-16-20816-82-03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LEHR, </a:t>
            </a:r>
            <a:r>
              <a:rPr lang="sk-SK" dirty="0" err="1"/>
              <a:t>Jay</a:t>
            </a:r>
            <a:r>
              <a:rPr lang="sk-SK" dirty="0"/>
              <a:t> H. 2004: </a:t>
            </a:r>
            <a:r>
              <a:rPr lang="sk-SK" dirty="0" err="1"/>
              <a:t>Wiley's</a:t>
            </a:r>
            <a:r>
              <a:rPr lang="sk-SK" dirty="0"/>
              <a:t> </a:t>
            </a:r>
            <a:r>
              <a:rPr lang="sk-SK" dirty="0" err="1"/>
              <a:t>Remediation</a:t>
            </a:r>
            <a:r>
              <a:rPr lang="sk-SK" dirty="0"/>
              <a:t> Technologies </a:t>
            </a:r>
            <a:r>
              <a:rPr lang="sk-SK" dirty="0" err="1"/>
              <a:t>Handbook</a:t>
            </a:r>
            <a:r>
              <a:rPr lang="sk-SK" dirty="0"/>
              <a:t> : Major </a:t>
            </a:r>
            <a:r>
              <a:rPr lang="sk-SK" dirty="0" err="1"/>
              <a:t>Contaminant</a:t>
            </a:r>
            <a:r>
              <a:rPr lang="sk-SK" dirty="0"/>
              <a:t>. </a:t>
            </a:r>
            <a:r>
              <a:rPr lang="sk-SK" dirty="0" err="1"/>
              <a:t>Wiley</a:t>
            </a:r>
            <a:r>
              <a:rPr lang="sk-SK" dirty="0"/>
              <a:t>, ISBN 978-04-71655-46-6. </a:t>
            </a:r>
            <a:r>
              <a:rPr lang="sk-SK" b="1" dirty="0"/>
              <a:t>knižnica MTF: 504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MOHEE, R. 2012: </a:t>
            </a:r>
            <a:r>
              <a:rPr lang="sk-SK" dirty="0" err="1"/>
              <a:t>Bioremediation</a:t>
            </a:r>
            <a:r>
              <a:rPr lang="sk-SK" dirty="0"/>
              <a:t> and </a:t>
            </a:r>
            <a:r>
              <a:rPr lang="sk-SK" dirty="0" err="1"/>
              <a:t>Sustainability</a:t>
            </a:r>
            <a:r>
              <a:rPr lang="sk-SK" dirty="0"/>
              <a:t>: </a:t>
            </a:r>
            <a:r>
              <a:rPr lang="sk-SK" dirty="0" err="1"/>
              <a:t>Research</a:t>
            </a:r>
            <a:r>
              <a:rPr lang="sk-SK" dirty="0"/>
              <a:t> and </a:t>
            </a:r>
            <a:r>
              <a:rPr lang="sk-SK" dirty="0" err="1"/>
              <a:t>Applications</a:t>
            </a:r>
            <a:r>
              <a:rPr lang="sk-SK" dirty="0"/>
              <a:t>. </a:t>
            </a:r>
            <a:r>
              <a:rPr lang="sk-SK" dirty="0" err="1"/>
              <a:t>Wiley</a:t>
            </a:r>
            <a:r>
              <a:rPr lang="sk-SK" dirty="0"/>
              <a:t>. ISBN 978-11-18371-26-8.</a:t>
            </a:r>
            <a:r>
              <a:rPr lang="sk-SK" b="1" dirty="0"/>
              <a:t> knižnica MTF: 504/Mo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565227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533400"/>
            <a:ext cx="111861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RENOVÁCIE A OPRAVY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BLAŠKOVITŠ, P. -- ČOMAJ, M. Renovácia naváraním a žiarovým striekaním. Bratislava: Vydavateľstvo STU, 2006. ISBN 80-227-2482-3. </a:t>
            </a:r>
            <a:r>
              <a:rPr lang="sk-SK" b="1" dirty="0"/>
              <a:t>knižnica MTF: 621.7/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BASSANI, R. </a:t>
            </a:r>
            <a:r>
              <a:rPr lang="sk-SK" dirty="0" err="1"/>
              <a:t>Tribology</a:t>
            </a:r>
            <a:r>
              <a:rPr lang="sk-SK" dirty="0"/>
              <a:t>. </a:t>
            </a:r>
            <a:r>
              <a:rPr lang="sk-SK" dirty="0" err="1"/>
              <a:t>Pisa</a:t>
            </a:r>
            <a:r>
              <a:rPr lang="sk-SK" dirty="0"/>
              <a:t>: </a:t>
            </a:r>
            <a:r>
              <a:rPr lang="sk-SK" dirty="0" err="1"/>
              <a:t>Pisa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2013. 630 s. ISBN 978-88-6741-174-0. </a:t>
            </a:r>
            <a:r>
              <a:rPr lang="sk-SK" b="1" dirty="0"/>
              <a:t>knižnica MTF: 621.8/Ba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Príručka zvárania pri údržbe a opravách : Príručka pre výber a použitie prídavných materiálov ESAB na opravy a údržbu. Bratislava: ESAB, 128 s. </a:t>
            </a:r>
            <a:r>
              <a:rPr lang="sk-SK" b="1" dirty="0"/>
              <a:t>knižnica MTF: 621.7/Pr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BLAŠKOVITŠ, P. -- DZIMKO, M. -- BALLA, J. </a:t>
            </a:r>
            <a:r>
              <a:rPr lang="sk-SK" dirty="0" err="1"/>
              <a:t>Tribológia</a:t>
            </a:r>
            <a:r>
              <a:rPr lang="sk-SK" dirty="0"/>
              <a:t>. Bratislava: Alfa, 1990. ISBN 80-05-00-633-0. </a:t>
            </a:r>
            <a:r>
              <a:rPr lang="sk-SK" b="1" dirty="0"/>
              <a:t>knižnica MTF: 621.8/</a:t>
            </a:r>
            <a:r>
              <a:rPr lang="sk-SK" b="1" dirty="0" err="1"/>
              <a:t>Bl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Repair</a:t>
            </a:r>
            <a:r>
              <a:rPr lang="sk-SK" dirty="0"/>
              <a:t> and </a:t>
            </a:r>
            <a:r>
              <a:rPr lang="sk-SK" dirty="0" err="1"/>
              <a:t>Maintenance</a:t>
            </a:r>
            <a:r>
              <a:rPr lang="sk-SK" dirty="0"/>
              <a:t>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, ESAB, Göteborg, 130 p.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75811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461" y="371418"/>
            <a:ext cx="112471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REVERZNÉ INŽINIERSTVO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LUHMANN, T. </a:t>
            </a:r>
            <a:r>
              <a:rPr lang="sk-SK" dirty="0" err="1"/>
              <a:t>Close</a:t>
            </a:r>
            <a:r>
              <a:rPr lang="sk-SK" dirty="0"/>
              <a:t> </a:t>
            </a:r>
            <a:r>
              <a:rPr lang="sk-SK" dirty="0" err="1"/>
              <a:t>Range</a:t>
            </a:r>
            <a:r>
              <a:rPr lang="sk-SK" dirty="0"/>
              <a:t> </a:t>
            </a:r>
            <a:r>
              <a:rPr lang="sk-SK" dirty="0" err="1"/>
              <a:t>Photogrammetry</a:t>
            </a:r>
            <a:r>
              <a:rPr lang="sk-SK" dirty="0"/>
              <a:t>. </a:t>
            </a:r>
            <a:r>
              <a:rPr lang="sk-SK" dirty="0" err="1"/>
              <a:t>Scotland</a:t>
            </a:r>
            <a:r>
              <a:rPr lang="sk-SK" dirty="0"/>
              <a:t>, UK: </a:t>
            </a:r>
            <a:r>
              <a:rPr lang="sk-SK" dirty="0" err="1"/>
              <a:t>Whittles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2006. 510 s. ISBN 1-870325-50-8. LUHMANN, T. -- MÜLLER, C. </a:t>
            </a:r>
            <a:r>
              <a:rPr lang="sk-SK" dirty="0" err="1"/>
              <a:t>Photogrammetrie</a:t>
            </a:r>
            <a:r>
              <a:rPr lang="sk-SK" dirty="0"/>
              <a:t> </a:t>
            </a:r>
            <a:r>
              <a:rPr lang="sk-SK" dirty="0" err="1"/>
              <a:t>Laserscanning</a:t>
            </a:r>
            <a:r>
              <a:rPr lang="sk-SK" dirty="0"/>
              <a:t> </a:t>
            </a:r>
            <a:r>
              <a:rPr lang="sk-SK" dirty="0" err="1"/>
              <a:t>Optische</a:t>
            </a:r>
            <a:r>
              <a:rPr lang="sk-SK" dirty="0"/>
              <a:t> 3D-Messtechnik: </a:t>
            </a:r>
            <a:r>
              <a:rPr lang="sk-SK" dirty="0" err="1"/>
              <a:t>Beiträge</a:t>
            </a:r>
            <a:r>
              <a:rPr lang="sk-SK" dirty="0"/>
              <a:t> der </a:t>
            </a:r>
            <a:r>
              <a:rPr lang="sk-SK" dirty="0" err="1"/>
              <a:t>Oldenburger</a:t>
            </a:r>
            <a:r>
              <a:rPr lang="sk-SK" dirty="0"/>
              <a:t> 3D-Tage 2010. </a:t>
            </a:r>
            <a:r>
              <a:rPr lang="sk-SK" dirty="0" err="1"/>
              <a:t>Berlin</a:t>
            </a:r>
            <a:r>
              <a:rPr lang="sk-SK" dirty="0"/>
              <a:t> : </a:t>
            </a:r>
            <a:r>
              <a:rPr lang="sk-SK" dirty="0" err="1"/>
              <a:t>Wichmann</a:t>
            </a:r>
            <a:r>
              <a:rPr lang="sk-SK" dirty="0"/>
              <a:t>, 2010. 428 strany. ISBN 978-3-87907-494-5. </a:t>
            </a:r>
            <a:r>
              <a:rPr lang="sk-SK" b="1" dirty="0"/>
              <a:t>knižnica MTF: 52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KRAUS, K. </a:t>
            </a:r>
            <a:r>
              <a:rPr lang="sk-SK" dirty="0" err="1"/>
              <a:t>Photogrammetry</a:t>
            </a:r>
            <a:r>
              <a:rPr lang="sk-SK" dirty="0"/>
              <a:t>: </a:t>
            </a:r>
            <a:r>
              <a:rPr lang="sk-SK" dirty="0" err="1"/>
              <a:t>Geometry</a:t>
            </a:r>
            <a:r>
              <a:rPr lang="sk-SK" dirty="0"/>
              <a:t>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images</a:t>
            </a:r>
            <a:r>
              <a:rPr lang="sk-SK" dirty="0"/>
              <a:t> and laser </a:t>
            </a:r>
            <a:r>
              <a:rPr lang="sk-SK" dirty="0" err="1"/>
              <a:t>scans</a:t>
            </a:r>
            <a:r>
              <a:rPr lang="sk-SK" dirty="0"/>
              <a:t>. </a:t>
            </a:r>
            <a:r>
              <a:rPr lang="sk-SK" dirty="0" err="1"/>
              <a:t>Berlin</a:t>
            </a:r>
            <a:r>
              <a:rPr lang="sk-SK" dirty="0"/>
              <a:t> : </a:t>
            </a:r>
            <a:r>
              <a:rPr lang="sk-SK" dirty="0" err="1"/>
              <a:t>Walter</a:t>
            </a:r>
            <a:r>
              <a:rPr lang="sk-SK" dirty="0"/>
              <a:t> de </a:t>
            </a:r>
            <a:r>
              <a:rPr lang="sk-SK" dirty="0" err="1"/>
              <a:t>Gruyter</a:t>
            </a:r>
            <a:r>
              <a:rPr lang="sk-SK" dirty="0"/>
              <a:t>, 2007. 459 s. ISBN 978-3-11-019007-6. </a:t>
            </a:r>
            <a:r>
              <a:rPr lang="sk-SK" b="1" dirty="0"/>
              <a:t>knižnica MTF: 52/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LÍŠKA, </a:t>
            </a:r>
            <a:r>
              <a:rPr lang="sk-SK" dirty="0" err="1"/>
              <a:t>János</a:t>
            </a:r>
            <a:r>
              <a:rPr lang="sk-SK" dirty="0"/>
              <a:t> et al. </a:t>
            </a:r>
            <a:r>
              <a:rPr lang="sk-SK" dirty="0" err="1"/>
              <a:t>Evaluation</a:t>
            </a:r>
            <a:r>
              <a:rPr lang="sk-SK" dirty="0"/>
              <a:t> of </a:t>
            </a:r>
            <a:r>
              <a:rPr lang="sk-SK" dirty="0" err="1"/>
              <a:t>material</a:t>
            </a:r>
            <a:r>
              <a:rPr lang="sk-SK" dirty="0"/>
              <a:t> </a:t>
            </a:r>
            <a:r>
              <a:rPr lang="sk-SK" dirty="0" err="1"/>
              <a:t>structure</a:t>
            </a:r>
            <a:r>
              <a:rPr lang="sk-SK" dirty="0"/>
              <a:t> </a:t>
            </a:r>
            <a:r>
              <a:rPr lang="sk-SK" dirty="0" err="1"/>
              <a:t>changing</a:t>
            </a:r>
            <a:r>
              <a:rPr lang="sk-SK" dirty="0"/>
              <a:t> </a:t>
            </a:r>
            <a:r>
              <a:rPr lang="sk-SK" dirty="0" err="1"/>
              <a:t>after</a:t>
            </a:r>
            <a:r>
              <a:rPr lang="sk-SK" dirty="0"/>
              <a:t> </a:t>
            </a:r>
            <a:r>
              <a:rPr lang="sk-SK" dirty="0" err="1"/>
              <a:t>ultrasonic</a:t>
            </a:r>
            <a:r>
              <a:rPr lang="sk-SK" dirty="0"/>
              <a:t> </a:t>
            </a:r>
            <a:r>
              <a:rPr lang="sk-SK" dirty="0" err="1"/>
              <a:t>milling</a:t>
            </a:r>
            <a:r>
              <a:rPr lang="sk-SK" dirty="0"/>
              <a:t> of </a:t>
            </a:r>
            <a:r>
              <a:rPr lang="sk-SK" dirty="0" err="1"/>
              <a:t>aluminum</a:t>
            </a:r>
            <a:r>
              <a:rPr lang="sk-SK" dirty="0"/>
              <a:t> </a:t>
            </a:r>
            <a:r>
              <a:rPr lang="sk-SK" dirty="0" err="1"/>
              <a:t>foam</a:t>
            </a:r>
            <a:r>
              <a:rPr lang="sk-SK" dirty="0"/>
              <a:t> by </a:t>
            </a:r>
            <a:r>
              <a:rPr lang="sk-SK" dirty="0" err="1"/>
              <a:t>Computed</a:t>
            </a:r>
            <a:r>
              <a:rPr lang="sk-SK" dirty="0"/>
              <a:t> </a:t>
            </a:r>
            <a:r>
              <a:rPr lang="sk-SK" dirty="0" err="1"/>
              <a:t>Tomography</a:t>
            </a:r>
            <a:r>
              <a:rPr lang="sk-SK" dirty="0"/>
              <a:t> (CT). In 16th IMEKO TC10 </a:t>
            </a:r>
            <a:r>
              <a:rPr lang="sk-SK" dirty="0" err="1"/>
              <a:t>Conference</a:t>
            </a:r>
            <a:r>
              <a:rPr lang="sk-SK" dirty="0"/>
              <a:t> "</a:t>
            </a:r>
            <a:r>
              <a:rPr lang="sk-SK" dirty="0" err="1"/>
              <a:t>Testing</a:t>
            </a:r>
            <a:r>
              <a:rPr lang="sk-SK" dirty="0"/>
              <a:t>, </a:t>
            </a:r>
            <a:r>
              <a:rPr lang="sk-SK" dirty="0" err="1"/>
              <a:t>Diagnostic</a:t>
            </a:r>
            <a:r>
              <a:rPr lang="sk-SK" dirty="0"/>
              <a:t> &amp; </a:t>
            </a:r>
            <a:r>
              <a:rPr lang="sk-SK" dirty="0" err="1"/>
              <a:t>Inspection</a:t>
            </a:r>
            <a:r>
              <a:rPr lang="sk-SK" dirty="0"/>
              <a:t> as a </a:t>
            </a:r>
            <a:r>
              <a:rPr lang="sk-SK" dirty="0" err="1"/>
              <a:t>comprehensive</a:t>
            </a:r>
            <a:r>
              <a:rPr lang="sk-SK" dirty="0"/>
              <a:t> </a:t>
            </a:r>
            <a:r>
              <a:rPr lang="sk-SK" dirty="0" err="1"/>
              <a:t>value</a:t>
            </a:r>
            <a:r>
              <a:rPr lang="sk-SK" dirty="0"/>
              <a:t> </a:t>
            </a:r>
            <a:r>
              <a:rPr lang="sk-SK" dirty="0" err="1"/>
              <a:t>chain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Quality</a:t>
            </a:r>
            <a:r>
              <a:rPr lang="sk-SK" dirty="0"/>
              <a:t> &amp; </a:t>
            </a:r>
            <a:r>
              <a:rPr lang="sk-SK" dirty="0" err="1"/>
              <a:t>Safety</a:t>
            </a:r>
            <a:r>
              <a:rPr lang="sk-SK" dirty="0"/>
              <a:t>" : </a:t>
            </a:r>
            <a:r>
              <a:rPr lang="sk-SK" dirty="0" err="1"/>
              <a:t>Berlin</a:t>
            </a:r>
            <a:r>
              <a:rPr lang="sk-SK" dirty="0"/>
              <a:t>, </a:t>
            </a:r>
            <a:r>
              <a:rPr lang="sk-SK" dirty="0" err="1"/>
              <a:t>Germany</a:t>
            </a:r>
            <a:r>
              <a:rPr lang="sk-SK" dirty="0"/>
              <a:t>, 3-4 September, 2019, </a:t>
            </a:r>
            <a:r>
              <a:rPr lang="sk-SK" dirty="0" err="1"/>
              <a:t>Fraunhofer</a:t>
            </a:r>
            <a:r>
              <a:rPr lang="sk-SK" dirty="0"/>
              <a:t> IPK, </a:t>
            </a:r>
            <a:r>
              <a:rPr lang="sk-SK" dirty="0" err="1"/>
              <a:t>Institute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Production</a:t>
            </a:r>
            <a:r>
              <a:rPr lang="sk-SK" dirty="0"/>
              <a:t> Systems and Design </a:t>
            </a:r>
            <a:r>
              <a:rPr lang="sk-SK" dirty="0" err="1"/>
              <a:t>Technology</a:t>
            </a:r>
            <a:r>
              <a:rPr lang="sk-SK" dirty="0"/>
              <a:t>. 1. vyd. Budapešť : International </a:t>
            </a:r>
            <a:r>
              <a:rPr lang="sk-SK" dirty="0" err="1"/>
              <a:t>Measurement</a:t>
            </a:r>
            <a:r>
              <a:rPr lang="sk-SK" dirty="0"/>
              <a:t> </a:t>
            </a:r>
            <a:r>
              <a:rPr lang="sk-SK" dirty="0" err="1"/>
              <a:t>Confederation</a:t>
            </a:r>
            <a:r>
              <a:rPr lang="sk-SK" dirty="0"/>
              <a:t>, 2019, S. 45-49. ISBN 978-92-990084-1-6.   </a:t>
            </a:r>
            <a:r>
              <a:rPr lang="sk-SK" u="sng" dirty="0">
                <a:hlinkClick r:id="rId2" tooltip="PD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http://eprints.sztaki.hu/9722/1/Viharos_1_30789982_ny.pdf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MOROVIČ, L. </a:t>
            </a:r>
            <a:r>
              <a:rPr lang="sk-SK" dirty="0" err="1"/>
              <a:t>Non-contact</a:t>
            </a:r>
            <a:r>
              <a:rPr lang="sk-SK" dirty="0"/>
              <a:t> </a:t>
            </a:r>
            <a:r>
              <a:rPr lang="sk-SK" dirty="0" err="1"/>
              <a:t>measurement</a:t>
            </a:r>
            <a:r>
              <a:rPr lang="sk-SK" dirty="0"/>
              <a:t> of </a:t>
            </a:r>
            <a:r>
              <a:rPr lang="sk-SK" dirty="0" err="1"/>
              <a:t>free-form</a:t>
            </a:r>
            <a:r>
              <a:rPr lang="sk-SK" dirty="0"/>
              <a:t> </a:t>
            </a:r>
            <a:r>
              <a:rPr lang="sk-SK" dirty="0" err="1"/>
              <a:t>surfaces</a:t>
            </a:r>
            <a:r>
              <a:rPr lang="sk-SK" dirty="0"/>
              <a:t>. Plzeň 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</a:t>
            </a:r>
            <a:r>
              <a:rPr lang="sk-SK" dirty="0" err="1"/>
              <a:t>s.r.o</a:t>
            </a:r>
            <a:r>
              <a:rPr lang="sk-SK" dirty="0"/>
              <a:t>., 2016. 89 s. ISBN 978-80-7380-628-6. </a:t>
            </a:r>
            <a:r>
              <a:rPr lang="sk-SK" b="1" dirty="0"/>
              <a:t>knižnica MTF: 389/Mo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BURANSKÝ, I. -- BURANSKÁ, E. -- MOROVIČ, L. Presnosť získavania rozmerov rúr ťahaných za studena pomocou počítačovej tomografie. In Odborná konferencia ŽP VVC 2018. Podbrezová: ŽP VVC, 2018, s. 105--108. ISBN 978-80-973141-0-1. </a:t>
            </a:r>
            <a:r>
              <a:rPr lang="sk-SK" b="1" dirty="0" err="1"/>
              <a:t>knižnca</a:t>
            </a:r>
            <a:r>
              <a:rPr lang="sk-SK" b="1" dirty="0"/>
              <a:t> MTF: zborníky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SÝKOROVÁ, T. -- MOROVIČ, L. Využitie röntgenových lúčov pri 3D digitalizácii (röntgenové skenery a počítačová tomografia): Bakalárska práca. Bakalárska práca. Trnava : </a:t>
            </a:r>
            <a:r>
              <a:rPr lang="sk-SK" dirty="0" err="1"/>
              <a:t>MtF</a:t>
            </a:r>
            <a:r>
              <a:rPr lang="sk-SK" dirty="0"/>
              <a:t> STU, 2011. 66 s. </a:t>
            </a:r>
            <a:r>
              <a:rPr lang="sk-SK" b="1" dirty="0"/>
              <a:t>knižnica MTF: so súhlasom autora (u knihovníka)</a:t>
            </a:r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99915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02920" y="320040"/>
            <a:ext cx="1130808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STRUHÁR, F. -- MOROVIČ, L. Využitie technológie počítačovej tomografie a Rapid </a:t>
            </a:r>
            <a:r>
              <a:rPr lang="sk-SK" sz="1700" dirty="0" err="1"/>
              <a:t>Prototyping</a:t>
            </a:r>
            <a:r>
              <a:rPr lang="sk-SK" sz="1700" dirty="0"/>
              <a:t> na návrh protézy v biomedicíne. Diplomová práca. Trnava : </a:t>
            </a:r>
            <a:r>
              <a:rPr lang="sk-SK" sz="1700" dirty="0" err="1"/>
              <a:t>MtF</a:t>
            </a:r>
            <a:r>
              <a:rPr lang="sk-SK" sz="1700" dirty="0"/>
              <a:t> STU, 2014. 65 s. </a:t>
            </a:r>
            <a:r>
              <a:rPr lang="sk-SK" sz="1700" b="1" dirty="0"/>
              <a:t>knižnica MTF: prezenčne so súhlasom autora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KRITIKOS, M. </a:t>
            </a:r>
            <a:r>
              <a:rPr lang="sk-SK" sz="1700" dirty="0" err="1"/>
              <a:t>Effect</a:t>
            </a:r>
            <a:r>
              <a:rPr lang="sk-SK" sz="1700" dirty="0"/>
              <a:t> of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voxel</a:t>
            </a:r>
            <a:r>
              <a:rPr lang="sk-SK" sz="1700" dirty="0"/>
              <a:t> </a:t>
            </a:r>
            <a:r>
              <a:rPr lang="sk-SK" sz="1700" dirty="0" err="1"/>
              <a:t>size</a:t>
            </a:r>
            <a:r>
              <a:rPr lang="sk-SK" sz="1700" dirty="0"/>
              <a:t> on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final</a:t>
            </a:r>
            <a:r>
              <a:rPr lang="sk-SK" sz="1700" dirty="0"/>
              <a:t> </a:t>
            </a:r>
            <a:r>
              <a:rPr lang="sk-SK" sz="1700" dirty="0" err="1"/>
              <a:t>scan</a:t>
            </a:r>
            <a:r>
              <a:rPr lang="sk-SK" sz="1700" dirty="0"/>
              <a:t> </a:t>
            </a:r>
            <a:r>
              <a:rPr lang="sk-SK" sz="1700" dirty="0" err="1"/>
              <a:t>accuracy</a:t>
            </a:r>
            <a:r>
              <a:rPr lang="sk-SK" sz="1700" dirty="0"/>
              <a:t> in </a:t>
            </a:r>
            <a:r>
              <a:rPr lang="sk-SK" sz="1700" dirty="0" err="1"/>
              <a:t>computed</a:t>
            </a:r>
            <a:r>
              <a:rPr lang="sk-SK" sz="1700" dirty="0"/>
              <a:t> </a:t>
            </a:r>
            <a:r>
              <a:rPr lang="sk-SK" sz="1700" dirty="0" err="1"/>
              <a:t>tomography</a:t>
            </a:r>
            <a:r>
              <a:rPr lang="sk-SK" sz="1700" dirty="0"/>
              <a:t>. In </a:t>
            </a:r>
            <a:r>
              <a:rPr lang="sk-SK" sz="1700" dirty="0" err="1"/>
              <a:t>Proceedings</a:t>
            </a:r>
            <a:r>
              <a:rPr lang="sk-SK" sz="1700" dirty="0"/>
              <a:t> of </a:t>
            </a:r>
            <a:r>
              <a:rPr lang="sk-SK" sz="1700" dirty="0" err="1"/>
              <a:t>the</a:t>
            </a:r>
            <a:r>
              <a:rPr lang="sk-SK" sz="1700" dirty="0"/>
              <a:t> International </a:t>
            </a:r>
            <a:r>
              <a:rPr lang="sk-SK" sz="1700" dirty="0" err="1"/>
              <a:t>Symposium</a:t>
            </a:r>
            <a:r>
              <a:rPr lang="sk-SK" sz="1700" dirty="0"/>
              <a:t>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Production</a:t>
            </a:r>
            <a:r>
              <a:rPr lang="sk-SK" sz="1700" dirty="0"/>
              <a:t> </a:t>
            </a:r>
            <a:r>
              <a:rPr lang="sk-SK" sz="1700" dirty="0" err="1"/>
              <a:t>Research</a:t>
            </a:r>
            <a:r>
              <a:rPr lang="sk-SK" sz="1700" dirty="0"/>
              <a:t> 2019 (ISPR 2019). </a:t>
            </a:r>
            <a:r>
              <a:rPr lang="sk-SK" sz="1700" dirty="0" err="1"/>
              <a:t>Cham</a:t>
            </a:r>
            <a:r>
              <a:rPr lang="sk-SK" sz="1700" dirty="0"/>
              <a:t>: </a:t>
            </a:r>
            <a:r>
              <a:rPr lang="sk-SK" sz="1700" dirty="0" err="1"/>
              <a:t>Springer</a:t>
            </a:r>
            <a:r>
              <a:rPr lang="sk-SK" sz="1700" dirty="0"/>
              <a:t> Nature </a:t>
            </a:r>
            <a:r>
              <a:rPr lang="sk-SK" sz="1700" dirty="0" err="1"/>
              <a:t>Switzerland</a:t>
            </a:r>
            <a:r>
              <a:rPr lang="sk-SK" sz="1700" dirty="0"/>
              <a:t>, 2019, s. 422--431. ISBN 978-3-030-31343-2. KRITIKOS, M. et al. </a:t>
            </a:r>
            <a:r>
              <a:rPr lang="sk-SK" sz="1700" dirty="0" err="1"/>
              <a:t>Evaluation</a:t>
            </a:r>
            <a:r>
              <a:rPr lang="sk-SK" sz="1700" dirty="0"/>
              <a:t> of </a:t>
            </a:r>
            <a:r>
              <a:rPr lang="sk-SK" sz="1700" dirty="0" err="1"/>
              <a:t>accuracy</a:t>
            </a:r>
            <a:r>
              <a:rPr lang="sk-SK" sz="1700" dirty="0"/>
              <a:t> of </a:t>
            </a:r>
            <a:r>
              <a:rPr lang="sk-SK" sz="1700" dirty="0" err="1"/>
              <a:t>seamless</a:t>
            </a:r>
            <a:r>
              <a:rPr lang="sk-SK" sz="1700" dirty="0"/>
              <a:t> </a:t>
            </a:r>
            <a:r>
              <a:rPr lang="sk-SK" sz="1700" dirty="0" err="1"/>
              <a:t>steel</a:t>
            </a:r>
            <a:r>
              <a:rPr lang="sk-SK" sz="1700" dirty="0"/>
              <a:t> tube </a:t>
            </a:r>
            <a:r>
              <a:rPr lang="sk-SK" sz="1700" dirty="0" err="1"/>
              <a:t>scanning</a:t>
            </a:r>
            <a:r>
              <a:rPr lang="sk-SK" sz="1700" dirty="0"/>
              <a:t> by </a:t>
            </a:r>
            <a:r>
              <a:rPr lang="sk-SK" sz="1700" dirty="0" err="1"/>
              <a:t>industrial</a:t>
            </a:r>
            <a:r>
              <a:rPr lang="sk-SK" sz="1700" dirty="0"/>
              <a:t> </a:t>
            </a:r>
            <a:r>
              <a:rPr lang="sk-SK" sz="1700" dirty="0" err="1"/>
              <a:t>computed</a:t>
            </a:r>
            <a:r>
              <a:rPr lang="sk-SK" sz="1700" dirty="0"/>
              <a:t> </a:t>
            </a:r>
            <a:r>
              <a:rPr lang="sk-SK" sz="1700" dirty="0" err="1"/>
              <a:t>tomography</a:t>
            </a:r>
            <a:r>
              <a:rPr lang="sk-SK" sz="1700" dirty="0"/>
              <a:t>. In </a:t>
            </a:r>
            <a:r>
              <a:rPr lang="sk-SK" sz="1700" dirty="0" err="1"/>
              <a:t>Modern</a:t>
            </a:r>
            <a:r>
              <a:rPr lang="sk-SK" sz="1700" dirty="0"/>
              <a:t> Technologies in </a:t>
            </a:r>
            <a:r>
              <a:rPr lang="sk-SK" sz="1700" dirty="0" err="1"/>
              <a:t>Manufacturing</a:t>
            </a:r>
            <a:r>
              <a:rPr lang="sk-SK" sz="1700" dirty="0"/>
              <a:t> (</a:t>
            </a:r>
            <a:r>
              <a:rPr lang="sk-SK" sz="1700" dirty="0" err="1"/>
              <a:t>MTeM</a:t>
            </a:r>
            <a:r>
              <a:rPr lang="sk-SK" sz="1700" dirty="0"/>
              <a:t> 2019) : 14th International </a:t>
            </a:r>
            <a:r>
              <a:rPr lang="sk-SK" sz="1700" dirty="0" err="1"/>
              <a:t>Conference</a:t>
            </a:r>
            <a:r>
              <a:rPr lang="sk-SK" sz="1700" dirty="0"/>
              <a:t>, 09. - 12. </a:t>
            </a:r>
            <a:r>
              <a:rPr lang="sk-SK" sz="1700" dirty="0" err="1"/>
              <a:t>October</a:t>
            </a:r>
            <a:r>
              <a:rPr lang="sk-SK" sz="1700" dirty="0"/>
              <a:t> 2019, </a:t>
            </a:r>
            <a:r>
              <a:rPr lang="sk-SK" sz="1700" dirty="0" err="1"/>
              <a:t>Cluj-Napoca</a:t>
            </a:r>
            <a:r>
              <a:rPr lang="sk-SK" sz="1700" dirty="0"/>
              <a:t>, </a:t>
            </a:r>
            <a:r>
              <a:rPr lang="sk-SK" sz="1700" dirty="0" err="1"/>
              <a:t>Romania</a:t>
            </a:r>
            <a:r>
              <a:rPr lang="sk-SK" sz="1700" dirty="0"/>
              <a:t>. 1. vyd. United </a:t>
            </a:r>
            <a:r>
              <a:rPr lang="sk-SK" sz="1700" dirty="0" err="1"/>
              <a:t>Kingdom</a:t>
            </a:r>
            <a:r>
              <a:rPr lang="sk-SK" sz="1700" dirty="0"/>
              <a:t> : EDP </a:t>
            </a:r>
            <a:r>
              <a:rPr lang="sk-SK" sz="1700" dirty="0" err="1"/>
              <a:t>Sciences</a:t>
            </a:r>
            <a:r>
              <a:rPr lang="sk-SK" sz="1700" dirty="0"/>
              <a:t>, 2019, S. 1-8. ISBN 978-2-7598-9083-5. KRITIKOS, M. </a:t>
            </a:r>
            <a:r>
              <a:rPr lang="sk-SK" sz="1700" dirty="0" err="1"/>
              <a:t>Porosity</a:t>
            </a:r>
            <a:r>
              <a:rPr lang="sk-SK" sz="1700" dirty="0"/>
              <a:t> </a:t>
            </a:r>
            <a:r>
              <a:rPr lang="sk-SK" sz="1700" dirty="0" err="1"/>
              <a:t>Measurement</a:t>
            </a:r>
            <a:r>
              <a:rPr lang="sk-SK" sz="1700" dirty="0"/>
              <a:t> by X – </a:t>
            </a:r>
            <a:r>
              <a:rPr lang="sk-SK" sz="1700" dirty="0" err="1"/>
              <a:t>Ray</a:t>
            </a:r>
            <a:r>
              <a:rPr lang="sk-SK" sz="1700" dirty="0"/>
              <a:t> </a:t>
            </a:r>
            <a:r>
              <a:rPr lang="sk-SK" sz="1700" dirty="0" err="1"/>
              <a:t>Computed</a:t>
            </a:r>
            <a:r>
              <a:rPr lang="sk-SK" sz="1700" dirty="0"/>
              <a:t> </a:t>
            </a:r>
            <a:r>
              <a:rPr lang="sk-SK" sz="1700" dirty="0" err="1"/>
              <a:t>Tomography</a:t>
            </a:r>
            <a:r>
              <a:rPr lang="sk-SK" sz="1700" dirty="0"/>
              <a:t>: </a:t>
            </a:r>
            <a:r>
              <a:rPr lang="sk-SK" sz="1700" dirty="0" err="1"/>
              <a:t>Different</a:t>
            </a:r>
            <a:r>
              <a:rPr lang="sk-SK" sz="1700" dirty="0"/>
              <a:t> </a:t>
            </a:r>
            <a:r>
              <a:rPr lang="sk-SK" sz="1700" dirty="0" err="1"/>
              <a:t>Porosity</a:t>
            </a:r>
            <a:r>
              <a:rPr lang="sk-SK" sz="1700" dirty="0"/>
              <a:t> </a:t>
            </a:r>
            <a:r>
              <a:rPr lang="sk-SK" sz="1700" dirty="0" err="1"/>
              <a:t>Analysis</a:t>
            </a:r>
            <a:r>
              <a:rPr lang="sk-SK" sz="1700" dirty="0"/>
              <a:t> </a:t>
            </a:r>
            <a:r>
              <a:rPr lang="sk-SK" sz="1700" dirty="0" err="1"/>
              <a:t>Application</a:t>
            </a:r>
            <a:r>
              <a:rPr lang="sk-SK" sz="1700" dirty="0"/>
              <a:t>. In DURAKBASA, M. </a:t>
            </a:r>
            <a:r>
              <a:rPr lang="sk-SK" sz="1700" dirty="0" err="1"/>
              <a:t>Digital</a:t>
            </a:r>
            <a:r>
              <a:rPr lang="sk-SK" sz="1700" dirty="0"/>
              <a:t> </a:t>
            </a:r>
            <a:r>
              <a:rPr lang="sk-SK" sz="1700" dirty="0" err="1"/>
              <a:t>Conversion</a:t>
            </a:r>
            <a:r>
              <a:rPr lang="sk-SK" sz="1700" dirty="0"/>
              <a:t> on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Way</a:t>
            </a:r>
            <a:r>
              <a:rPr lang="sk-SK" sz="1700" dirty="0"/>
              <a:t> to Industry 4.0. </a:t>
            </a:r>
            <a:r>
              <a:rPr lang="sk-SK" sz="1700" dirty="0" err="1"/>
              <a:t>Cham</a:t>
            </a:r>
            <a:r>
              <a:rPr lang="sk-SK" sz="1700" dirty="0"/>
              <a:t>: </a:t>
            </a:r>
            <a:r>
              <a:rPr lang="sk-SK" sz="1700" dirty="0" err="1"/>
              <a:t>Springer</a:t>
            </a:r>
            <a:r>
              <a:rPr lang="sk-SK" sz="1700" dirty="0"/>
              <a:t>, 2021, s. 175--185. ISBN 978-3-030-62783-6. </a:t>
            </a:r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KOUTECKÝ, T. -- PALOUŠEK, D. -- BRANDEJS, J. </a:t>
            </a:r>
            <a:r>
              <a:rPr lang="sk-SK" sz="1700" dirty="0" err="1"/>
              <a:t>Method</a:t>
            </a:r>
            <a:r>
              <a:rPr lang="sk-SK" sz="1700" dirty="0"/>
              <a:t> of </a:t>
            </a:r>
            <a:r>
              <a:rPr lang="sk-SK" sz="1700" dirty="0" err="1"/>
              <a:t>photogrammetric</a:t>
            </a:r>
            <a:r>
              <a:rPr lang="sk-SK" sz="1700" dirty="0"/>
              <a:t> </a:t>
            </a:r>
            <a:r>
              <a:rPr lang="sk-SK" sz="1700" dirty="0" err="1"/>
              <a:t>measurement</a:t>
            </a:r>
            <a:r>
              <a:rPr lang="sk-SK" sz="1700" dirty="0"/>
              <a:t> </a:t>
            </a:r>
            <a:r>
              <a:rPr lang="sk-SK" sz="1700" dirty="0" err="1"/>
              <a:t>automation</a:t>
            </a:r>
            <a:r>
              <a:rPr lang="sk-SK" sz="1700" dirty="0"/>
              <a:t> </a:t>
            </a:r>
            <a:r>
              <a:rPr lang="sk-SK" sz="1700" dirty="0" err="1"/>
              <a:t>using</a:t>
            </a:r>
            <a:r>
              <a:rPr lang="sk-SK" sz="1700" dirty="0"/>
              <a:t> TRITOP </a:t>
            </a:r>
            <a:r>
              <a:rPr lang="sk-SK" sz="1700" dirty="0" err="1"/>
              <a:t>system</a:t>
            </a:r>
            <a:r>
              <a:rPr lang="sk-SK" sz="1700" dirty="0"/>
              <a:t> and </a:t>
            </a:r>
            <a:r>
              <a:rPr lang="sk-SK" sz="1700" dirty="0" err="1"/>
              <a:t>industrial</a:t>
            </a:r>
            <a:r>
              <a:rPr lang="sk-SK" sz="1700" dirty="0"/>
              <a:t> robot. Optik, 124. s. 3705--3709. ISSN 0030-4026. </a:t>
            </a:r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BLAŠKO, M. Určenie presnosti systémov ATOS a TRITOP = </a:t>
            </a:r>
            <a:r>
              <a:rPr lang="sk-SK" sz="1700" dirty="0" err="1"/>
              <a:t>Evaluation</a:t>
            </a:r>
            <a:r>
              <a:rPr lang="sk-SK" sz="1700" dirty="0"/>
              <a:t> of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accuracy</a:t>
            </a:r>
            <a:r>
              <a:rPr lang="sk-SK" sz="1700" dirty="0"/>
              <a:t> of </a:t>
            </a:r>
            <a:r>
              <a:rPr lang="sk-SK" sz="1700" dirty="0" err="1"/>
              <a:t>systems</a:t>
            </a:r>
            <a:r>
              <a:rPr lang="sk-SK" sz="1700" dirty="0"/>
              <a:t> ATOS and TRITOP: Diplomová práca. Diplomová práca. Trnava : </a:t>
            </a:r>
            <a:r>
              <a:rPr lang="sk-SK" sz="1700" dirty="0" err="1"/>
              <a:t>MtF</a:t>
            </a:r>
            <a:r>
              <a:rPr lang="sk-SK" sz="1700" dirty="0"/>
              <a:t> STU, 2009. 62 s. </a:t>
            </a:r>
            <a:r>
              <a:rPr lang="sk-SK" sz="1700" b="1" dirty="0"/>
              <a:t>knižnica MTF: prezenčne so súhlasom autora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SEKYRA, I. Využitie bezdotykového 3D meracieho systému GOM TRITOP = </a:t>
            </a:r>
            <a:r>
              <a:rPr lang="sk-SK" sz="1700" dirty="0" err="1"/>
              <a:t>Utilization</a:t>
            </a:r>
            <a:r>
              <a:rPr lang="sk-SK" sz="1700" dirty="0"/>
              <a:t> of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contactless</a:t>
            </a:r>
            <a:r>
              <a:rPr lang="sk-SK" sz="1700" dirty="0"/>
              <a:t> </a:t>
            </a:r>
            <a:r>
              <a:rPr lang="sk-SK" sz="1700" dirty="0" err="1"/>
              <a:t>measuring</a:t>
            </a:r>
            <a:r>
              <a:rPr lang="sk-SK" sz="1700" dirty="0"/>
              <a:t> </a:t>
            </a:r>
            <a:r>
              <a:rPr lang="sk-SK" sz="1700" dirty="0" err="1"/>
              <a:t>system</a:t>
            </a:r>
            <a:r>
              <a:rPr lang="sk-SK" sz="1700" dirty="0"/>
              <a:t> GOM TRITOP: Bakalárska práca. Bakalárska práca. Trnava : </a:t>
            </a:r>
            <a:r>
              <a:rPr lang="sk-SK" sz="1700" dirty="0" err="1"/>
              <a:t>MtF</a:t>
            </a:r>
            <a:r>
              <a:rPr lang="sk-SK" sz="1700" dirty="0"/>
              <a:t> STU, 2008. 48 s. </a:t>
            </a:r>
            <a:r>
              <a:rPr lang="sk-SK" sz="1700" b="1" dirty="0"/>
              <a:t>knižnica MTF: prezenčne so súhlasom autora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KÖSEGI, T. -- BURANSKÝ, I. Využitie systému TRITOP pri sledovaní deformácie tenkostennej súčiastky. Bakalárska práca. Trnava : </a:t>
            </a:r>
            <a:r>
              <a:rPr lang="sk-SK" sz="1700" dirty="0" err="1"/>
              <a:t>MtF</a:t>
            </a:r>
            <a:r>
              <a:rPr lang="sk-SK" sz="1700" dirty="0"/>
              <a:t> STU, 2010. </a:t>
            </a:r>
            <a:r>
              <a:rPr lang="sk-SK" sz="1700" b="1" dirty="0"/>
              <a:t>knižnica MTF: prezenčne so súhlasom autora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ČAJA, R. -- MOROVIČ, L. Meranie a určenie presnosti tvaru a rozmerov kontrolného prípravku. Diplomová práca. 2015. </a:t>
            </a:r>
            <a:r>
              <a:rPr lang="sk-SK" sz="1700" b="1" dirty="0" err="1"/>
              <a:t>knžinica</a:t>
            </a:r>
            <a:r>
              <a:rPr lang="sk-SK" sz="1700" b="1" dirty="0"/>
              <a:t> MTF: prezenčne so súhlasom autora (u knihovníka)</a:t>
            </a:r>
            <a:endParaRPr lang="sk-SK" sz="1700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856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04911" y="295422"/>
            <a:ext cx="11057207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BEZPEČNOSTNÉ INŽINIERSTVO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TUREKOVÁ, I. a kol. Technologické a prírodné havárie. Trnava: </a:t>
            </a:r>
            <a:r>
              <a:rPr lang="sk-SK" sz="1700" dirty="0" err="1"/>
              <a:t>AlumniPress</a:t>
            </a:r>
            <a:r>
              <a:rPr lang="sk-SK" sz="1700" dirty="0"/>
              <a:t>, 2012. 232 s. ISBN 978-80-8096-154-1. </a:t>
            </a:r>
            <a:r>
              <a:rPr lang="sk-SK" sz="1700" b="1" dirty="0"/>
              <a:t>e-skriptá, knižnica MTF: 504/Tu 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PAČAIOVÁ, H. -- SINAY, J. -- GLATZ, J. Bezpečnosť a riziká technických systémov. Košice: Technická univerzita v Košiciach, 2009. ISBN 978-80-553-0180-8. </a:t>
            </a:r>
            <a:r>
              <a:rPr lang="sk-SK" sz="1600" b="1" dirty="0"/>
              <a:t>knižnica MTF: 65/Pa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BUCHANCOVÁ, J. a kol. Pracovné lekárstvo a </a:t>
            </a:r>
            <a:r>
              <a:rPr lang="sk-SK" sz="1700" dirty="0" err="1"/>
              <a:t>toxikológia</a:t>
            </a:r>
            <a:r>
              <a:rPr lang="sk-SK" sz="1700" dirty="0"/>
              <a:t>. 1. vyd. Martin : Osveta, 2003. ISBN 80-8063-113-1. </a:t>
            </a:r>
            <a:r>
              <a:rPr lang="sk-SK" sz="1700" b="1" dirty="0"/>
              <a:t>knižnica MTF: 61/</a:t>
            </a:r>
            <a:r>
              <a:rPr lang="sk-SK" sz="1700" b="1" dirty="0" err="1"/>
              <a:t>Bu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BARTLOVÁ, I. -- DAMEC, J. </a:t>
            </a:r>
            <a:r>
              <a:rPr lang="sk-SK" sz="1700" dirty="0" err="1"/>
              <a:t>Prevence</a:t>
            </a:r>
            <a:r>
              <a:rPr lang="sk-SK" sz="1700" dirty="0"/>
              <a:t> technologických </a:t>
            </a:r>
            <a:r>
              <a:rPr lang="sk-SK" sz="1700" dirty="0" err="1"/>
              <a:t>zařízení</a:t>
            </a:r>
            <a:r>
              <a:rPr lang="sk-SK" sz="1700" dirty="0"/>
              <a:t>. Ostrava: SPBI, 2002. 243 s. ISBN 80-86634-10-8. </a:t>
            </a:r>
            <a:r>
              <a:rPr lang="sk-SK" sz="1600" b="1" dirty="0"/>
              <a:t>knižnica MTF: 331/Ba</a:t>
            </a:r>
            <a:endParaRPr lang="sk-SK" sz="1700" dirty="0"/>
          </a:p>
          <a:p>
            <a:r>
              <a:rPr lang="sk-SK" sz="1700" b="1" dirty="0"/>
              <a:t>Odporúčaná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BABINEC, F. Management rizika. [online]. 2005. URL: http://www.slu.cz/math/cz/knihovna/ucebni-texty/Analyza-rizik/Analyza-rizik-1.pdf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ČSN EN 61025 </a:t>
            </a:r>
            <a:r>
              <a:rPr lang="sk-SK" sz="1600" b="1" dirty="0"/>
              <a:t>knižnica MTF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ČSN EN 62502</a:t>
            </a:r>
            <a:r>
              <a:rPr lang="sk-SK" sz="1700" b="1" dirty="0"/>
              <a:t> </a:t>
            </a:r>
            <a:r>
              <a:rPr lang="sk-SK" sz="1600" b="1" dirty="0"/>
              <a:t>knižnica MTF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ČSN IEC 61882 </a:t>
            </a:r>
            <a:r>
              <a:rPr lang="sk-SK" sz="1600" b="1" dirty="0"/>
              <a:t>knižnica MTF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 err="1"/>
              <a:t>OIRA,O.Základyposudzovania</a:t>
            </a:r>
            <a:r>
              <a:rPr lang="sk-SK" sz="1700" dirty="0"/>
              <a:t> rizík. [online]. 2007. URL: </a:t>
            </a:r>
            <a:r>
              <a:rPr lang="sk-SK" sz="1700" u="sng" dirty="0">
                <a:hlinkClick r:id="rId2"/>
              </a:rPr>
              <a:t>https://osha.europa.eu/sk/publications/</a:t>
            </a:r>
            <a:r>
              <a:rPr lang="sk-SK" sz="1700" dirty="0"/>
              <a:t> </a:t>
            </a:r>
            <a:r>
              <a:rPr lang="sk-SK" sz="1700" dirty="0" err="1"/>
              <a:t>promotional</a:t>
            </a:r>
            <a:r>
              <a:rPr lang="sk-SK" sz="1700" dirty="0"/>
              <a:t>_ </a:t>
            </a:r>
            <a:r>
              <a:rPr lang="sk-SK" sz="1700" dirty="0" err="1"/>
              <a:t>material</a:t>
            </a:r>
            <a:r>
              <a:rPr lang="sk-SK" sz="1700" dirty="0"/>
              <a:t>/rat2007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STN EN 31010 </a:t>
            </a:r>
            <a:r>
              <a:rPr lang="sk-SK" sz="1600" b="1" dirty="0"/>
              <a:t>knižnica MTF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STN EN 60812 </a:t>
            </a:r>
            <a:r>
              <a:rPr lang="sk-SK" sz="1600" b="1" dirty="0"/>
              <a:t>knižnica MTF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ŠIMÁK, L. Manažment Rizík. [online]. 2006. URL: http://fsi.uniza.sk/kkm/old/publikacie/mn_rizik.pdf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957196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35280" y="502920"/>
            <a:ext cx="11536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REZNÉ NÁSTROJE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PECHÁČEK, F. -- BUČÁNYOVÁ, M. -- CHARBULA, J. Rezné nástroje. </a:t>
            </a:r>
            <a:r>
              <a:rPr lang="sk-SK" dirty="0" err="1"/>
              <a:t>Cutting</a:t>
            </a:r>
            <a:r>
              <a:rPr lang="sk-SK" dirty="0"/>
              <a:t> </a:t>
            </a:r>
            <a:r>
              <a:rPr lang="sk-SK" dirty="0" err="1"/>
              <a:t>Tools</a:t>
            </a:r>
            <a:r>
              <a:rPr lang="sk-SK" dirty="0"/>
              <a:t>: Návody na cvičenia. </a:t>
            </a:r>
            <a:r>
              <a:rPr lang="sk-SK" dirty="0" err="1"/>
              <a:t>Manual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exercises</a:t>
            </a:r>
            <a:r>
              <a:rPr lang="sk-SK" dirty="0"/>
              <a:t>. Trnava : </a:t>
            </a:r>
            <a:r>
              <a:rPr lang="sk-SK" dirty="0" err="1"/>
              <a:t>AlumniPress</a:t>
            </a:r>
            <a:r>
              <a:rPr lang="sk-SK" dirty="0"/>
              <a:t>, 2008. 175 s. ISBN 978-80-8096-048-3. </a:t>
            </a:r>
            <a:r>
              <a:rPr lang="sk-SK" b="1" dirty="0"/>
              <a:t>e-skriptá, knižnica MTF: 621.9/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ŘASA, J. </a:t>
            </a:r>
            <a:r>
              <a:rPr lang="sk-SK" dirty="0" err="1"/>
              <a:t>Výpočetní</a:t>
            </a:r>
            <a:r>
              <a:rPr lang="sk-SK" dirty="0"/>
              <a:t> </a:t>
            </a:r>
            <a:r>
              <a:rPr lang="sk-SK" dirty="0" err="1"/>
              <a:t>metody</a:t>
            </a:r>
            <a:r>
              <a:rPr lang="sk-SK" dirty="0"/>
              <a:t> v </a:t>
            </a:r>
            <a:r>
              <a:rPr lang="sk-SK" dirty="0" err="1"/>
              <a:t>konstrukci</a:t>
            </a:r>
            <a:r>
              <a:rPr lang="sk-SK" dirty="0"/>
              <a:t> </a:t>
            </a:r>
            <a:r>
              <a:rPr lang="sk-SK" dirty="0" err="1"/>
              <a:t>řezných</a:t>
            </a:r>
            <a:r>
              <a:rPr lang="sk-SK" dirty="0"/>
              <a:t> </a:t>
            </a:r>
            <a:r>
              <a:rPr lang="sk-SK" dirty="0" err="1"/>
              <a:t>nástrojů</a:t>
            </a:r>
            <a:r>
              <a:rPr lang="sk-SK" dirty="0"/>
              <a:t>. Praha : SNTL, 1986. 464 s. </a:t>
            </a:r>
            <a:r>
              <a:rPr lang="sk-SK" b="1" dirty="0"/>
              <a:t>knižnica MTF: 621.9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HUMÁR, A. Materiály pro </a:t>
            </a:r>
            <a:r>
              <a:rPr lang="sk-SK" dirty="0" err="1"/>
              <a:t>řezné</a:t>
            </a:r>
            <a:r>
              <a:rPr lang="sk-SK" dirty="0"/>
              <a:t> nástroje. Praha : MM </a:t>
            </a:r>
            <a:r>
              <a:rPr lang="sk-SK" dirty="0" err="1"/>
              <a:t>Publishing</a:t>
            </a:r>
            <a:r>
              <a:rPr lang="sk-SK" dirty="0"/>
              <a:t>, 2008. 235 s. ISBN 978-80-254-2250-2. </a:t>
            </a:r>
            <a:r>
              <a:rPr lang="sk-SK" b="1" dirty="0"/>
              <a:t>knižnica MTF: 621.9/Hu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POPPEOVÁ, V. Monitorovanie opotrebovania rezných nástrojov. Žilina : Žilinská univerzita, 2001. 126 s. ISBN 80-7100-700-5. </a:t>
            </a:r>
            <a:r>
              <a:rPr lang="sk-SK" b="1" dirty="0"/>
              <a:t>knižnica MTF: 621.7/Po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TRENT, E. -- WRIGHT, P K. Metal </a:t>
            </a:r>
            <a:r>
              <a:rPr lang="sk-SK" dirty="0" err="1"/>
              <a:t>Cutting</a:t>
            </a:r>
            <a:r>
              <a:rPr lang="sk-SK" dirty="0"/>
              <a:t>. </a:t>
            </a:r>
            <a:r>
              <a:rPr lang="sk-SK" dirty="0" err="1"/>
              <a:t>Butterworth</a:t>
            </a:r>
            <a:r>
              <a:rPr lang="sk-SK" dirty="0"/>
              <a:t> - </a:t>
            </a:r>
            <a:r>
              <a:rPr lang="sk-SK" dirty="0" err="1"/>
              <a:t>Heinemann</a:t>
            </a:r>
            <a:r>
              <a:rPr lang="sk-SK" dirty="0"/>
              <a:t>, 2000. 446 s. ISBN 0-7506-7069-X. </a:t>
            </a:r>
            <a:r>
              <a:rPr lang="sk-SK" b="1" dirty="0"/>
              <a:t>knižnica MTF: 621.9/</a:t>
            </a:r>
            <a:r>
              <a:rPr lang="sk-SK" b="1" dirty="0" err="1"/>
              <a:t>Tr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GRAHAM T. SMITH. </a:t>
            </a:r>
            <a:r>
              <a:rPr lang="sk-SK" dirty="0" err="1"/>
              <a:t>Cutting</a:t>
            </a:r>
            <a:r>
              <a:rPr lang="sk-SK" dirty="0"/>
              <a:t> </a:t>
            </a:r>
            <a:r>
              <a:rPr lang="sk-SK" dirty="0" err="1"/>
              <a:t>Tool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 : </a:t>
            </a:r>
            <a:r>
              <a:rPr lang="sk-SK" dirty="0" err="1"/>
              <a:t>London</a:t>
            </a:r>
            <a:r>
              <a:rPr lang="sk-SK" dirty="0"/>
              <a:t>,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London</a:t>
            </a:r>
            <a:r>
              <a:rPr lang="sk-SK" dirty="0"/>
              <a:t> </a:t>
            </a:r>
            <a:r>
              <a:rPr lang="sk-SK" dirty="0" err="1"/>
              <a:t>Ltd</a:t>
            </a:r>
            <a:r>
              <a:rPr lang="sk-SK" dirty="0"/>
              <a:t>, 2008, 600 s. ISBN: 1848002041. </a:t>
            </a:r>
            <a:r>
              <a:rPr lang="sk-SK" b="1" dirty="0"/>
              <a:t>knižnica MTF: 621.9/</a:t>
            </a:r>
            <a:r>
              <a:rPr lang="sk-SK" b="1" dirty="0" err="1"/>
              <a:t>Sm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56462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0520" y="502920"/>
            <a:ext cx="113842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RIADENIE KARIÉRY A ROZVOJA ZAMESTNANCOV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 : 10. </a:t>
            </a:r>
            <a:r>
              <a:rPr lang="sk-SK" dirty="0" err="1"/>
              <a:t>vydání</a:t>
            </a:r>
            <a:r>
              <a:rPr lang="sk-SK" dirty="0"/>
              <a:t>. </a:t>
            </a:r>
            <a:r>
              <a:rPr lang="sk-SK" dirty="0" err="1"/>
              <a:t>Nejnovější</a:t>
            </a:r>
            <a:r>
              <a:rPr lang="sk-SK" dirty="0"/>
              <a:t> trendy a postupy. Praha: </a:t>
            </a:r>
            <a:r>
              <a:rPr lang="sk-SK" dirty="0" err="1"/>
              <a:t>Grada</a:t>
            </a:r>
            <a:r>
              <a:rPr lang="sk-SK" dirty="0"/>
              <a:t>, 2007. 789 s. ISBN 978-80-247-1407-3. </a:t>
            </a:r>
            <a:r>
              <a:rPr lang="sk-SK" b="1" dirty="0"/>
              <a:t>knižnica MTF: 658.3/</a:t>
            </a:r>
            <a:r>
              <a:rPr lang="sk-SK" b="1" dirty="0" err="1"/>
              <a:t>Ar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HOLKOVÁ, A. Súčasné problémy a trendy v rozvoji a vzdelávaní manažérov v podmienkach podnikovej praxe. </a:t>
            </a:r>
            <a:r>
              <a:rPr lang="sk-SK" dirty="0" err="1"/>
              <a:t>Actual</a:t>
            </a:r>
            <a:r>
              <a:rPr lang="sk-SK" dirty="0"/>
              <a:t> </a:t>
            </a:r>
            <a:r>
              <a:rPr lang="sk-SK" dirty="0" err="1"/>
              <a:t>questions</a:t>
            </a:r>
            <a:r>
              <a:rPr lang="sk-SK" dirty="0"/>
              <a:t> and </a:t>
            </a:r>
            <a:r>
              <a:rPr lang="sk-SK" dirty="0" err="1"/>
              <a:t>tendencies</a:t>
            </a:r>
            <a:r>
              <a:rPr lang="sk-SK" dirty="0"/>
              <a:t> of manager </a:t>
            </a:r>
            <a:r>
              <a:rPr lang="sk-SK" dirty="0" err="1"/>
              <a:t>training</a:t>
            </a:r>
            <a:r>
              <a:rPr lang="sk-SK" dirty="0"/>
              <a:t> and </a:t>
            </a:r>
            <a:r>
              <a:rPr lang="sk-SK" dirty="0" err="1"/>
              <a:t>development</a:t>
            </a:r>
            <a:r>
              <a:rPr lang="sk-SK" dirty="0"/>
              <a:t> in business </a:t>
            </a:r>
            <a:r>
              <a:rPr lang="sk-SK" dirty="0" err="1"/>
              <a:t>conditions</a:t>
            </a:r>
            <a:r>
              <a:rPr lang="sk-SK" dirty="0"/>
              <a:t>. Trnava: </a:t>
            </a:r>
            <a:r>
              <a:rPr lang="sk-SK" dirty="0" err="1"/>
              <a:t>AlumniPress</a:t>
            </a:r>
            <a:r>
              <a:rPr lang="sk-SK" dirty="0"/>
              <a:t>, 2008. 64 s. ISBN 978-80-8096-073-5. </a:t>
            </a:r>
            <a:r>
              <a:rPr lang="sk-SK" b="1" dirty="0"/>
              <a:t>e-skriptá, knižnica MTF: 65/Ho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EVANGELU, J E. Diagnostické </a:t>
            </a:r>
            <a:r>
              <a:rPr lang="sk-SK" dirty="0" err="1"/>
              <a:t>metody</a:t>
            </a:r>
            <a:r>
              <a:rPr lang="sk-SK" dirty="0"/>
              <a:t> v </a:t>
            </a:r>
            <a:r>
              <a:rPr lang="sk-SK" dirty="0" err="1"/>
              <a:t>personalistice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, 2009. 176 s. ISBN 978-80-247-2607-6. </a:t>
            </a:r>
            <a:r>
              <a:rPr lang="sk-SK" b="1" dirty="0"/>
              <a:t>knižnica MTF: 658.3/Ev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HRONÍK, F. Rozvoj a </a:t>
            </a:r>
            <a:r>
              <a:rPr lang="sk-SK" dirty="0" err="1"/>
              <a:t>vzdělávání</a:t>
            </a:r>
            <a:r>
              <a:rPr lang="sk-SK" dirty="0"/>
              <a:t> </a:t>
            </a:r>
            <a:r>
              <a:rPr lang="sk-SK" dirty="0" err="1"/>
              <a:t>pracovníků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, 2007. 233 s. ISBN 978-80-247-1457-8. </a:t>
            </a:r>
            <a:r>
              <a:rPr lang="sk-SK" b="1" dirty="0"/>
              <a:t>knižnica MTF: 658.3/Hr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M., TAYLOR, S.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. Moderní </a:t>
            </a:r>
            <a:r>
              <a:rPr lang="sk-SK" dirty="0" err="1"/>
              <a:t>pojetí</a:t>
            </a:r>
            <a:r>
              <a:rPr lang="sk-SK" dirty="0"/>
              <a:t> a postupy - 13. </a:t>
            </a:r>
            <a:r>
              <a:rPr lang="sk-SK" dirty="0" err="1"/>
              <a:t>vydání</a:t>
            </a:r>
            <a:r>
              <a:rPr lang="sk-SK" dirty="0"/>
              <a:t>. </a:t>
            </a:r>
            <a:r>
              <a:rPr lang="sk-SK" dirty="0" err="1"/>
              <a:t>Grada</a:t>
            </a:r>
            <a:r>
              <a:rPr lang="sk-SK" dirty="0"/>
              <a:t>, 2015, ISBN: 978-80-247-5258-7. </a:t>
            </a:r>
            <a:r>
              <a:rPr lang="sk-SK" b="1" dirty="0"/>
              <a:t>knižnica MTF: 658.3/</a:t>
            </a:r>
            <a:r>
              <a:rPr lang="sk-SK" b="1" dirty="0" err="1"/>
              <a:t>Ar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703693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63880" y="518160"/>
            <a:ext cx="110337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RIADENIE VÝKONNOSTI ZAMESTNANCOV 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: 10. </a:t>
            </a:r>
            <a:r>
              <a:rPr lang="sk-SK" dirty="0" err="1"/>
              <a:t>vydání</a:t>
            </a:r>
            <a:r>
              <a:rPr lang="sk-SK" dirty="0"/>
              <a:t>. </a:t>
            </a:r>
            <a:r>
              <a:rPr lang="sk-SK" dirty="0" err="1"/>
              <a:t>Nejnovější</a:t>
            </a:r>
            <a:r>
              <a:rPr lang="sk-SK" dirty="0"/>
              <a:t> trendy a postupy. Praha : </a:t>
            </a:r>
            <a:r>
              <a:rPr lang="sk-SK" dirty="0" err="1"/>
              <a:t>Grada</a:t>
            </a:r>
            <a:r>
              <a:rPr lang="sk-SK" dirty="0"/>
              <a:t>, 2007. 789 s. ISBN 978-80-247-1407-3. </a:t>
            </a:r>
            <a:r>
              <a:rPr lang="sk-SK" b="1" dirty="0"/>
              <a:t>knižnica MTF: 658.3/</a:t>
            </a:r>
            <a:r>
              <a:rPr lang="sk-SK" b="1" dirty="0" err="1"/>
              <a:t>Ar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</a:t>
            </a:r>
            <a:r>
              <a:rPr lang="sk-SK" dirty="0" err="1"/>
              <a:t>Performance</a:t>
            </a:r>
            <a:r>
              <a:rPr lang="sk-SK" dirty="0"/>
              <a:t> management. </a:t>
            </a:r>
            <a:r>
              <a:rPr lang="sk-SK" dirty="0" err="1"/>
              <a:t>Key</a:t>
            </a:r>
            <a:r>
              <a:rPr lang="sk-SK" dirty="0"/>
              <a:t> </a:t>
            </a:r>
            <a:r>
              <a:rPr lang="sk-SK" dirty="0" err="1"/>
              <a:t>strategies</a:t>
            </a:r>
            <a:r>
              <a:rPr lang="sk-SK" dirty="0"/>
              <a:t> and </a:t>
            </a:r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guidelines</a:t>
            </a:r>
            <a:r>
              <a:rPr lang="sk-SK" dirty="0"/>
              <a:t>. </a:t>
            </a:r>
            <a:r>
              <a:rPr lang="sk-SK" dirty="0" err="1"/>
              <a:t>Third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Kogan</a:t>
            </a:r>
            <a:r>
              <a:rPr lang="sk-SK" dirty="0"/>
              <a:t> </a:t>
            </a:r>
            <a:r>
              <a:rPr lang="sk-SK" dirty="0" err="1"/>
              <a:t>Page</a:t>
            </a:r>
            <a:r>
              <a:rPr lang="sk-SK" dirty="0"/>
              <a:t>. 2006. 216 s. ISBN 0-7494-4537-8. (</a:t>
            </a:r>
            <a:r>
              <a:rPr lang="sk-SK" b="1" dirty="0"/>
              <a:t>rok vyd. 2018 knižnica MTF: 65/</a:t>
            </a:r>
            <a:r>
              <a:rPr lang="sk-SK" b="1" dirty="0" err="1"/>
              <a:t>Ar</a:t>
            </a:r>
            <a:r>
              <a:rPr lang="sk-SK" b="1" dirty="0"/>
              <a:t>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PARMENTER, D. </a:t>
            </a:r>
            <a:r>
              <a:rPr lang="sk-SK" dirty="0" err="1"/>
              <a:t>Key</a:t>
            </a:r>
            <a:r>
              <a:rPr lang="sk-SK" dirty="0"/>
              <a:t> </a:t>
            </a:r>
            <a:r>
              <a:rPr lang="sk-SK" dirty="0" err="1"/>
              <a:t>Performance</a:t>
            </a:r>
            <a:r>
              <a:rPr lang="sk-SK" dirty="0"/>
              <a:t> </a:t>
            </a:r>
            <a:r>
              <a:rPr lang="sk-SK" dirty="0" err="1"/>
              <a:t>indicators</a:t>
            </a:r>
            <a:r>
              <a:rPr lang="sk-SK" dirty="0"/>
              <a:t>. </a:t>
            </a:r>
            <a:r>
              <a:rPr lang="sk-SK" dirty="0" err="1"/>
              <a:t>Developing</a:t>
            </a:r>
            <a:r>
              <a:rPr lang="sk-SK" dirty="0"/>
              <a:t>, </a:t>
            </a:r>
            <a:r>
              <a:rPr lang="sk-SK" dirty="0" err="1"/>
              <a:t>Implementing</a:t>
            </a:r>
            <a:r>
              <a:rPr lang="sk-SK" dirty="0"/>
              <a:t>, and </a:t>
            </a:r>
            <a:r>
              <a:rPr lang="sk-SK" dirty="0" err="1"/>
              <a:t>Using</a:t>
            </a:r>
            <a:r>
              <a:rPr lang="sk-SK" dirty="0"/>
              <a:t> </a:t>
            </a:r>
            <a:r>
              <a:rPr lang="sk-SK" dirty="0" err="1"/>
              <a:t>Winning</a:t>
            </a:r>
            <a:r>
              <a:rPr lang="sk-SK" dirty="0"/>
              <a:t> </a:t>
            </a:r>
            <a:r>
              <a:rPr lang="sk-SK" dirty="0" err="1"/>
              <a:t>KPIs</a:t>
            </a:r>
            <a:r>
              <a:rPr lang="sk-SK" dirty="0"/>
              <a:t>. New Jersey: </a:t>
            </a:r>
            <a:r>
              <a:rPr lang="sk-SK" dirty="0" err="1"/>
              <a:t>Johm</a:t>
            </a:r>
            <a:r>
              <a:rPr lang="sk-SK" dirty="0"/>
              <a:t>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. 2007 . 299 s. ISBN 978-0-470-09588-1. </a:t>
            </a:r>
            <a:r>
              <a:rPr lang="sk-SK" b="1" dirty="0"/>
              <a:t>(rok vydania: 2022 knižnica MTF. 65/Pa)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WAGNER, J. </a:t>
            </a:r>
            <a:r>
              <a:rPr lang="sk-SK" dirty="0" err="1"/>
              <a:t>Měření</a:t>
            </a:r>
            <a:r>
              <a:rPr lang="sk-SK" dirty="0"/>
              <a:t> výkonnosti : jak </a:t>
            </a:r>
            <a:r>
              <a:rPr lang="sk-SK" dirty="0" err="1"/>
              <a:t>měřit</a:t>
            </a:r>
            <a:r>
              <a:rPr lang="sk-SK" dirty="0"/>
              <a:t>, </a:t>
            </a:r>
            <a:r>
              <a:rPr lang="sk-SK" dirty="0" err="1"/>
              <a:t>vyhodnocovat</a:t>
            </a:r>
            <a:r>
              <a:rPr lang="sk-SK" dirty="0"/>
              <a:t> a </a:t>
            </a:r>
            <a:r>
              <a:rPr lang="sk-SK" dirty="0" err="1"/>
              <a:t>využívat</a:t>
            </a:r>
            <a:r>
              <a:rPr lang="sk-SK" dirty="0"/>
              <a:t> </a:t>
            </a:r>
            <a:r>
              <a:rPr lang="sk-SK" dirty="0" err="1"/>
              <a:t>informace</a:t>
            </a:r>
            <a:r>
              <a:rPr lang="sk-SK" dirty="0"/>
              <a:t> o podnikové výkonnosti.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. 2009. 248 s. ISBN 978-80-247-2924-4. </a:t>
            </a:r>
            <a:r>
              <a:rPr lang="sk-SK" b="1" dirty="0" err="1"/>
              <a:t>knižncia</a:t>
            </a:r>
            <a:r>
              <a:rPr lang="sk-SK" b="1" dirty="0"/>
              <a:t> MTF: 65/</a:t>
            </a:r>
            <a:r>
              <a:rPr lang="sk-SK" b="1" dirty="0" err="1"/>
              <a:t>Wa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WAGNEROVÁ, I. </a:t>
            </a:r>
            <a:r>
              <a:rPr lang="sk-SK" dirty="0" err="1"/>
              <a:t>Hodnocení</a:t>
            </a:r>
            <a:r>
              <a:rPr lang="sk-SK" dirty="0"/>
              <a:t> a </a:t>
            </a:r>
            <a:r>
              <a:rPr lang="sk-SK" dirty="0" err="1"/>
              <a:t>řízení</a:t>
            </a:r>
            <a:r>
              <a:rPr lang="sk-SK" dirty="0"/>
              <a:t> výkonnosti. Praha: </a:t>
            </a:r>
            <a:r>
              <a:rPr lang="sk-SK" dirty="0" err="1"/>
              <a:t>Grada</a:t>
            </a:r>
            <a:r>
              <a:rPr lang="sk-SK" dirty="0"/>
              <a:t>. 2008. 117 s. ISBN 978-80-247-2361-7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088233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472440"/>
            <a:ext cx="1135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RIADENIE VÝROBNÝCH 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TOMEK, G. -- VÁVROVÁ, V. Integrované </a:t>
            </a:r>
            <a:r>
              <a:rPr lang="sk-SK" dirty="0" err="1"/>
              <a:t>řízení</a:t>
            </a:r>
            <a:r>
              <a:rPr lang="sk-SK" dirty="0"/>
              <a:t> výroby. Praha: GRADA </a:t>
            </a:r>
            <a:r>
              <a:rPr lang="sk-SK" dirty="0" err="1"/>
              <a:t>Publishing</a:t>
            </a:r>
            <a:r>
              <a:rPr lang="sk-SK" dirty="0"/>
              <a:t> a.s., 2014. 366 s. ISBN 978-80-247-4486-5. </a:t>
            </a:r>
            <a:r>
              <a:rPr lang="sk-SK" b="1" dirty="0"/>
              <a:t>knižnica MTF: 65/To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GREGOR, M. et al. Dynamické plánovanie a riadenie výroby. Žilina: ŽU, 2000. 284 s. ISBN 80-7100-607-6.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CHAPMAN, S. The Fundamentals of </a:t>
            </a:r>
            <a:r>
              <a:rPr lang="sk-SK" dirty="0" err="1"/>
              <a:t>Production</a:t>
            </a:r>
            <a:r>
              <a:rPr lang="sk-SK" dirty="0"/>
              <a:t> </a:t>
            </a:r>
            <a:r>
              <a:rPr lang="sk-SK" dirty="0" err="1"/>
              <a:t>Planning</a:t>
            </a:r>
            <a:r>
              <a:rPr lang="sk-SK" dirty="0"/>
              <a:t> and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NewYork</a:t>
            </a:r>
            <a:r>
              <a:rPr lang="sk-SK" dirty="0"/>
              <a:t>: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2006. 288 s. ISBN 0-13-017615-X. </a:t>
            </a:r>
            <a:r>
              <a:rPr lang="sk-SK" b="1" dirty="0"/>
              <a:t>knižnica MTF: 65/Cha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r>
              <a:rPr lang="sk-SK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KEŘKOVSKÝ, Miloslav - VALSA, </a:t>
            </a:r>
            <a:r>
              <a:rPr lang="sk-SK" dirty="0" err="1"/>
              <a:t>Ondřej</a:t>
            </a:r>
            <a:r>
              <a:rPr lang="sk-SK" dirty="0"/>
              <a:t>. Moderní </a:t>
            </a:r>
            <a:r>
              <a:rPr lang="sk-SK" dirty="0" err="1"/>
              <a:t>přístupy</a:t>
            </a:r>
            <a:r>
              <a:rPr lang="sk-SK" dirty="0"/>
              <a:t> k </a:t>
            </a:r>
            <a:r>
              <a:rPr lang="sk-SK" dirty="0" err="1"/>
              <a:t>řízení</a:t>
            </a:r>
            <a:r>
              <a:rPr lang="sk-SK" dirty="0"/>
              <a:t> výroby. 3. </a:t>
            </a:r>
            <a:r>
              <a:rPr lang="sk-SK" dirty="0" err="1"/>
              <a:t>dopl</a:t>
            </a:r>
            <a:r>
              <a:rPr lang="sk-SK" dirty="0"/>
              <a:t>. vyd. Praha : C.H. </a:t>
            </a:r>
            <a:r>
              <a:rPr lang="sk-SK" dirty="0" err="1"/>
              <a:t>Beck</a:t>
            </a:r>
            <a:r>
              <a:rPr lang="sk-SK" dirty="0"/>
              <a:t>, 2012. 153 s. ISBN 978-80-7179-319-9. </a:t>
            </a:r>
            <a:r>
              <a:rPr lang="sk-SK" b="1" dirty="0"/>
              <a:t>knižnica MTF: 65/</a:t>
            </a:r>
            <a:r>
              <a:rPr lang="sk-SK" b="1" dirty="0" err="1"/>
              <a:t>Ke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KIRAN, D.R. </a:t>
            </a:r>
            <a:r>
              <a:rPr lang="sk-SK" dirty="0" err="1"/>
              <a:t>Production</a:t>
            </a:r>
            <a:r>
              <a:rPr lang="sk-SK" dirty="0"/>
              <a:t> </a:t>
            </a:r>
            <a:r>
              <a:rPr lang="sk-SK" dirty="0" err="1"/>
              <a:t>Planning</a:t>
            </a:r>
            <a:r>
              <a:rPr lang="sk-SK" dirty="0"/>
              <a:t> and </a:t>
            </a:r>
            <a:r>
              <a:rPr lang="sk-SK" dirty="0" err="1"/>
              <a:t>Control</a:t>
            </a:r>
            <a:r>
              <a:rPr lang="sk-SK" dirty="0"/>
              <a:t> : a </a:t>
            </a:r>
            <a:r>
              <a:rPr lang="sk-SK" dirty="0" err="1"/>
              <a:t>Comprehensive</a:t>
            </a:r>
            <a:r>
              <a:rPr lang="sk-SK" dirty="0"/>
              <a:t> </a:t>
            </a:r>
            <a:r>
              <a:rPr lang="sk-SK" dirty="0" err="1"/>
              <a:t>Approach</a:t>
            </a:r>
            <a:r>
              <a:rPr lang="sk-SK" dirty="0"/>
              <a:t>. </a:t>
            </a:r>
            <a:r>
              <a:rPr lang="sk-SK" dirty="0" err="1"/>
              <a:t>Elsevier</a:t>
            </a:r>
            <a:r>
              <a:rPr lang="sk-SK" dirty="0"/>
              <a:t> 2019. 539 s. ISBN 978-0-12818364-9. </a:t>
            </a:r>
            <a:r>
              <a:rPr lang="sk-SK" b="1" dirty="0"/>
              <a:t>knižnica MTF: 65/</a:t>
            </a:r>
            <a:r>
              <a:rPr lang="sk-SK" b="1" dirty="0" err="1"/>
              <a:t>Ki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25467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563880"/>
            <a:ext cx="11277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ROZVOJ KOMUNIKAČNÝCH ZRUČNOSTÍ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ČAMBÁL, M. et al. Manažment podniku : kľúčové manažérske kompetencie. Bratislava: Nakladateľstvo STU, 2013. 354 s. ISBN 978-80-227-3926-9. </a:t>
            </a:r>
            <a:r>
              <a:rPr lang="sk-SK" b="1" dirty="0"/>
              <a:t>knižnica MTF: 65/Ma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ČAMBÁL, M. -- HOLKOVÁ, A. -- LENHARDTOVÁ, Z. Základy manažmentu. Trnava: </a:t>
            </a:r>
            <a:r>
              <a:rPr lang="sk-SK" dirty="0" err="1"/>
              <a:t>AlumniPress</a:t>
            </a:r>
            <a:r>
              <a:rPr lang="sk-SK" dirty="0"/>
              <a:t>, 2011. 195 s. ISBN 978-80-8096-138-1. </a:t>
            </a:r>
            <a:r>
              <a:rPr lang="sk-SK" b="1" dirty="0"/>
              <a:t>e-skriptá, knižnica MTF: 65/</a:t>
            </a:r>
            <a:r>
              <a:rPr lang="sk-SK" b="1" dirty="0" err="1"/>
              <a:t>Ča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ADAMCZYK, G. -- BRUNO, T. </a:t>
            </a:r>
            <a:r>
              <a:rPr lang="sk-SK" dirty="0" err="1"/>
              <a:t>Řeč</a:t>
            </a:r>
            <a:r>
              <a:rPr lang="sk-SK" dirty="0"/>
              <a:t> </a:t>
            </a:r>
            <a:r>
              <a:rPr lang="sk-SK" dirty="0" err="1"/>
              <a:t>těla</a:t>
            </a:r>
            <a:r>
              <a:rPr lang="sk-SK" dirty="0"/>
              <a:t> : jak </a:t>
            </a:r>
            <a:r>
              <a:rPr lang="sk-SK" dirty="0" err="1"/>
              <a:t>rozumět</a:t>
            </a:r>
            <a:r>
              <a:rPr lang="sk-SK" dirty="0"/>
              <a:t> </a:t>
            </a:r>
            <a:r>
              <a:rPr lang="sk-SK" dirty="0" err="1"/>
              <a:t>signálum</a:t>
            </a:r>
            <a:r>
              <a:rPr lang="sk-SK" dirty="0"/>
              <a:t> </a:t>
            </a:r>
            <a:r>
              <a:rPr lang="sk-SK" dirty="0" err="1"/>
              <a:t>řeči</a:t>
            </a:r>
            <a:r>
              <a:rPr lang="sk-SK" dirty="0"/>
              <a:t> </a:t>
            </a:r>
            <a:r>
              <a:rPr lang="sk-SK" dirty="0" err="1"/>
              <a:t>těla</a:t>
            </a:r>
            <a:r>
              <a:rPr lang="sk-SK" dirty="0"/>
              <a:t> a </a:t>
            </a:r>
            <a:r>
              <a:rPr lang="sk-SK" dirty="0" err="1"/>
              <a:t>cíleně</a:t>
            </a:r>
            <a:r>
              <a:rPr lang="sk-SK" dirty="0"/>
              <a:t> je </a:t>
            </a:r>
            <a:r>
              <a:rPr lang="sk-SK" dirty="0" err="1"/>
              <a:t>používat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2013. </a:t>
            </a:r>
            <a:r>
              <a:rPr lang="sk-SK" b="1" dirty="0"/>
              <a:t>knižnica MTF: 159/Br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BISHOP, S. </a:t>
            </a:r>
            <a:r>
              <a:rPr lang="sk-SK" dirty="0" err="1"/>
              <a:t>Jste</a:t>
            </a:r>
            <a:r>
              <a:rPr lang="sk-SK" dirty="0"/>
              <a:t> </a:t>
            </a:r>
            <a:r>
              <a:rPr lang="sk-SK" dirty="0" err="1"/>
              <a:t>asertivní</a:t>
            </a:r>
            <a:r>
              <a:rPr lang="sk-SK" dirty="0"/>
              <a:t>? Osobní </a:t>
            </a:r>
            <a:r>
              <a:rPr lang="sk-SK" dirty="0" err="1"/>
              <a:t>prúprava</a:t>
            </a:r>
            <a:r>
              <a:rPr lang="sk-SK" dirty="0"/>
              <a:t>, </a:t>
            </a:r>
            <a:r>
              <a:rPr lang="sk-SK" dirty="0" err="1"/>
              <a:t>pozitivní</a:t>
            </a:r>
            <a:r>
              <a:rPr lang="sk-SK" dirty="0"/>
              <a:t> </a:t>
            </a:r>
            <a:r>
              <a:rPr lang="sk-SK" dirty="0" err="1"/>
              <a:t>myšlení</a:t>
            </a:r>
            <a:r>
              <a:rPr lang="sk-SK" dirty="0"/>
              <a:t>, </a:t>
            </a:r>
            <a:r>
              <a:rPr lang="sk-SK" dirty="0" err="1"/>
              <a:t>naslouchání</a:t>
            </a:r>
            <a:r>
              <a:rPr lang="sk-SK" dirty="0"/>
              <a:t>, technika rozhovoru, </a:t>
            </a:r>
            <a:r>
              <a:rPr lang="sk-SK" dirty="0" err="1"/>
              <a:t>projevy</a:t>
            </a:r>
            <a:r>
              <a:rPr lang="sk-SK" dirty="0"/>
              <a:t> tela. </a:t>
            </a:r>
            <a:r>
              <a:rPr lang="sk-SK" dirty="0" err="1"/>
              <a:t>Příklady</a:t>
            </a:r>
            <a:r>
              <a:rPr lang="sk-SK" dirty="0"/>
              <a:t> a cvičení. Praha: </a:t>
            </a:r>
            <a:r>
              <a:rPr lang="sk-SK" dirty="0" err="1"/>
              <a:t>Computer</a:t>
            </a:r>
            <a:r>
              <a:rPr lang="sk-SK" dirty="0"/>
              <a:t> Press, 2000.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BRAUN, R. </a:t>
            </a:r>
            <a:r>
              <a:rPr lang="sk-SK" dirty="0" err="1"/>
              <a:t>Umění</a:t>
            </a:r>
            <a:r>
              <a:rPr lang="sk-SK" dirty="0"/>
              <a:t> rétoriky. Praha: </a:t>
            </a:r>
            <a:r>
              <a:rPr lang="sk-SK" dirty="0" err="1"/>
              <a:t>Portal</a:t>
            </a:r>
            <a:r>
              <a:rPr lang="sk-SK" dirty="0"/>
              <a:t>, 2009. ISBN 978-80-7367-539-4.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NOVÁK, T. -- CAPPONI, V. </a:t>
            </a:r>
            <a:r>
              <a:rPr lang="sk-SK" dirty="0" err="1"/>
              <a:t>Asertivně</a:t>
            </a:r>
            <a:r>
              <a:rPr lang="sk-SK" dirty="0"/>
              <a:t> do života. Praha: </a:t>
            </a:r>
            <a:r>
              <a:rPr lang="sk-SK" dirty="0" err="1"/>
              <a:t>Grada</a:t>
            </a:r>
            <a:r>
              <a:rPr lang="sk-SK" dirty="0"/>
              <a:t>, 1994. 157 s. ISBN 80-7169-082-1. </a:t>
            </a:r>
            <a:r>
              <a:rPr lang="sk-SK" b="1" dirty="0"/>
              <a:t>knižnica MTF: 159.9/No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CARNEGIE, D. Komunikácia ako cesta k úspechu. Bratislava 2013. ISBN 978-80-07-02188-4.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TRACY, B. -- ARDEN, R. Jak </a:t>
            </a:r>
            <a:r>
              <a:rPr lang="sk-SK" dirty="0" err="1"/>
              <a:t>udělat</a:t>
            </a:r>
            <a:r>
              <a:rPr lang="sk-SK" dirty="0"/>
              <a:t> dojem a </a:t>
            </a:r>
            <a:r>
              <a:rPr lang="sk-SK" dirty="0" err="1"/>
              <a:t>přesvědčit</a:t>
            </a:r>
            <a:r>
              <a:rPr lang="sk-SK" dirty="0"/>
              <a:t> : Moc šarmu. Brno: CP, 2006. 88 s. ISBN 80-251-1220-9.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GOLEMAN, D. </a:t>
            </a:r>
            <a:r>
              <a:rPr lang="sk-SK" dirty="0" err="1"/>
              <a:t>Emotional</a:t>
            </a:r>
            <a:r>
              <a:rPr lang="sk-SK" dirty="0"/>
              <a:t> </a:t>
            </a:r>
            <a:r>
              <a:rPr lang="sk-SK" dirty="0" err="1"/>
              <a:t>Intelligence</a:t>
            </a:r>
            <a:r>
              <a:rPr lang="sk-SK" dirty="0"/>
              <a:t>: </a:t>
            </a:r>
            <a:r>
              <a:rPr lang="sk-SK" dirty="0" err="1"/>
              <a:t>Why</a:t>
            </a:r>
            <a:r>
              <a:rPr lang="sk-SK" dirty="0"/>
              <a:t> </a:t>
            </a:r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can</a:t>
            </a:r>
            <a:r>
              <a:rPr lang="sk-SK" dirty="0"/>
              <a:t> </a:t>
            </a:r>
            <a:r>
              <a:rPr lang="sk-SK" dirty="0" err="1"/>
              <a:t>matter</a:t>
            </a:r>
            <a:r>
              <a:rPr lang="sk-SK" dirty="0"/>
              <a:t> more </a:t>
            </a:r>
            <a:r>
              <a:rPr lang="sk-SK" dirty="0" err="1"/>
              <a:t>than</a:t>
            </a:r>
            <a:r>
              <a:rPr lang="sk-SK" dirty="0"/>
              <a:t> IQ. New York: </a:t>
            </a:r>
            <a:r>
              <a:rPr lang="sk-SK" dirty="0" err="1"/>
              <a:t>Bantam</a:t>
            </a:r>
            <a:r>
              <a:rPr lang="sk-SK" dirty="0"/>
              <a:t> </a:t>
            </a:r>
            <a:r>
              <a:rPr lang="sk-SK" dirty="0" err="1"/>
              <a:t>Books</a:t>
            </a:r>
            <a:r>
              <a:rPr lang="sk-SK" dirty="0"/>
              <a:t>, 2005. ISBN 978-0-553-38371-3. </a:t>
            </a:r>
            <a:r>
              <a:rPr lang="sk-SK" b="1" dirty="0"/>
              <a:t>(rok vyd. 2020 knižnica MTF: 159.9/Go)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08630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S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066800"/>
            <a:ext cx="593020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Simulačná optimalizácia v riadení procesov a systémov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Sociálna politika podniku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Softvérové inžinierstvo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Spájkovanie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Spoľahlivosť a bezpečnosť technických systémov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Spoločensky zodpovedné udržateľné podnikanie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Strategický manažment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0" action="ppaction://hlinksldjump"/>
              </a:rPr>
              <a:t>Stroje pre špeciálne technológie</a:t>
            </a:r>
            <a:endParaRPr lang="sk-SK" dirty="0"/>
          </a:p>
          <a:p>
            <a:endParaRPr lang="sk-SK" dirty="0"/>
          </a:p>
          <a:p>
            <a:r>
              <a:rPr lang="sk-SK" b="1" dirty="0">
                <a:hlinkClick r:id="rId11" action="ppaction://hlinksldjump"/>
              </a:rPr>
              <a:t>Šta</a:t>
            </a:r>
            <a:r>
              <a:rPr lang="sk-SK" dirty="0">
                <a:hlinkClick r:id="rId11" action="ppaction://hlinksldjump"/>
              </a:rPr>
              <a:t>tistické metódy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2" action="ppaction://hlinksldjump"/>
              </a:rPr>
              <a:t>Štatistické metódy kontroly kvality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973121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548640"/>
            <a:ext cx="1114044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SIMULAČNÁ OPTIMALIZÁCIA V RIADENÍ PROCESOV A 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MARLER, R. -- AROR, J. </a:t>
            </a:r>
            <a:r>
              <a:rPr lang="sk-SK" dirty="0" err="1"/>
              <a:t>Survey</a:t>
            </a:r>
            <a:r>
              <a:rPr lang="sk-SK" dirty="0"/>
              <a:t> of </a:t>
            </a:r>
            <a:r>
              <a:rPr lang="sk-SK" dirty="0" err="1"/>
              <a:t>multi-objective</a:t>
            </a:r>
            <a:r>
              <a:rPr lang="sk-SK" dirty="0"/>
              <a:t> </a:t>
            </a:r>
            <a:r>
              <a:rPr lang="sk-SK" dirty="0" err="1"/>
              <a:t>optimization</a:t>
            </a:r>
            <a:r>
              <a:rPr lang="sk-SK" dirty="0"/>
              <a:t> </a:t>
            </a:r>
            <a:r>
              <a:rPr lang="sk-SK" dirty="0" err="1"/>
              <a:t>methods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Springer</a:t>
            </a:r>
            <a:r>
              <a:rPr lang="sk-SK" dirty="0"/>
              <a:t>, 2004. 27 s. ISSN 1615-1488.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APRIL J., GLOVER F., KELLY J.P., LAGUNA M.: </a:t>
            </a:r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simulation</a:t>
            </a:r>
            <a:r>
              <a:rPr lang="sk-SK" dirty="0"/>
              <a:t> </a:t>
            </a:r>
            <a:r>
              <a:rPr lang="sk-SK" dirty="0" err="1"/>
              <a:t>optimization</a:t>
            </a:r>
            <a:r>
              <a:rPr lang="sk-SK" dirty="0"/>
              <a:t> In S. </a:t>
            </a:r>
            <a:r>
              <a:rPr lang="sk-SK" dirty="0" err="1"/>
              <a:t>Chick</a:t>
            </a:r>
            <a:r>
              <a:rPr lang="sk-SK" dirty="0"/>
              <a:t>, P. J. </a:t>
            </a:r>
            <a:r>
              <a:rPr lang="sk-SK" dirty="0" err="1"/>
              <a:t>Sánchez</a:t>
            </a:r>
            <a:r>
              <a:rPr lang="sk-SK" dirty="0"/>
              <a:t>, D. </a:t>
            </a:r>
            <a:r>
              <a:rPr lang="sk-SK" dirty="0" err="1"/>
              <a:t>Ferrin</a:t>
            </a:r>
            <a:r>
              <a:rPr lang="sk-SK" dirty="0"/>
              <a:t>, and D. J. </a:t>
            </a:r>
            <a:r>
              <a:rPr lang="sk-SK" dirty="0" err="1"/>
              <a:t>Morrice</a:t>
            </a:r>
            <a:r>
              <a:rPr lang="sk-SK" dirty="0"/>
              <a:t>, </a:t>
            </a:r>
            <a:r>
              <a:rPr lang="sk-SK" dirty="0" err="1"/>
              <a:t>eds</a:t>
            </a:r>
            <a:r>
              <a:rPr lang="sk-SK" dirty="0"/>
              <a:t>. </a:t>
            </a:r>
            <a:r>
              <a:rPr lang="sk-SK" dirty="0" err="1"/>
              <a:t>Proceedings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2003 </a:t>
            </a:r>
            <a:r>
              <a:rPr lang="sk-SK" dirty="0" err="1"/>
              <a:t>Winter</a:t>
            </a:r>
            <a:r>
              <a:rPr lang="sk-SK" dirty="0"/>
              <a:t> </a:t>
            </a:r>
            <a:r>
              <a:rPr lang="sk-SK" dirty="0" err="1"/>
              <a:t>Simulation</a:t>
            </a:r>
            <a:r>
              <a:rPr lang="sk-SK" dirty="0"/>
              <a:t> </a:t>
            </a:r>
            <a:r>
              <a:rPr lang="sk-SK" dirty="0" err="1"/>
              <a:t>Conference</a:t>
            </a:r>
            <a:r>
              <a:rPr lang="sk-SK" dirty="0"/>
              <a:t>, New </a:t>
            </a:r>
            <a:r>
              <a:rPr lang="sk-SK" dirty="0" err="1"/>
              <a:t>Orleans</a:t>
            </a:r>
            <a:r>
              <a:rPr lang="sk-SK" dirty="0"/>
              <a:t> </a:t>
            </a:r>
            <a:r>
              <a:rPr lang="sk-SK" dirty="0" err="1"/>
              <a:t>dec</a:t>
            </a:r>
            <a:r>
              <a:rPr lang="sk-SK" dirty="0"/>
              <a:t>. 2003, </a:t>
            </a:r>
            <a:r>
              <a:rPr lang="sk-SK" dirty="0" err="1"/>
              <a:t>pp</a:t>
            </a:r>
            <a:r>
              <a:rPr lang="sk-SK" dirty="0"/>
              <a:t>. 71-77 . </a:t>
            </a:r>
            <a:r>
              <a:rPr lang="sk-SK" u="sng" dirty="0"/>
              <a:t>https://scholar.google.com/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FU C. M.: </a:t>
            </a:r>
            <a:r>
              <a:rPr lang="sk-SK" dirty="0" err="1"/>
              <a:t>Simulation</a:t>
            </a:r>
            <a:r>
              <a:rPr lang="sk-SK" dirty="0"/>
              <a:t> </a:t>
            </a:r>
            <a:r>
              <a:rPr lang="sk-SK" dirty="0" err="1"/>
              <a:t>Optimization</a:t>
            </a:r>
            <a:r>
              <a:rPr lang="sk-SK" dirty="0"/>
              <a:t> In: </a:t>
            </a:r>
            <a:r>
              <a:rPr lang="sk-SK" dirty="0" err="1"/>
              <a:t>Peters</a:t>
            </a:r>
            <a:r>
              <a:rPr lang="sk-SK" dirty="0"/>
              <a:t> B.A., </a:t>
            </a:r>
            <a:r>
              <a:rPr lang="sk-SK" dirty="0" err="1"/>
              <a:t>Smith</a:t>
            </a:r>
            <a:r>
              <a:rPr lang="sk-SK" dirty="0"/>
              <a:t> J.S., </a:t>
            </a:r>
            <a:r>
              <a:rPr lang="sk-SK" dirty="0" err="1"/>
              <a:t>Medeiros</a:t>
            </a:r>
            <a:r>
              <a:rPr lang="sk-SK" dirty="0"/>
              <a:t> D.J., </a:t>
            </a:r>
            <a:r>
              <a:rPr lang="sk-SK" dirty="0" err="1"/>
              <a:t>Rohrer</a:t>
            </a:r>
            <a:r>
              <a:rPr lang="sk-SK" dirty="0"/>
              <a:t> m.W.:</a:t>
            </a:r>
            <a:r>
              <a:rPr lang="sk-SK" dirty="0" err="1"/>
              <a:t>Proceedings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2001 </a:t>
            </a:r>
            <a:r>
              <a:rPr lang="sk-SK" dirty="0" err="1"/>
              <a:t>Winter</a:t>
            </a:r>
            <a:r>
              <a:rPr lang="sk-SK" dirty="0"/>
              <a:t> </a:t>
            </a:r>
            <a:r>
              <a:rPr lang="sk-SK" dirty="0" err="1"/>
              <a:t>Simulation</a:t>
            </a:r>
            <a:r>
              <a:rPr lang="sk-SK" dirty="0"/>
              <a:t> </a:t>
            </a:r>
            <a:r>
              <a:rPr lang="sk-SK" dirty="0" err="1"/>
              <a:t>Conference</a:t>
            </a:r>
            <a:r>
              <a:rPr lang="sk-SK" dirty="0"/>
              <a:t>. </a:t>
            </a:r>
            <a:r>
              <a:rPr lang="sk-SK" dirty="0" err="1"/>
              <a:t>Arlington</a:t>
            </a:r>
            <a:r>
              <a:rPr lang="sk-SK" dirty="0"/>
              <a:t>, USA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ÓLAFSON S., Kim J.: </a:t>
            </a:r>
            <a:r>
              <a:rPr lang="sk-SK" dirty="0" err="1"/>
              <a:t>Simulation</a:t>
            </a:r>
            <a:r>
              <a:rPr lang="sk-SK" dirty="0"/>
              <a:t> </a:t>
            </a:r>
            <a:r>
              <a:rPr lang="sk-SK" dirty="0" err="1"/>
              <a:t>Optimization</a:t>
            </a:r>
            <a:r>
              <a:rPr lang="sk-SK" dirty="0"/>
              <a:t>. In E. </a:t>
            </a:r>
            <a:r>
              <a:rPr lang="sk-SK" dirty="0" err="1"/>
              <a:t>Yücesan</a:t>
            </a:r>
            <a:r>
              <a:rPr lang="sk-SK" dirty="0"/>
              <a:t>, C.-H. </a:t>
            </a:r>
            <a:r>
              <a:rPr lang="sk-SK" dirty="0" err="1"/>
              <a:t>Chen</a:t>
            </a:r>
            <a:r>
              <a:rPr lang="sk-SK" dirty="0"/>
              <a:t>, J. L. </a:t>
            </a:r>
            <a:r>
              <a:rPr lang="sk-SK" dirty="0" err="1"/>
              <a:t>Snowdon</a:t>
            </a:r>
            <a:r>
              <a:rPr lang="sk-SK" dirty="0"/>
              <a:t>, and J. M. </a:t>
            </a:r>
            <a:r>
              <a:rPr lang="sk-SK" dirty="0" err="1"/>
              <a:t>Charnes</a:t>
            </a:r>
            <a:r>
              <a:rPr lang="sk-SK" dirty="0"/>
              <a:t>, </a:t>
            </a:r>
            <a:r>
              <a:rPr lang="sk-SK" dirty="0" err="1"/>
              <a:t>eds</a:t>
            </a:r>
            <a:r>
              <a:rPr lang="sk-SK" dirty="0"/>
              <a:t>. </a:t>
            </a:r>
            <a:r>
              <a:rPr lang="sk-SK" dirty="0" err="1"/>
              <a:t>Proceedings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2002 </a:t>
            </a:r>
            <a:r>
              <a:rPr lang="sk-SK" dirty="0" err="1"/>
              <a:t>Winter</a:t>
            </a:r>
            <a:r>
              <a:rPr lang="sk-SK" dirty="0"/>
              <a:t> </a:t>
            </a:r>
            <a:r>
              <a:rPr lang="sk-SK" dirty="0" err="1"/>
              <a:t>Simulation</a:t>
            </a:r>
            <a:r>
              <a:rPr lang="sk-SK" dirty="0"/>
              <a:t> </a:t>
            </a:r>
            <a:r>
              <a:rPr lang="sk-SK" dirty="0" err="1"/>
              <a:t>Conference</a:t>
            </a:r>
            <a:r>
              <a:rPr lang="sk-SK" dirty="0"/>
              <a:t> San Diego, USA </a:t>
            </a:r>
            <a:r>
              <a:rPr lang="sk-SK" dirty="0" err="1"/>
              <a:t>pp</a:t>
            </a:r>
            <a:r>
              <a:rPr lang="sk-SK" dirty="0"/>
              <a:t>. 79-84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SIGRÚN ANDRADÓTTIR: A REVIEW OF SIMULATION OPTIMIZATION TECHNIQUES. In D.J. </a:t>
            </a:r>
            <a:r>
              <a:rPr lang="sk-SK" dirty="0" err="1"/>
              <a:t>Medeiros</a:t>
            </a:r>
            <a:r>
              <a:rPr lang="sk-SK" dirty="0"/>
              <a:t>, E.F. </a:t>
            </a:r>
            <a:r>
              <a:rPr lang="sk-SK" dirty="0" err="1"/>
              <a:t>Fu</a:t>
            </a:r>
            <a:r>
              <a:rPr lang="sk-SK" dirty="0"/>
              <a:t> M.C.: </a:t>
            </a:r>
            <a:r>
              <a:rPr lang="sk-SK" dirty="0" err="1"/>
              <a:t>Optimization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Simulation</a:t>
            </a:r>
            <a:r>
              <a:rPr lang="sk-SK" dirty="0"/>
              <a:t>: </a:t>
            </a:r>
            <a:r>
              <a:rPr lang="sk-SK" dirty="0" err="1"/>
              <a:t>Theory</a:t>
            </a:r>
            <a:r>
              <a:rPr lang="sk-SK" dirty="0"/>
              <a:t> </a:t>
            </a:r>
            <a:r>
              <a:rPr lang="sk-SK" dirty="0" err="1"/>
              <a:t>vs</a:t>
            </a:r>
            <a:r>
              <a:rPr lang="sk-SK" dirty="0"/>
              <a:t>. </a:t>
            </a:r>
            <a:r>
              <a:rPr lang="sk-SK" dirty="0" err="1"/>
              <a:t>Practice</a:t>
            </a:r>
            <a:r>
              <a:rPr lang="sk-SK" dirty="0"/>
              <a:t>. </a:t>
            </a:r>
            <a:r>
              <a:rPr lang="sk-SK" dirty="0" err="1"/>
              <a:t>In:INFORMS</a:t>
            </a:r>
            <a:r>
              <a:rPr lang="sk-SK" dirty="0"/>
              <a:t> </a:t>
            </a:r>
            <a:r>
              <a:rPr lang="sk-SK" dirty="0" err="1"/>
              <a:t>Journal</a:t>
            </a:r>
            <a:r>
              <a:rPr lang="sk-SK" dirty="0"/>
              <a:t> on </a:t>
            </a:r>
            <a:r>
              <a:rPr lang="sk-SK" dirty="0" err="1"/>
              <a:t>Computing</a:t>
            </a:r>
            <a:r>
              <a:rPr lang="sk-SK" dirty="0"/>
              <a:t>/</a:t>
            </a:r>
            <a:r>
              <a:rPr lang="sk-SK" dirty="0" err="1"/>
              <a:t>Vol</a:t>
            </a:r>
            <a:r>
              <a:rPr lang="sk-SK" dirty="0"/>
              <a:t>. 14, No. 3, 2002, ISSN 1526-5528. </a:t>
            </a:r>
            <a:r>
              <a:rPr lang="sk-SK" u="sng" dirty="0"/>
              <a:t>https://ieeexplore.ieee.org/abstract/document/744910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WALLER A.P.: </a:t>
            </a:r>
            <a:r>
              <a:rPr lang="sk-SK" dirty="0" err="1"/>
              <a:t>Optimization</a:t>
            </a:r>
            <a:r>
              <a:rPr lang="sk-SK" dirty="0"/>
              <a:t> of </a:t>
            </a:r>
            <a:r>
              <a:rPr lang="sk-SK" dirty="0" err="1"/>
              <a:t>simulation</a:t>
            </a:r>
            <a:r>
              <a:rPr lang="sk-SK" dirty="0"/>
              <a:t> </a:t>
            </a:r>
            <a:r>
              <a:rPr lang="sk-SK" dirty="0" err="1"/>
              <a:t>experiments</a:t>
            </a:r>
            <a:r>
              <a:rPr lang="sk-SK" dirty="0"/>
              <a:t>. </a:t>
            </a:r>
            <a:r>
              <a:rPr lang="sk-SK" dirty="0" err="1"/>
              <a:t>Lanner</a:t>
            </a:r>
            <a:r>
              <a:rPr lang="sk-SK" dirty="0"/>
              <a:t> Group 2006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91683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426720"/>
            <a:ext cx="11430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SOCIÁLNA POLITIKA PODNIKU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POTUČEK, M. </a:t>
            </a:r>
            <a:r>
              <a:rPr lang="sk-SK" dirty="0" err="1"/>
              <a:t>Sociální</a:t>
            </a:r>
            <a:r>
              <a:rPr lang="sk-SK" dirty="0"/>
              <a:t> politika. Praha: SLON, 1995. </a:t>
            </a:r>
            <a:r>
              <a:rPr lang="sk-SK" b="1" dirty="0"/>
              <a:t>knižnica MTF: 3/Po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STANEK, V. Sociálna politika. Bratislava: </a:t>
            </a:r>
            <a:r>
              <a:rPr lang="sk-SK" dirty="0" err="1"/>
              <a:t>Sprint</a:t>
            </a:r>
            <a:r>
              <a:rPr lang="sk-SK" dirty="0"/>
              <a:t>, 2002. 474 s. ISBN 80-88848-92-X. </a:t>
            </a:r>
            <a:r>
              <a:rPr lang="sk-SK" b="1" dirty="0"/>
              <a:t>knižnica MTF: 3/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MISSOC – </a:t>
            </a:r>
            <a:r>
              <a:rPr lang="sk-SK" dirty="0" err="1"/>
              <a:t>Comparativetables</a:t>
            </a:r>
            <a:r>
              <a:rPr lang="sk-SK" dirty="0"/>
              <a:t> on </a:t>
            </a:r>
            <a:r>
              <a:rPr lang="sk-SK" dirty="0" err="1"/>
              <a:t>SocialProtection</a:t>
            </a:r>
            <a:r>
              <a:rPr lang="sk-SK" dirty="0"/>
              <a:t> in </a:t>
            </a:r>
            <a:r>
              <a:rPr lang="sk-SK" dirty="0" err="1"/>
              <a:t>EurepeanUnion</a:t>
            </a:r>
            <a:r>
              <a:rPr lang="sk-SK" dirty="0"/>
              <a:t>, (</a:t>
            </a:r>
            <a:r>
              <a:rPr lang="sk-SK" dirty="0" err="1"/>
              <a:t>Situation</a:t>
            </a:r>
            <a:r>
              <a:rPr lang="sk-SK" dirty="0"/>
              <a:t> on 1st </a:t>
            </a:r>
            <a:r>
              <a:rPr lang="sk-SK" dirty="0" err="1"/>
              <a:t>July</a:t>
            </a:r>
            <a:r>
              <a:rPr lang="sk-SK" dirty="0"/>
              <a:t> 2011), </a:t>
            </a:r>
            <a:r>
              <a:rPr lang="sk-SK" dirty="0" err="1"/>
              <a:t>EuropeanCommission</a:t>
            </a:r>
            <a:r>
              <a:rPr lang="sk-SK" dirty="0"/>
              <a:t>, DG </a:t>
            </a:r>
            <a:r>
              <a:rPr lang="sk-SK" dirty="0" err="1"/>
              <a:t>Employment</a:t>
            </a:r>
            <a:r>
              <a:rPr lang="sk-SK" dirty="0"/>
              <a:t>, </a:t>
            </a:r>
            <a:r>
              <a:rPr lang="sk-SK" dirty="0" err="1"/>
              <a:t>SocialAffairs</a:t>
            </a:r>
            <a:r>
              <a:rPr lang="sk-SK" dirty="0"/>
              <a:t> and </a:t>
            </a:r>
            <a:r>
              <a:rPr lang="sk-SK" dirty="0" err="1"/>
              <a:t>EqualOpportunities</a:t>
            </a:r>
            <a:r>
              <a:rPr lang="sk-SK" dirty="0"/>
              <a:t>, </a:t>
            </a:r>
            <a:r>
              <a:rPr lang="sk-SK" dirty="0" err="1"/>
              <a:t>Brussels,http</a:t>
            </a:r>
            <a:r>
              <a:rPr lang="sk-SK" dirty="0"/>
              <a:t>://ec.europa.eu/</a:t>
            </a:r>
            <a:r>
              <a:rPr lang="sk-SK" dirty="0" err="1"/>
              <a:t>employment_social</a:t>
            </a:r>
            <a:r>
              <a:rPr lang="sk-SK" dirty="0"/>
              <a:t>/</a:t>
            </a:r>
            <a:r>
              <a:rPr lang="sk-SK" dirty="0" err="1"/>
              <a:t>missoc</a:t>
            </a:r>
            <a:r>
              <a:rPr lang="sk-SK" dirty="0"/>
              <a:t>/</a:t>
            </a:r>
            <a:r>
              <a:rPr lang="sk-SK" dirty="0" err="1"/>
              <a:t>db</a:t>
            </a:r>
            <a:r>
              <a:rPr lang="sk-SK" dirty="0"/>
              <a:t>/</a:t>
            </a:r>
            <a:r>
              <a:rPr lang="sk-SK" dirty="0" err="1"/>
              <a:t>public</a:t>
            </a:r>
            <a:r>
              <a:rPr lang="sk-SK" dirty="0"/>
              <a:t>/</a:t>
            </a:r>
            <a:r>
              <a:rPr lang="sk-SK" dirty="0" err="1"/>
              <a:t>compareTables.do?lang</a:t>
            </a:r>
            <a:r>
              <a:rPr lang="sk-SK" dirty="0"/>
              <a:t>=</a:t>
            </a:r>
            <a:r>
              <a:rPr lang="sk-SK" dirty="0" err="1"/>
              <a:t>en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príslušné znenia zákonov z daných oblastí </a:t>
            </a:r>
          </a:p>
          <a:p>
            <a:pPr lvl="0"/>
            <a:r>
              <a:rPr lang="sk-SK" dirty="0"/>
              <a:t>      (najmä Zákon o sociálnych službách, Zákon o službách zamestnanosti, Zákon o sociálnom poistení)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TITMUSS, R. </a:t>
            </a:r>
            <a:r>
              <a:rPr lang="sk-SK" dirty="0" err="1"/>
              <a:t>Essays</a:t>
            </a:r>
            <a:r>
              <a:rPr lang="sk-SK" dirty="0"/>
              <a:t> on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Welfare</a:t>
            </a:r>
            <a:r>
              <a:rPr lang="sk-SK" dirty="0"/>
              <a:t> State. </a:t>
            </a:r>
            <a:r>
              <a:rPr lang="sk-SK" dirty="0" err="1"/>
              <a:t>Bristol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</a:t>
            </a:r>
            <a:r>
              <a:rPr lang="sk-SK" dirty="0" err="1"/>
              <a:t>Policy</a:t>
            </a:r>
            <a:r>
              <a:rPr lang="sk-SK" dirty="0"/>
              <a:t> Press, 2018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07617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472440"/>
            <a:ext cx="111861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SOFTVÉROVÉ INŽINIERSTVO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KADLEC, V. Agilní </a:t>
            </a:r>
            <a:r>
              <a:rPr lang="sk-SK" dirty="0" err="1"/>
              <a:t>programování</a:t>
            </a:r>
            <a:r>
              <a:rPr lang="sk-SK" dirty="0"/>
              <a:t> : Metodiky </a:t>
            </a:r>
            <a:r>
              <a:rPr lang="sk-SK" dirty="0" err="1"/>
              <a:t>efektivního</a:t>
            </a:r>
            <a:r>
              <a:rPr lang="sk-SK" dirty="0"/>
              <a:t> vývoje softwaru. Brno: </a:t>
            </a:r>
            <a:r>
              <a:rPr lang="sk-SK" dirty="0" err="1"/>
              <a:t>Computer</a:t>
            </a:r>
            <a:r>
              <a:rPr lang="sk-SK" dirty="0"/>
              <a:t> Press, 2004. 278 s. ISBN 80-251-0342-0.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SOMMERVILLE, I. Softwarové </a:t>
            </a:r>
            <a:r>
              <a:rPr lang="sk-SK" dirty="0" err="1"/>
              <a:t>inženýrství</a:t>
            </a:r>
            <a:r>
              <a:rPr lang="sk-SK" dirty="0"/>
              <a:t>. Brno: </a:t>
            </a:r>
            <a:r>
              <a:rPr lang="sk-SK" dirty="0" err="1"/>
              <a:t>Computer</a:t>
            </a:r>
            <a:r>
              <a:rPr lang="sk-SK" dirty="0"/>
              <a:t> Press, 2013. 680 s. ISBN 978-80-251-3826-7. </a:t>
            </a:r>
            <a:r>
              <a:rPr lang="sk-SK" b="1" dirty="0"/>
              <a:t>knižnica MTF: 681.3/So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BIELIKOVÁ, M. Softvérové inžinierstvo : Princípy a manažment. Bratislava: STU v Bratislave, 2000. 220 s. ISBN 80-227-1322-8. </a:t>
            </a:r>
            <a:r>
              <a:rPr lang="sk-SK" b="1" dirty="0"/>
              <a:t>knižnica MTF: 681.3/Bi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GOMAA, H. Software Modeling &amp; Design : UML, </a:t>
            </a:r>
            <a:r>
              <a:rPr lang="sk-SK" dirty="0" err="1"/>
              <a:t>Use</a:t>
            </a:r>
            <a:r>
              <a:rPr lang="sk-SK" dirty="0"/>
              <a:t> </a:t>
            </a:r>
            <a:r>
              <a:rPr lang="sk-SK" dirty="0" err="1"/>
              <a:t>Cases</a:t>
            </a:r>
            <a:r>
              <a:rPr lang="sk-SK" dirty="0"/>
              <a:t>, </a:t>
            </a:r>
            <a:r>
              <a:rPr lang="sk-SK" dirty="0" err="1"/>
              <a:t>Patterns</a:t>
            </a:r>
            <a:r>
              <a:rPr lang="sk-SK" dirty="0"/>
              <a:t>, and Software </a:t>
            </a:r>
            <a:r>
              <a:rPr lang="sk-SK" dirty="0" err="1"/>
              <a:t>Architectures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2011. 550 s. ISBN 978-0-521-76414-8. </a:t>
            </a:r>
            <a:r>
              <a:rPr lang="sk-SK" b="1" dirty="0"/>
              <a:t>knižnica MTF: 681.3/Go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PAGE-JONES, M. Základy </a:t>
            </a:r>
            <a:r>
              <a:rPr lang="sk-SK" dirty="0" err="1"/>
              <a:t>objektově</a:t>
            </a:r>
            <a:r>
              <a:rPr lang="sk-SK" dirty="0"/>
              <a:t> orientovaného návrhu v UML.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2001. 367 s. ISBN 80-247-0210-X. </a:t>
            </a:r>
            <a:r>
              <a:rPr lang="sk-SK" b="1" dirty="0"/>
              <a:t>knižnica MTF: 681.3/Pa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HUMPHREY, W S.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personal</a:t>
            </a:r>
            <a:r>
              <a:rPr lang="sk-SK" dirty="0"/>
              <a:t> software </a:t>
            </a:r>
            <a:r>
              <a:rPr lang="sk-SK" dirty="0" err="1"/>
              <a:t>process</a:t>
            </a:r>
            <a:r>
              <a:rPr lang="sk-SK" dirty="0"/>
              <a:t>. </a:t>
            </a:r>
            <a:r>
              <a:rPr lang="sk-SK" dirty="0" err="1"/>
              <a:t>Reading</a:t>
            </a:r>
            <a:r>
              <a:rPr lang="sk-SK" dirty="0"/>
              <a:t>: </a:t>
            </a:r>
            <a:r>
              <a:rPr lang="sk-SK" dirty="0" err="1"/>
              <a:t>Addison-Wesley</a:t>
            </a:r>
            <a:r>
              <a:rPr lang="sk-SK" dirty="0"/>
              <a:t>, 1997. 278 s. ISBN 0-201-54809-7.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HUMPHREY, W S.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team software </a:t>
            </a:r>
            <a:r>
              <a:rPr lang="sk-SK" dirty="0" err="1"/>
              <a:t>process</a:t>
            </a:r>
            <a:r>
              <a:rPr lang="sk-SK" dirty="0"/>
              <a:t>. </a:t>
            </a:r>
            <a:r>
              <a:rPr lang="sk-SK" dirty="0" err="1"/>
              <a:t>Reading</a:t>
            </a:r>
            <a:r>
              <a:rPr lang="sk-SK" dirty="0"/>
              <a:t>: </a:t>
            </a:r>
            <a:r>
              <a:rPr lang="sk-SK" dirty="0" err="1"/>
              <a:t>Addison-Wesley</a:t>
            </a:r>
            <a:r>
              <a:rPr lang="sk-SK" dirty="0"/>
              <a:t>, 2000. 463 s. ISBN 0-201-47719-X. </a:t>
            </a:r>
            <a:r>
              <a:rPr lang="sk-SK" b="1" dirty="0"/>
              <a:t>knižnica MTF: 681.3/Hu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VASKÝ, J. -- MIŠÚT, M. -- MORAVČÍK, O. Softvérová technika. Bratislava: STU v Bratislave, 1997. 178 s. ISBN 80-227-0934-4. </a:t>
            </a:r>
            <a:r>
              <a:rPr lang="sk-SK" b="1" dirty="0"/>
              <a:t>e-skriptá, knižnica MTF: 681.3/Mo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HUMPHREY, W S. A </a:t>
            </a:r>
            <a:r>
              <a:rPr lang="sk-SK" dirty="0" err="1"/>
              <a:t>discipline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sofrtware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112395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472440"/>
            <a:ext cx="112471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SPÁJKOVANIE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KOLEŇÁK, R. -- PRACH, M. Spájkovanie. Bratislava : STU, 2015. 285 s. ISBN 978-80-227-4327-3. </a:t>
            </a:r>
            <a:r>
              <a:rPr lang="sk-SK" b="1" dirty="0"/>
              <a:t>knižnica MTF: 621.7/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KOLEŇÁK, R. -- RUŽA, V. Spájkovanie materiálov. Bratislava: STU v Bratislave, 2007. 151 s. ISBN 978-80-227-2705-1. </a:t>
            </a:r>
            <a:r>
              <a:rPr lang="sk-SK" b="1" dirty="0"/>
              <a:t>e-skriptá, knižnica MTF: 621.7/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RUŽA, V. </a:t>
            </a:r>
            <a:r>
              <a:rPr lang="sk-SK" dirty="0" err="1"/>
              <a:t>Pájení</a:t>
            </a:r>
            <a:r>
              <a:rPr lang="sk-SK" dirty="0"/>
              <a:t>. Praha: SNTL, 1988. 452 s. </a:t>
            </a:r>
            <a:r>
              <a:rPr lang="sk-SK" b="1" dirty="0"/>
              <a:t>knižnica MTF: 621.7/</a:t>
            </a:r>
            <a:r>
              <a:rPr lang="sk-SK" b="1" dirty="0" err="1"/>
              <a:t>Ru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KOLEŇÁK, R. -- TURŇA, M. Spájkovanie mäkkými bezolovnatými spájkami. Bratislava: STU v Bratislave, 2006. 150 s. ISBN 80-227-2390-8. </a:t>
            </a:r>
            <a:r>
              <a:rPr lang="sk-SK" b="1" dirty="0"/>
              <a:t>e-učebnica, knižnica MTF: 621.7/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Brazing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Miami : American </a:t>
            </a:r>
            <a:r>
              <a:rPr lang="sk-SK" dirty="0" err="1"/>
              <a:t>Welding</a:t>
            </a:r>
            <a:r>
              <a:rPr lang="sk-SK" dirty="0"/>
              <a:t> Society, 2007. 704 s. ISBN 978-0-87171-046-8. </a:t>
            </a:r>
            <a:r>
              <a:rPr lang="sk-SK" b="1" dirty="0"/>
              <a:t>knižnica MTF: 621/Br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84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C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4" y="1266092"/>
            <a:ext cx="4052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CA systémy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CA technológie a systémy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CAA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CAD/CAM</a:t>
            </a:r>
            <a:endParaRPr lang="sk-SK" dirty="0"/>
          </a:p>
          <a:p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715594" y="1266092"/>
            <a:ext cx="42422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7" action="ppaction://hlinksldjump"/>
              </a:rPr>
              <a:t>CAPP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CAQ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Controlling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0" action="ppaction://hlinksldjump"/>
              </a:rPr>
              <a:t>Časti a mechanizmy strojov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09368934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548640"/>
            <a:ext cx="113080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SPOĽAHLIVOSŤ A BEZPEČNOSŤ TECHNICKÝCH 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MYKISKA, A. </a:t>
            </a:r>
            <a:r>
              <a:rPr lang="sk-SK" dirty="0" err="1"/>
              <a:t>Bezpečnost</a:t>
            </a:r>
            <a:r>
              <a:rPr lang="sk-SK" dirty="0"/>
              <a:t> a </a:t>
            </a:r>
            <a:r>
              <a:rPr lang="sk-SK" dirty="0" err="1"/>
              <a:t>spolehlivost</a:t>
            </a:r>
            <a:r>
              <a:rPr lang="sk-SK" dirty="0"/>
              <a:t> technických </a:t>
            </a:r>
            <a:r>
              <a:rPr lang="sk-SK" dirty="0" err="1"/>
              <a:t>systémů</a:t>
            </a:r>
            <a:r>
              <a:rPr lang="sk-SK" dirty="0"/>
              <a:t>. Praha: České vysoké učení technické v </a:t>
            </a:r>
            <a:r>
              <a:rPr lang="sk-SK" dirty="0" err="1"/>
              <a:t>Praze</a:t>
            </a:r>
            <a:r>
              <a:rPr lang="sk-SK" dirty="0"/>
              <a:t>, 2004. 206 s. ISBN 80-01-02868-2. </a:t>
            </a:r>
            <a:r>
              <a:rPr lang="sk-SK" b="1" dirty="0"/>
              <a:t>knižnica MTF: 621/My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MYKISKA, A. </a:t>
            </a:r>
            <a:r>
              <a:rPr lang="sk-SK" dirty="0" err="1"/>
              <a:t>Bezpečnost</a:t>
            </a:r>
            <a:r>
              <a:rPr lang="sk-SK" dirty="0"/>
              <a:t> a </a:t>
            </a:r>
            <a:r>
              <a:rPr lang="sk-SK" dirty="0" err="1"/>
              <a:t>spolehlivost</a:t>
            </a:r>
            <a:r>
              <a:rPr lang="sk-SK" dirty="0"/>
              <a:t> technických </a:t>
            </a:r>
            <a:r>
              <a:rPr lang="sk-SK" dirty="0" err="1"/>
              <a:t>systémů</a:t>
            </a:r>
            <a:r>
              <a:rPr lang="sk-SK" dirty="0"/>
              <a:t>. Praha : České vysoké učení technické v </a:t>
            </a:r>
            <a:r>
              <a:rPr lang="sk-SK" dirty="0" err="1"/>
              <a:t>Praze</a:t>
            </a:r>
            <a:r>
              <a:rPr lang="sk-SK" dirty="0"/>
              <a:t>, 2006. 206 s. ISBN 80-01-02868-2. </a:t>
            </a:r>
            <a:r>
              <a:rPr lang="sk-SK" b="1" dirty="0"/>
              <a:t>knižnica MTF: 621/My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VRBAN, A. Spoľahlivosť systémov riadenia. Trnava: </a:t>
            </a:r>
            <a:r>
              <a:rPr lang="sk-SK" dirty="0" err="1"/>
              <a:t>AlumniPress</a:t>
            </a:r>
            <a:r>
              <a:rPr lang="sk-SK" dirty="0"/>
              <a:t>, 2007. 96 s. ISBN 978-80-8096-010-0. </a:t>
            </a:r>
            <a:r>
              <a:rPr lang="sk-SK" b="1" dirty="0"/>
              <a:t>e-skriptá, knižnica MTF: 621/Vr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FALTINOVÁ, E. -- BIGOŠ, P. Spoľahlivosť technických systémov. TU v Košiciach: Edícia vedeckej a odbornej literatúry, 2011. 171 s. ISBN 978-80-553-0802-9. </a:t>
            </a:r>
            <a:r>
              <a:rPr lang="sk-SK" b="1" dirty="0"/>
              <a:t>knižnica MTF: 621/Bi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EBELING, C E.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Reliability</a:t>
            </a:r>
            <a:r>
              <a:rPr lang="sk-SK" dirty="0"/>
              <a:t> and </a:t>
            </a:r>
            <a:r>
              <a:rPr lang="sk-SK" dirty="0" err="1"/>
              <a:t>Maintainability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In. </a:t>
            </a:r>
            <a:r>
              <a:rPr lang="sk-SK" b="1" dirty="0"/>
              <a:t>knižnica MTF: 621/</a:t>
            </a:r>
            <a:r>
              <a:rPr lang="sk-SK" b="1" dirty="0" err="1"/>
              <a:t>Eb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NÁNÁSI, T. Interval </a:t>
            </a:r>
            <a:r>
              <a:rPr lang="sk-SK" dirty="0" err="1"/>
              <a:t>censored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Weibull</a:t>
            </a:r>
            <a:r>
              <a:rPr lang="sk-SK" dirty="0"/>
              <a:t> and </a:t>
            </a:r>
            <a:r>
              <a:rPr lang="sk-SK" dirty="0" err="1"/>
              <a:t>exponential</a:t>
            </a:r>
            <a:r>
              <a:rPr lang="sk-SK" dirty="0"/>
              <a:t> </a:t>
            </a:r>
            <a:r>
              <a:rPr lang="sk-SK" dirty="0" err="1"/>
              <a:t>distribution</a:t>
            </a:r>
            <a:r>
              <a:rPr lang="sk-SK" dirty="0"/>
              <a:t>. </a:t>
            </a:r>
            <a:r>
              <a:rPr lang="sk-SK" dirty="0" err="1"/>
              <a:t>Applied</a:t>
            </a:r>
            <a:r>
              <a:rPr lang="sk-SK" dirty="0"/>
              <a:t> </a:t>
            </a:r>
            <a:r>
              <a:rPr lang="sk-SK" dirty="0" err="1"/>
              <a:t>Mechanics</a:t>
            </a:r>
            <a:r>
              <a:rPr lang="sk-SK" dirty="0"/>
              <a:t> and </a:t>
            </a:r>
            <a:r>
              <a:rPr lang="sk-SK" dirty="0" err="1"/>
              <a:t>Materials</a:t>
            </a:r>
            <a:r>
              <a:rPr lang="sk-SK" dirty="0"/>
              <a:t>, 693. s. 74--79. 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ŠKVARKA, P. Spoľahlivosť v jadrovej energetike. Bratislava: Alfa, 1989. 270 s. ISBN 80-05-00095-2.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654834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6328" y="189345"/>
            <a:ext cx="114147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SPOLOČENSKY ZODPOVEDNÉ UDRŽATEĽNÉ PODNIKANIE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STEAD, J G. -- STEAD, W. Manažment pre malú planétu : prečo je dôležité meniť stratégie neobmedzeného rastu na stratégie udržateľnosti. Bratislava: </a:t>
            </a:r>
            <a:r>
              <a:rPr lang="sk-SK" sz="1600" dirty="0" err="1"/>
              <a:t>Eastone</a:t>
            </a:r>
            <a:r>
              <a:rPr lang="sk-SK" sz="1600" dirty="0"/>
              <a:t> </a:t>
            </a:r>
            <a:r>
              <a:rPr lang="sk-SK" sz="1600" dirty="0" err="1"/>
              <a:t>Books</a:t>
            </a:r>
            <a:r>
              <a:rPr lang="sk-SK" sz="1600" dirty="0"/>
              <a:t>, 2012. 243 s. ISBN 978-80-8109-216-9. </a:t>
            </a:r>
            <a:r>
              <a:rPr lang="sk-SK" sz="1600" b="1" dirty="0"/>
              <a:t>knižnica MTF: 65/</a:t>
            </a:r>
            <a:r>
              <a:rPr lang="sk-SK" sz="1600" b="1" dirty="0" err="1"/>
              <a:t>St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SAKÁL, P. et al. Udržateľné spoločensky zodpovedné podnikanie [elektronický zdroj] : I. Vymedzenie základných pojmov trvalo udržateľného rozvoja/udržateľného rozvoja a spoločensky zodpovedného podnikania v kontexte zmeny paradigmy strategického manažmentu. Trnava: </a:t>
            </a:r>
            <a:r>
              <a:rPr lang="sk-SK" sz="1600" dirty="0" err="1"/>
              <a:t>AlumniPress</a:t>
            </a:r>
            <a:r>
              <a:rPr lang="sk-SK" sz="1600" dirty="0"/>
              <a:t>, 2013. 251 s. ISBN 978-80-8096-186-2. </a:t>
            </a:r>
            <a:r>
              <a:rPr lang="sk-SK" sz="1600" b="1" dirty="0"/>
              <a:t>knižnica MTF: 658.1/Sa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SAKÁL, P. et al.. Udržateľné spoločensky zodpovedné podnikanie [elektronický zdroj] : II. Stratégia udržateľného rozvoja. Trnava: </a:t>
            </a:r>
            <a:r>
              <a:rPr lang="sk-SK" sz="1600" dirty="0" err="1"/>
              <a:t>AlumniPress</a:t>
            </a:r>
            <a:r>
              <a:rPr lang="sk-SK" sz="1600" dirty="0"/>
              <a:t>, 2013. 349 s. ISBN 978-80-8096-186-2. </a:t>
            </a:r>
            <a:r>
              <a:rPr lang="sk-SK" sz="1600" b="1" dirty="0"/>
              <a:t>knižnica MTF: 658.1/Sa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SAKÁL, P. et al. Udržateľné spoločensky zodpovedné podnikanie [elektronický zdroj] : III. Stratégia udržateľného spoločensky zodpovedného podnikania. Trnava: </a:t>
            </a:r>
            <a:r>
              <a:rPr lang="sk-SK" sz="1600" dirty="0" err="1"/>
              <a:t>AlumniPress</a:t>
            </a:r>
            <a:r>
              <a:rPr lang="sk-SK" sz="1600" dirty="0"/>
              <a:t>, 2013. 256 s. ISBN 978-80-8096-186-2. </a:t>
            </a:r>
            <a:r>
              <a:rPr lang="sk-SK" sz="1600" b="1" dirty="0"/>
              <a:t>knižnica MTF: 658.1/Sa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SAKÁL, P. et al. Udržateľné spoločensky zodpovedné podnikanie [elektronický zdroj] : IV. Perspektívy stratégie udržateľného rozvoja a stratégie udržateľného spoločensky zodpovedného podnikania. Trnava: </a:t>
            </a:r>
            <a:r>
              <a:rPr lang="sk-SK" sz="1600" dirty="0" err="1"/>
              <a:t>AlumniPress</a:t>
            </a:r>
            <a:r>
              <a:rPr lang="sk-SK" sz="1600" dirty="0"/>
              <a:t>, 2013. 367 s. ISBN 978-80-8096-186-2. </a:t>
            </a:r>
            <a:r>
              <a:rPr lang="sk-SK" sz="1600" b="1" dirty="0"/>
              <a:t>knižnica MTF: 658.1/Sa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ŠUJAKOVÁ, M. -- SAKÁL, P. Návrh a využitie udržateľnej marketingovej komunikačnej stratégie pri tvorbe imidžu priemyselných podnikov na Slovensku. Dizertačná práca. 2018. 141 s. </a:t>
            </a:r>
            <a:r>
              <a:rPr lang="sk-SK" sz="1600" b="1" dirty="0"/>
              <a:t>knižnica MTF: so súhlasom autora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HRDINOVÁ, G. Skúsenosti s uplatňovaním konceptu stratégie USZP v slovenských a českých priemyselných podnikoch. In SAKÁL, P. et al. Udržateľné spoločensky zodpovedné podnikanie [elektronický zdroj]: I. Vymedzenie základných pojmov trvalo udržateľného rozvoja/udržateľného rozvoja a spoločensky zodpovedného podnikania v kontexte zmeny paradigmy strategického manažmentu. 1. vyd. Trnava : </a:t>
            </a:r>
            <a:r>
              <a:rPr lang="sk-SK" sz="1600" dirty="0" err="1"/>
              <a:t>AlumniPress</a:t>
            </a:r>
            <a:r>
              <a:rPr lang="sk-SK" sz="1600" dirty="0"/>
              <a:t>, 2013, s. 204--223. ISBN 978-80-8096-186-2. </a:t>
            </a:r>
            <a:r>
              <a:rPr lang="sk-SK" sz="1600" b="1" dirty="0"/>
              <a:t>knižnica MTF: 658.1/Sa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SAKÁL, P. -- HRDINOVÁ, G. Transformácia ergonomického programu (HCS modelu 3E) do štruktúry manažérstva podniku (IMS) integráciou a využitím modulov QMS, EMS, HSMS v kontexte so stratégiou UR a USZP. Výkonnosť podniku, 5. s. 22--48. 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420066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6750" y="189345"/>
            <a:ext cx="11369040" cy="6332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STRATEGICKÝ MANAŽMENT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SAKÁL, P. Strategický manažment. Bratislava: Vydavateľstvo STU, 2004. 256 s. ISBN 80-227-2153-0. </a:t>
            </a:r>
            <a:r>
              <a:rPr lang="sk-SK" sz="1600" b="1" dirty="0"/>
              <a:t>e-skriptá, knižnica MTF:65/Sa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BARAN, Dušan et al. Strategický manažment v praxi manažéra. 1. vyd. Trnava : </a:t>
            </a:r>
            <a:r>
              <a:rPr lang="sk-SK" sz="1600" dirty="0" err="1"/>
              <a:t>Tripsoft</a:t>
            </a:r>
            <a:r>
              <a:rPr lang="sk-SK" sz="1600" dirty="0"/>
              <a:t>, 2007. 703 s. ISBN 978-80-89291-04-5. </a:t>
            </a:r>
            <a:r>
              <a:rPr lang="sk-SK" sz="1600" b="1" dirty="0"/>
              <a:t>knižnica MTF: 65/Sa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FOTR, </a:t>
            </a:r>
            <a:r>
              <a:rPr lang="sk-SK" sz="1600" dirty="0" err="1"/>
              <a:t>Jiří</a:t>
            </a:r>
            <a:r>
              <a:rPr lang="sk-SK" sz="1600" dirty="0"/>
              <a:t>; ET AL. </a:t>
            </a:r>
            <a:r>
              <a:rPr lang="sk-SK" sz="1600" i="1" dirty="0"/>
              <a:t>Tvorba </a:t>
            </a:r>
            <a:r>
              <a:rPr lang="sk-SK" sz="1600" i="1" dirty="0" err="1"/>
              <a:t>strategie</a:t>
            </a:r>
            <a:r>
              <a:rPr lang="sk-SK" sz="1600" i="1" dirty="0"/>
              <a:t> a strategické </a:t>
            </a:r>
            <a:r>
              <a:rPr lang="sk-SK" sz="1600" i="1" dirty="0" err="1"/>
              <a:t>plánování</a:t>
            </a:r>
            <a:r>
              <a:rPr lang="sk-SK" sz="1600" i="1" dirty="0"/>
              <a:t>.</a:t>
            </a:r>
            <a:r>
              <a:rPr lang="sk-SK" sz="1600" dirty="0"/>
              <a:t> Praha: </a:t>
            </a:r>
            <a:r>
              <a:rPr lang="sk-SK" sz="1600" dirty="0" err="1"/>
              <a:t>Grada</a:t>
            </a:r>
            <a:r>
              <a:rPr lang="sk-SK" sz="1600" dirty="0"/>
              <a:t>, 2020. 414 s. ISBN 978-80-271-2499-2. </a:t>
            </a:r>
            <a:r>
              <a:rPr lang="sk-SK" sz="1600" b="1" dirty="0"/>
              <a:t>knižnica MTF: 65/</a:t>
            </a:r>
            <a:r>
              <a:rPr lang="sk-SK" sz="1600" b="1" dirty="0" err="1"/>
              <a:t>Fo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SLÁVIK, Štefan. </a:t>
            </a:r>
            <a:r>
              <a:rPr lang="sk-SK" sz="1600" i="1" dirty="0"/>
              <a:t>Strategický manažment.</a:t>
            </a:r>
            <a:r>
              <a:rPr lang="sk-SK" sz="1600" dirty="0"/>
              <a:t> Bratislava : </a:t>
            </a:r>
            <a:r>
              <a:rPr lang="sk-SK" sz="1600" dirty="0" err="1"/>
              <a:t>Sprint</a:t>
            </a:r>
            <a:r>
              <a:rPr lang="sk-SK" sz="1600" dirty="0"/>
              <a:t> dva, 2013. 390 s. ISBN 978-80-89393-96-1. </a:t>
            </a:r>
            <a:r>
              <a:rPr lang="sk-SK" sz="1600" b="1" dirty="0"/>
              <a:t>knižnica MTF: 65/</a:t>
            </a:r>
            <a:r>
              <a:rPr lang="sk-SK" sz="1600" b="1" dirty="0" err="1"/>
              <a:t>Sl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PAPULA, Jozef; PAPULOVÁ, Zuzana. </a:t>
            </a:r>
            <a:r>
              <a:rPr lang="sk-SK" sz="1600" i="1" dirty="0"/>
              <a:t>Stratégia a strategický manažment: ako nástroje, ktoré umožňujú súperenie i spolužitie Dávida s Goliášom.</a:t>
            </a:r>
            <a:r>
              <a:rPr lang="sk-SK" sz="1600" dirty="0"/>
              <a:t> Bratislava : </a:t>
            </a:r>
            <a:r>
              <a:rPr lang="sk-SK" sz="1600" dirty="0" err="1"/>
              <a:t>Iura</a:t>
            </a:r>
            <a:r>
              <a:rPr lang="sk-SK" sz="1600" dirty="0"/>
              <a:t> </a:t>
            </a:r>
            <a:r>
              <a:rPr lang="sk-SK" sz="1600" dirty="0" err="1"/>
              <a:t>Edition</a:t>
            </a:r>
            <a:r>
              <a:rPr lang="sk-SK" sz="1600" dirty="0"/>
              <a:t>, 2012. 276 s. ISBN 978-80-8078-533-8. </a:t>
            </a:r>
            <a:r>
              <a:rPr lang="sk-SK" sz="1600" b="1" dirty="0"/>
              <a:t>knižnica MTF: 65/Pa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PAPULA, Jozef; PAPULOVÁ, Zuzana; PAPULA, Ján. </a:t>
            </a:r>
            <a:r>
              <a:rPr lang="sk-SK" sz="1600" i="1" dirty="0"/>
              <a:t>Strategický manažment: aktuálny koncept pre rýchlo sa približujúcu budúcnosť.</a:t>
            </a:r>
            <a:r>
              <a:rPr lang="sk-SK" sz="1600" dirty="0"/>
              <a:t> Praha: </a:t>
            </a:r>
            <a:r>
              <a:rPr lang="sk-SK" sz="1600" dirty="0" err="1"/>
              <a:t>Wolters</a:t>
            </a:r>
            <a:r>
              <a:rPr lang="sk-SK" sz="1600" dirty="0"/>
              <a:t> </a:t>
            </a:r>
            <a:r>
              <a:rPr lang="sk-SK" sz="1600" dirty="0" err="1"/>
              <a:t>Kluwer</a:t>
            </a:r>
            <a:r>
              <a:rPr lang="sk-SK" sz="1600" dirty="0"/>
              <a:t>, 2019. 320 s. ISBN 978-80-7598-535-4. </a:t>
            </a:r>
            <a:r>
              <a:rPr lang="sk-SK" sz="1600" b="1" dirty="0"/>
              <a:t>knižnica MTF: 65/Pa</a:t>
            </a:r>
            <a:endParaRPr lang="sk-SK" sz="1600" dirty="0"/>
          </a:p>
          <a:p>
            <a:endParaRPr lang="sk-SK" sz="1600" b="1" dirty="0"/>
          </a:p>
          <a:p>
            <a:r>
              <a:rPr lang="sk-SK" sz="1600" b="1" dirty="0"/>
              <a:t>Odporúčaná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LOŠŤÁKOVÁ, H. B-to-B marketing: Strategická marketingová analýza pro </a:t>
            </a:r>
            <a:r>
              <a:rPr lang="sk-SK" sz="1600" dirty="0" err="1"/>
              <a:t>vytváření</a:t>
            </a:r>
            <a:r>
              <a:rPr lang="sk-SK" sz="1600" dirty="0"/>
              <a:t> </a:t>
            </a:r>
            <a:r>
              <a:rPr lang="sk-SK" sz="1600" dirty="0" err="1"/>
              <a:t>tržních</a:t>
            </a:r>
            <a:r>
              <a:rPr lang="sk-SK" sz="1600" dirty="0"/>
              <a:t> </a:t>
            </a:r>
            <a:r>
              <a:rPr lang="sk-SK" sz="1600" dirty="0" err="1"/>
              <a:t>příležitostí</a:t>
            </a:r>
            <a:r>
              <a:rPr lang="sk-SK" sz="1600" dirty="0"/>
              <a:t>. Praha : Professional </a:t>
            </a:r>
            <a:r>
              <a:rPr lang="sk-SK" sz="1600" dirty="0" err="1"/>
              <a:t>Publishing</a:t>
            </a:r>
            <a:r>
              <a:rPr lang="sk-SK" sz="1600" dirty="0"/>
              <a:t>, 2005. 186 s. ISBN 80-86419-94-0. </a:t>
            </a:r>
            <a:r>
              <a:rPr lang="sk-SK" sz="1600" b="1" dirty="0"/>
              <a:t>knižnica MTF: 658.8/</a:t>
            </a:r>
            <a:r>
              <a:rPr lang="sk-SK" sz="1600" b="1" dirty="0" err="1"/>
              <a:t>Lo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STEAD, Jean </a:t>
            </a:r>
            <a:r>
              <a:rPr lang="sk-SK" sz="1600" dirty="0" err="1"/>
              <a:t>Gardner</a:t>
            </a:r>
            <a:r>
              <a:rPr lang="sk-SK" sz="1600" dirty="0"/>
              <a:t>; STEAD, </a:t>
            </a:r>
            <a:r>
              <a:rPr lang="sk-SK" sz="1600" dirty="0" err="1"/>
              <a:t>W.Edward</a:t>
            </a:r>
            <a:r>
              <a:rPr lang="sk-SK" sz="1600" dirty="0"/>
              <a:t>. Manažment pre malú planétu: prečo je dôležité meniť stratégie neobmedzeného rastu na stratégie udržateľnosti. Bratislava : </a:t>
            </a:r>
            <a:r>
              <a:rPr lang="sk-SK" sz="1600" dirty="0" err="1"/>
              <a:t>Eastone</a:t>
            </a:r>
            <a:r>
              <a:rPr lang="sk-SK" sz="1600" dirty="0"/>
              <a:t> </a:t>
            </a:r>
            <a:r>
              <a:rPr lang="sk-SK" sz="1600" dirty="0" err="1"/>
              <a:t>Books</a:t>
            </a:r>
            <a:r>
              <a:rPr lang="sk-SK" sz="1600" dirty="0"/>
              <a:t>, 2012. 243 s. ISBN 978-80-8109-216-9. </a:t>
            </a:r>
            <a:r>
              <a:rPr lang="sk-SK" sz="1600" b="1" dirty="0"/>
              <a:t>knižnica MTF: 65/</a:t>
            </a:r>
            <a:r>
              <a:rPr lang="sk-SK" sz="1600" b="1" dirty="0" err="1"/>
              <a:t>St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BLAŽEJ, A. 2005. Udržateľný rozvoj – základná rozvojová paradigma 21. storočia. Bratislava. Úrad vlády Slovenskej republiky.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EURÓPSKY PARLAMENT. Správa o sociálnej zodpovednosti podnikov: zodpovedné </a:t>
            </a:r>
            <a:r>
              <a:rPr lang="sk-SK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https://www.europarl.europa.eu/doceo/document/A-7-2013-0017_SK.html</a:t>
            </a:r>
            <a:endParaRPr lang="sk-SK" sz="1600" u="sng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HALUŠKA, I. 2011. Budúcnosť globálnej ekonomiky. Teória a prax humanistickej ekonomiky., Iris, 437 s., ISBN 978-80-89256-65-5 </a:t>
            </a:r>
            <a:r>
              <a:rPr lang="sk-SK" sz="1600" b="1" dirty="0"/>
              <a:t>knižnica MTF: 33/Ha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KELLER, J. 2011. Nová </a:t>
            </a:r>
            <a:r>
              <a:rPr lang="sk-SK" sz="1600" dirty="0" err="1"/>
              <a:t>sociální</a:t>
            </a:r>
            <a:r>
              <a:rPr lang="sk-SK" sz="1600" dirty="0"/>
              <a:t> rizika. Praha: </a:t>
            </a:r>
            <a:r>
              <a:rPr lang="sk-SK" sz="1600" dirty="0" err="1"/>
              <a:t>Kamýk</a:t>
            </a:r>
            <a:r>
              <a:rPr lang="sk-SK" sz="1600" dirty="0"/>
              <a:t>. ISBN 978-80-7419-059-9. </a:t>
            </a:r>
          </a:p>
          <a:p>
            <a:endParaRPr lang="sk-SK" sz="1750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944638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381000"/>
            <a:ext cx="113233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11"/>
            </a:pPr>
            <a:r>
              <a:rPr lang="sk-SK" sz="1650" dirty="0"/>
              <a:t>HALÁSZOVÁ, M. 2019. „Návrh konceptu udržateľných systémových implikácií štvrtej priemyselnej revolúcie v priemyselných podnikoch slovenskej republiky“. (Diplomová práca) – Slovenská technická univerzita v Bratislave, </a:t>
            </a:r>
            <a:r>
              <a:rPr lang="sk-SK" sz="1650" dirty="0" err="1"/>
              <a:t>Materiálovotechnologická</a:t>
            </a:r>
            <a:r>
              <a:rPr lang="sk-SK" sz="1650" dirty="0"/>
              <a:t> fakulta so sídlom v Trnave. Ústav priemyselného inžinierstva, manažmentu – Vedúci diplomovej práce/školiteľ: prof. Ing. Peter </a:t>
            </a:r>
            <a:r>
              <a:rPr lang="sk-SK" sz="1650" dirty="0" err="1"/>
              <a:t>Sakál</a:t>
            </a:r>
            <a:r>
              <a:rPr lang="sk-SK" sz="1650" dirty="0"/>
              <a:t>, CSc. - Trnava MTF STU, 2018/2019, 117 s. </a:t>
            </a:r>
            <a:r>
              <a:rPr lang="sk-SK" sz="1650" b="1" dirty="0"/>
              <a:t>knižnica MTF: prezenčne so súhlasom autora (u knihovníka)</a:t>
            </a:r>
            <a:endParaRPr lang="sk-SK" sz="1650" dirty="0"/>
          </a:p>
          <a:p>
            <a:pPr marL="342900" indent="-342900">
              <a:buFont typeface="+mj-lt"/>
              <a:buAutoNum type="arabicPeriod" startAt="11"/>
            </a:pPr>
            <a:r>
              <a:rPr lang="sk-SK" sz="1650" dirty="0"/>
              <a:t>12. HALUŠKA, I. 2011. Budúcnosť globálnej ekonomiky. Teória a prax humanistickej ekonomiky., Iris, 437 s., ISBN 978-        80-89256-65-5 </a:t>
            </a:r>
            <a:r>
              <a:rPr lang="sk-SK" sz="1650" b="1" dirty="0"/>
              <a:t>knižnica MTF: </a:t>
            </a:r>
            <a:r>
              <a:rPr lang="sk-SK" sz="1650" b="1" dirty="0" err="1"/>
              <a:t>pnižnica</a:t>
            </a:r>
            <a:r>
              <a:rPr lang="sk-SK" sz="1650" b="1" dirty="0"/>
              <a:t> MTF: 33/Ha</a:t>
            </a:r>
          </a:p>
          <a:p>
            <a:pPr marL="342900" indent="-342900">
              <a:buFont typeface="+mj-lt"/>
              <a:buAutoNum type="arabicPeriod" startAt="11"/>
            </a:pPr>
            <a:r>
              <a:rPr lang="sk-SK" sz="1650" dirty="0"/>
              <a:t>13. HRDINOVÁ, G. 2013. Koncept HCS modelu 3E </a:t>
            </a:r>
            <a:r>
              <a:rPr lang="sk-SK" sz="1650" dirty="0" err="1"/>
              <a:t>vs</a:t>
            </a:r>
            <a:r>
              <a:rPr lang="sk-SK" sz="1650" dirty="0"/>
              <a:t>. Koncept </a:t>
            </a:r>
            <a:r>
              <a:rPr lang="sk-SK" sz="1650" dirty="0" err="1"/>
              <a:t>Corporate</a:t>
            </a:r>
            <a:r>
              <a:rPr lang="sk-SK" sz="1650" dirty="0"/>
              <a:t> </a:t>
            </a:r>
            <a:r>
              <a:rPr lang="sk-SK" sz="1650" dirty="0" err="1"/>
              <a:t>Social</a:t>
            </a:r>
            <a:r>
              <a:rPr lang="sk-SK" sz="1650" dirty="0"/>
              <a:t> </a:t>
            </a:r>
            <a:r>
              <a:rPr lang="sk-SK" sz="1650" dirty="0" err="1"/>
              <a:t>Responsibility</a:t>
            </a:r>
            <a:r>
              <a:rPr lang="sk-SK" sz="1650" dirty="0"/>
              <a:t> (CSR). [Dizertačná práca]  - Slovenská technická univerzita v Bratislave. </a:t>
            </a:r>
            <a:r>
              <a:rPr lang="sk-SK" sz="1650" dirty="0" err="1"/>
              <a:t>Materiálovotechnologická</a:t>
            </a:r>
            <a:r>
              <a:rPr lang="sk-SK" sz="1650" dirty="0"/>
              <a:t> fakulta so sídlom v Trnave; Ústav priemyselného inžinierstva, manažmentu a kvality. - Školiteľ: Prof. Ing. Peter </a:t>
            </a:r>
            <a:r>
              <a:rPr lang="sk-SK" sz="1650" dirty="0" err="1"/>
              <a:t>Sakál</a:t>
            </a:r>
            <a:r>
              <a:rPr lang="sk-SK" sz="1650" dirty="0"/>
              <a:t>, CSc. - Trnava: MTF STU, 2013.</a:t>
            </a:r>
            <a:r>
              <a:rPr lang="sk-SK" sz="1650" b="1" dirty="0"/>
              <a:t> knižnica MTF: prezenčne so súhlasom autora (u knihovníka)</a:t>
            </a:r>
            <a:endParaRPr lang="sk-SK" sz="1650" dirty="0"/>
          </a:p>
          <a:p>
            <a:pPr marL="342900" lvl="0" indent="-342900">
              <a:buFont typeface="+mj-lt"/>
              <a:buAutoNum type="arabicPeriod" startAt="11"/>
            </a:pPr>
            <a:r>
              <a:rPr lang="sk-SK" sz="1650" dirty="0"/>
              <a:t>KELLER, J. 2011. Nová </a:t>
            </a:r>
            <a:r>
              <a:rPr lang="sk-SK" sz="1650" dirty="0" err="1"/>
              <a:t>sociální</a:t>
            </a:r>
            <a:r>
              <a:rPr lang="sk-SK" sz="1650" dirty="0"/>
              <a:t> rizika. Praha: </a:t>
            </a:r>
            <a:r>
              <a:rPr lang="sk-SK" sz="1650" dirty="0" err="1"/>
              <a:t>Kamýk</a:t>
            </a:r>
            <a:r>
              <a:rPr lang="sk-SK" sz="1650" dirty="0"/>
              <a:t>. ISBN 978-80-7419-059-9. </a:t>
            </a:r>
          </a:p>
          <a:p>
            <a:pPr marL="342900" lvl="0" indent="-342900">
              <a:buFont typeface="+mj-lt"/>
              <a:buAutoNum type="arabicPeriod" startAt="11"/>
            </a:pPr>
            <a:r>
              <a:rPr lang="sk-SK" sz="1650" dirty="0"/>
              <a:t> SAKÁL, P. 2018. Od návrhu konceptu udržateľného spoločensky zodpovedného podnikania k jeho systémovým implikáciám. In Trendy a inovatívne prístupy v podnikových procesoch: 21. medzinárodná vedecká konferencia, 21. december 2018, Košice, SR. 1. vyd. Košice: Technická univerzita, 2018, S. 1-15. ISBN 978-80-553-3210-9. </a:t>
            </a:r>
          </a:p>
          <a:p>
            <a:pPr marL="342900" lvl="0" indent="-342900">
              <a:buFont typeface="+mj-lt"/>
              <a:buAutoNum type="arabicPeriod" startAt="11"/>
            </a:pPr>
            <a:r>
              <a:rPr lang="sk-SK" sz="1650" dirty="0"/>
              <a:t>STEINGART, G. 2008. </a:t>
            </a:r>
            <a:r>
              <a:rPr lang="sk-SK" sz="1650" dirty="0" err="1"/>
              <a:t>Globální</a:t>
            </a:r>
            <a:r>
              <a:rPr lang="sk-SK" sz="1650" dirty="0"/>
              <a:t> </a:t>
            </a:r>
            <a:r>
              <a:rPr lang="sk-SK" sz="1650" dirty="0" err="1"/>
              <a:t>válka</a:t>
            </a:r>
            <a:r>
              <a:rPr lang="sk-SK" sz="1650" dirty="0"/>
              <a:t> o blahobyt (Nové </a:t>
            </a:r>
            <a:r>
              <a:rPr lang="sk-SK" sz="1650" dirty="0" err="1"/>
              <a:t>rozdělení</a:t>
            </a:r>
            <a:r>
              <a:rPr lang="sk-SK" sz="1650" dirty="0"/>
              <a:t> </a:t>
            </a:r>
            <a:r>
              <a:rPr lang="sk-SK" sz="1650" dirty="0" err="1"/>
              <a:t>světových</a:t>
            </a:r>
            <a:r>
              <a:rPr lang="sk-SK" sz="1650" dirty="0"/>
              <a:t> </a:t>
            </a:r>
            <a:r>
              <a:rPr lang="sk-SK" sz="1650" dirty="0" err="1"/>
              <a:t>finančních</a:t>
            </a:r>
            <a:r>
              <a:rPr lang="sk-SK" sz="1650" dirty="0"/>
              <a:t> </a:t>
            </a:r>
            <a:r>
              <a:rPr lang="sk-SK" sz="1650" dirty="0" err="1"/>
              <a:t>trhů</a:t>
            </a:r>
            <a:r>
              <a:rPr lang="sk-SK" sz="1650" dirty="0"/>
              <a:t>). Knižní klub, 360 s. ISBN 978-80-2422-301-8</a:t>
            </a:r>
          </a:p>
          <a:p>
            <a:pPr marL="342900" lvl="0" indent="-342900">
              <a:buFont typeface="+mj-lt"/>
              <a:buAutoNum type="arabicPeriod" startAt="11"/>
            </a:pPr>
            <a:r>
              <a:rPr lang="sk-SK" sz="1650" dirty="0"/>
              <a:t>ŠUJAKOVÁ, M. 2018. Návrh a využitie udržateľnej marketingovej komunikačnej stratégie pri tvorbe imidžu priemyselných podnikov na Slovensku. [Dizertačná práca] - Slovenská technická univerzita v Bratislave. </a:t>
            </a:r>
            <a:r>
              <a:rPr lang="sk-SK" sz="1650" dirty="0" err="1"/>
              <a:t>Materiálovotechnologická</a:t>
            </a:r>
            <a:r>
              <a:rPr lang="sk-SK" sz="1650" dirty="0"/>
              <a:t> fakulta so sídlom v Trnave; Ústav priemyselného inžinierstva a manažmentu.- Školiteľ: prof. Ing. Peter </a:t>
            </a:r>
            <a:r>
              <a:rPr lang="sk-SK" sz="1650" dirty="0" err="1"/>
              <a:t>Sakál</a:t>
            </a:r>
            <a:r>
              <a:rPr lang="sk-SK" sz="1650" dirty="0"/>
              <a:t>, CSc. - Trnava: MTF STU, 2018. 140 s. </a:t>
            </a:r>
            <a:r>
              <a:rPr lang="sk-SK" sz="1650" b="1" dirty="0"/>
              <a:t>knižnica MTF: prezenčne so súhlasom autora (u knihovníka)</a:t>
            </a:r>
            <a:endParaRPr lang="sk-SK" sz="1650" dirty="0"/>
          </a:p>
          <a:p>
            <a:pPr marL="342900" lvl="0" indent="-342900">
              <a:buFont typeface="+mj-lt"/>
              <a:buAutoNum type="arabicPeriod" startAt="11"/>
            </a:pPr>
            <a:r>
              <a:rPr lang="sk-SK" sz="1650" dirty="0"/>
              <a:t>ÚNMS. Národný program kvality SR 2017 – 2021.Stratégia zlepšovania kvality produktov a služieb zlepšovaním organizácií ©2017 https://www.unms.sk/?Narodny-program-kvality-SR-2017-2021</a:t>
            </a:r>
          </a:p>
          <a:p>
            <a:pPr marL="342900" lvl="0" indent="-342900">
              <a:buFont typeface="+mj-lt"/>
              <a:buAutoNum type="arabicPeriod" startAt="11"/>
            </a:pPr>
            <a:r>
              <a:rPr lang="sk-SK" sz="1650" dirty="0"/>
              <a:t>VLÁDA SR, 2016. Koncepcia inteligentného priemyslu pre Slovensko. Bratislava: Úrad Vlády </a:t>
            </a:r>
            <a:r>
              <a:rPr lang="sk-SK" sz="1650" dirty="0" err="1"/>
              <a:t>SLovenskej</a:t>
            </a:r>
            <a:r>
              <a:rPr lang="sk-SK" sz="1650" dirty="0"/>
              <a:t> republiky, 2016. 39 s. https://www.mhsr.sk/inovacie/strategie-a-politiky/smart-industry</a:t>
            </a:r>
          </a:p>
          <a:p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9852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426720"/>
            <a:ext cx="11399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STROJE PRE ŠPECIÁLNE TECHNOLÓGIE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-- KOŠŤÁL, P. -- PECHÁČEK, F. Stroje a zariadenia pre špeciálne technológie. Bratislava: STU v Bratislave MTF, 2006. 173 s. ISBN 80-2272364-9. </a:t>
            </a:r>
            <a:r>
              <a:rPr lang="sk-SK" b="1" dirty="0"/>
              <a:t>knižnica MTF: 621.9/</a:t>
            </a:r>
            <a:r>
              <a:rPr lang="sk-SK" b="1" dirty="0" err="1"/>
              <a:t>Ve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MIČIETOVÁ, A. Nekonvenčné metódy obrábania. Žilina: ŽU, 2001. 376 s. ISBN 80-7100-853-2. </a:t>
            </a:r>
            <a:r>
              <a:rPr lang="sk-SK" b="1" dirty="0"/>
              <a:t>knižnica MTF: 621.9/Mi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MAŇKOVÁ, I. Progresívne technológie. Košice: </a:t>
            </a:r>
            <a:r>
              <a:rPr lang="sk-SK" dirty="0" err="1"/>
              <a:t>Vienala</a:t>
            </a:r>
            <a:r>
              <a:rPr lang="sk-SK" dirty="0"/>
              <a:t>, 2000. 275 s. ISBN 80-7099-430-4. </a:t>
            </a:r>
            <a:r>
              <a:rPr lang="sk-SK" b="1" dirty="0"/>
              <a:t>knižnica MTF: 621.9/Ma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92198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0520" y="548640"/>
            <a:ext cx="113385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ŠTATISTICKÉ METÓDY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KUČEROVÁ, M. -- FIDLEROVÁ, H. Štatistické metódy. Trnava : </a:t>
            </a:r>
            <a:r>
              <a:rPr lang="sk-SK" dirty="0" err="1"/>
              <a:t>AlumniPress</a:t>
            </a:r>
            <a:r>
              <a:rPr lang="sk-SK" dirty="0"/>
              <a:t>, 2012. 192 s. ISBN 978-80-8096-155-8. </a:t>
            </a:r>
            <a:r>
              <a:rPr lang="sk-SK" b="1" dirty="0"/>
              <a:t>e-skriptá, knižnica MTF: 31/Ku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FIDLEROVÁ, H. -- KUČEROVÁ, M. Štatistické metódy: Návody na cvičenia. Trnava : </a:t>
            </a:r>
            <a:r>
              <a:rPr lang="sk-SK" dirty="0" err="1"/>
              <a:t>AlumniPress</a:t>
            </a:r>
            <a:r>
              <a:rPr lang="sk-SK" dirty="0"/>
              <a:t>, 2020. 158 s. ISBN 978-80-8096-274-6. </a:t>
            </a:r>
            <a:r>
              <a:rPr lang="sk-SK" b="1" dirty="0"/>
              <a:t>skriptá, knižnica MTF: 31/Ku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CHAJDIAK, J. Štatistika jednoducho v Exceli. Bratislava : </a:t>
            </a:r>
            <a:r>
              <a:rPr lang="sk-SK" dirty="0" err="1"/>
              <a:t>Statis</a:t>
            </a:r>
            <a:r>
              <a:rPr lang="sk-SK" dirty="0"/>
              <a:t>, 2013. 341 s. ISBN 978-80-85659-74-0. </a:t>
            </a:r>
            <a:r>
              <a:rPr lang="sk-SK" b="1" dirty="0"/>
              <a:t>knižnica MTF: 31/Cha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BRINK, D.. </a:t>
            </a:r>
            <a:r>
              <a:rPr lang="sk-SK" dirty="0" err="1"/>
              <a:t>Essential</a:t>
            </a:r>
            <a:r>
              <a:rPr lang="sk-SK" dirty="0"/>
              <a:t> of </a:t>
            </a:r>
            <a:r>
              <a:rPr lang="sk-SK" dirty="0" err="1"/>
              <a:t>Statistics</a:t>
            </a:r>
            <a:r>
              <a:rPr lang="sk-SK" dirty="0"/>
              <a:t>: </a:t>
            </a:r>
            <a:r>
              <a:rPr lang="sk-SK" dirty="0" err="1"/>
              <a:t>Exercises</a:t>
            </a:r>
            <a:r>
              <a:rPr lang="sk-SK" dirty="0"/>
              <a:t>. David Brink </a:t>
            </a:r>
            <a:r>
              <a:rPr lang="sk-SK" dirty="0" err="1"/>
              <a:t>Ventus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</a:t>
            </a:r>
            <a:r>
              <a:rPr lang="sk-SK" dirty="0" err="1"/>
              <a:t>ApS</a:t>
            </a:r>
            <a:r>
              <a:rPr lang="sk-SK" dirty="0"/>
              <a:t>, 2010. ISBN 978-87-7681-409-0 </a:t>
            </a:r>
            <a:r>
              <a:rPr lang="sk-SK" u="sng" dirty="0"/>
              <a:t>https://library.ku.ac.ke/wp-content/downloads/2011/08/Bookboon/Statistics/statistics-exercise-book.pdf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ANDERSON, D.R. a kol.: </a:t>
            </a:r>
            <a:r>
              <a:rPr lang="sk-SK" dirty="0" err="1"/>
              <a:t>Statistics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Business and Economics,12edition, 2014 South-Western, part of </a:t>
            </a:r>
            <a:r>
              <a:rPr lang="sk-SK" dirty="0" err="1"/>
              <a:t>Cengage</a:t>
            </a:r>
            <a:r>
              <a:rPr lang="sk-SK" dirty="0"/>
              <a:t> </a:t>
            </a:r>
            <a:r>
              <a:rPr lang="sk-SK" dirty="0" err="1"/>
              <a:t>Learning</a:t>
            </a:r>
            <a:r>
              <a:rPr lang="sk-SK" dirty="0"/>
              <a:t>,, ISBN -13:978-81-315-2813-6, ISBN-10: 81-315-2813-8 </a:t>
            </a:r>
            <a:r>
              <a:rPr lang="sk-SK" b="1" dirty="0"/>
              <a:t>(rok vyd. 2020 knižnica MTF: 31/</a:t>
            </a:r>
            <a:r>
              <a:rPr lang="sk-SK" b="1" dirty="0" err="1"/>
              <a:t>An</a:t>
            </a:r>
            <a:r>
              <a:rPr lang="sk-SK" b="1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DOUGLAS A.  a kol. </a:t>
            </a:r>
            <a:r>
              <a:rPr lang="sk-SK" dirty="0" err="1"/>
              <a:t>Basic</a:t>
            </a:r>
            <a:r>
              <a:rPr lang="sk-SK" dirty="0"/>
              <a:t> </a:t>
            </a:r>
            <a:r>
              <a:rPr lang="sk-SK" dirty="0" err="1"/>
              <a:t>Statistics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Business &amp; </a:t>
            </a:r>
            <a:r>
              <a:rPr lang="sk-SK" dirty="0" err="1"/>
              <a:t>Economics</a:t>
            </a:r>
            <a:r>
              <a:rPr lang="sk-SK" dirty="0"/>
              <a:t>. </a:t>
            </a:r>
            <a:r>
              <a:rPr lang="sk-SK" dirty="0" err="1"/>
              <a:t>international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ISBN 007-124461-1 </a:t>
            </a:r>
            <a:r>
              <a:rPr lang="sk-SK" b="1" dirty="0"/>
              <a:t>(rok vydania 2022 knižnica MTF: 31/</a:t>
            </a:r>
            <a:r>
              <a:rPr lang="sk-SK" b="1" dirty="0" err="1"/>
              <a:t>Li</a:t>
            </a:r>
            <a:r>
              <a:rPr lang="sk-SK" b="1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216428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0040" y="381000"/>
            <a:ext cx="1149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ŠTATISTICKÉ METÓDY KONTROLY KVALITY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KUČEROVÁ, M. -- LESTYÁNSZKA ŠKŮRKOVÁ, K. Štatistické metódy kontroly kvality. Trnava : </a:t>
            </a:r>
            <a:r>
              <a:rPr lang="sk-SK" dirty="0" err="1"/>
              <a:t>AlumniPress</a:t>
            </a:r>
            <a:r>
              <a:rPr lang="sk-SK" dirty="0"/>
              <a:t>, 2011. 150 s. ISBN 978-80-8096-146-6. </a:t>
            </a:r>
            <a:r>
              <a:rPr lang="sk-SK" b="1" dirty="0"/>
              <a:t>e-skriptá, knižnica MTF: 31Ku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MĹKVA, M. -- KUČEROVÁ, M. -- CHLPEKOVÁ, A. Základy manažérstva kvality. Trnava: </a:t>
            </a:r>
            <a:r>
              <a:rPr lang="sk-SK" dirty="0" err="1"/>
              <a:t>AlumniPress</a:t>
            </a:r>
            <a:r>
              <a:rPr lang="sk-SK" dirty="0"/>
              <a:t>, 2016. 177 s. ISBN 978-80-8096-233-3. </a:t>
            </a:r>
            <a:r>
              <a:rPr lang="sk-SK" b="1" dirty="0"/>
              <a:t>e-skriptá, knižnica MTF: 658.56/</a:t>
            </a:r>
            <a:r>
              <a:rPr lang="sk-SK" b="1" dirty="0" err="1"/>
              <a:t>Mĺ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ŠURINOVÁ, Y. -- PAULOVÁ, I. Nástroje a techniky manažérstva kvality. Trnava : </a:t>
            </a:r>
            <a:r>
              <a:rPr lang="sk-SK" dirty="0" err="1"/>
              <a:t>AlumniPress</a:t>
            </a:r>
            <a:r>
              <a:rPr lang="sk-SK" dirty="0"/>
              <a:t>, 2014. ISBN 978-80-8096-201-2. </a:t>
            </a:r>
            <a:r>
              <a:rPr lang="sk-SK" b="1" dirty="0"/>
              <a:t>e-skriptá, knižnica MTF: 658.56/</a:t>
            </a:r>
            <a:r>
              <a:rPr lang="sk-SK" b="1" dirty="0" err="1"/>
              <a:t>Šu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LINCZÉNYI, Alexander et al. Projekt dištančného vzdelávania v oblasti manažérstva kvality. Project of </a:t>
            </a:r>
            <a:r>
              <a:rPr lang="sk-SK" dirty="0" err="1"/>
              <a:t>distance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in </a:t>
            </a:r>
            <a:r>
              <a:rPr lang="sk-SK" dirty="0" err="1"/>
              <a:t>Quality</a:t>
            </a:r>
            <a:r>
              <a:rPr lang="sk-SK" dirty="0"/>
              <a:t> Management. Bratislava : STU v Bratislave, 2004. 392 s. ISBN 80-227-2130-1.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NENADÁL, J. </a:t>
            </a:r>
            <a:r>
              <a:rPr lang="sk-SK" dirty="0" err="1"/>
              <a:t>Měření</a:t>
            </a:r>
            <a:r>
              <a:rPr lang="sk-SK" dirty="0"/>
              <a:t> v </a:t>
            </a:r>
            <a:r>
              <a:rPr lang="sk-SK" dirty="0" err="1"/>
              <a:t>systémech</a:t>
            </a:r>
            <a:r>
              <a:rPr lang="sk-SK" dirty="0"/>
              <a:t> managementu </a:t>
            </a:r>
            <a:r>
              <a:rPr lang="sk-SK" dirty="0" err="1"/>
              <a:t>jakosti</a:t>
            </a:r>
            <a:r>
              <a:rPr lang="sk-SK" dirty="0"/>
              <a:t>. Praha : Management Press, 2004. 335 s. ISBN 80-7261-110-0. </a:t>
            </a:r>
            <a:r>
              <a:rPr lang="sk-SK" b="1" dirty="0"/>
              <a:t>knižnica MTF: 65/</a:t>
            </a:r>
            <a:r>
              <a:rPr lang="sk-SK" b="1" dirty="0" err="1"/>
              <a:t>Ne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HRUBEC, J. -- KRCHNÁK, P. -- LESTYÁNSZKA ŠKŮRKOVÁ, K. Inžinierstvo kvality produkcie. 1.. vyd. Nitra : Slovenská poľnohospodárska univerzita v Nitre, 2014. 166 strany. ISBN 978-80-552-1174-9. </a:t>
            </a:r>
            <a:r>
              <a:rPr lang="sk-SK" b="1" dirty="0"/>
              <a:t>knižnica MTF: 658.56/Hr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TOŠENOVSKÝ, J. -- NOSKIEVIČOVÁ, D. </a:t>
            </a:r>
            <a:r>
              <a:rPr lang="sk-SK" dirty="0" err="1"/>
              <a:t>Statistické</a:t>
            </a:r>
            <a:r>
              <a:rPr lang="sk-SK" dirty="0"/>
              <a:t> </a:t>
            </a:r>
            <a:r>
              <a:rPr lang="sk-SK" dirty="0" err="1"/>
              <a:t>metody</a:t>
            </a:r>
            <a:r>
              <a:rPr lang="sk-SK" dirty="0"/>
              <a:t> pro </a:t>
            </a:r>
            <a:r>
              <a:rPr lang="sk-SK" dirty="0" err="1"/>
              <a:t>zlepšování</a:t>
            </a:r>
            <a:r>
              <a:rPr lang="sk-SK" dirty="0"/>
              <a:t> </a:t>
            </a:r>
            <a:r>
              <a:rPr lang="sk-SK" dirty="0" err="1"/>
              <a:t>jakosti</a:t>
            </a:r>
            <a:r>
              <a:rPr lang="sk-SK" dirty="0"/>
              <a:t>. Ostrava : MONTANEX a.s, 2000. 362 s. ISBN 80-7225-040-X. </a:t>
            </a:r>
            <a:r>
              <a:rPr lang="sk-SK" b="1" dirty="0"/>
              <a:t>knižnica MTF: 519/To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Normy radu ISO 9000 </a:t>
            </a:r>
            <a:r>
              <a:rPr lang="sk-SK" b="1" dirty="0"/>
              <a:t>knižnica MTF: prístup ONLINE v knižnici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73445"/>
      </p:ext>
    </p:extLst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T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853440"/>
            <a:ext cx="490912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hlinkClick r:id="rId3" action="ppaction://hlinksldjump"/>
              </a:rPr>
              <a:t>Tech</a:t>
            </a:r>
            <a:r>
              <a:rPr lang="sk-SK" sz="1600" dirty="0">
                <a:hlinkClick r:id="rId3" action="ppaction://hlinksldjump"/>
              </a:rPr>
              <a:t>nická angličtina I, II</a:t>
            </a:r>
            <a:endParaRPr lang="sk-SK" sz="1600" dirty="0"/>
          </a:p>
          <a:p>
            <a:r>
              <a:rPr lang="sk-SK" sz="1600" dirty="0">
                <a:hlinkClick r:id="rId4" action="ppaction://hlinksldjump"/>
              </a:rPr>
              <a:t>Technická chémia</a:t>
            </a:r>
            <a:endParaRPr lang="sk-SK" sz="1600" dirty="0"/>
          </a:p>
          <a:p>
            <a:r>
              <a:rPr lang="sk-SK" sz="1600" dirty="0">
                <a:hlinkClick r:id="rId5" action="ppaction://hlinksldjump"/>
              </a:rPr>
              <a:t>Technická normalizácia a skúšobníctvo</a:t>
            </a:r>
            <a:endParaRPr lang="sk-SK" sz="1600" dirty="0"/>
          </a:p>
          <a:p>
            <a:r>
              <a:rPr lang="sk-SK" sz="1600" dirty="0">
                <a:hlinkClick r:id="rId6" action="ppaction://hlinksldjump"/>
              </a:rPr>
              <a:t>Technická príprava výroby</a:t>
            </a:r>
            <a:endParaRPr lang="sk-SK" sz="1600" dirty="0"/>
          </a:p>
          <a:p>
            <a:r>
              <a:rPr lang="sk-SK" sz="1600" dirty="0">
                <a:hlinkClick r:id="rId7" action="ppaction://hlinksldjump"/>
              </a:rPr>
              <a:t>Technická príprava výroby vo zváraní a spájaní materiálov</a:t>
            </a:r>
            <a:endParaRPr lang="sk-SK" sz="1600" dirty="0"/>
          </a:p>
          <a:p>
            <a:r>
              <a:rPr lang="sk-SK" sz="1600" dirty="0">
                <a:hlinkClick r:id="rId8" action="ppaction://hlinksldjump"/>
              </a:rPr>
              <a:t>Technické prostriedky automatizovaného riadenia</a:t>
            </a:r>
            <a:endParaRPr lang="sk-SK" sz="1600" dirty="0"/>
          </a:p>
          <a:p>
            <a:r>
              <a:rPr lang="sk-SK" sz="1600" dirty="0">
                <a:hlinkClick r:id="rId9" action="ppaction://hlinksldjump"/>
              </a:rPr>
              <a:t>Technológia aditívnej výroby</a:t>
            </a:r>
            <a:endParaRPr lang="sk-SK" sz="1600" dirty="0"/>
          </a:p>
          <a:p>
            <a:r>
              <a:rPr lang="sk-SK" sz="1600" dirty="0">
                <a:hlinkClick r:id="rId10" action="ppaction://hlinksldjump"/>
              </a:rPr>
              <a:t>Technológia montáže</a:t>
            </a:r>
            <a:endParaRPr lang="sk-SK" sz="1600" dirty="0"/>
          </a:p>
          <a:p>
            <a:r>
              <a:rPr lang="sk-SK" sz="1600" dirty="0">
                <a:hlinkClick r:id="rId11" action="ppaction://hlinksldjump"/>
              </a:rPr>
              <a:t>Technológia tvárnenia</a:t>
            </a:r>
            <a:endParaRPr lang="sk-SK" sz="1600" dirty="0"/>
          </a:p>
          <a:p>
            <a:r>
              <a:rPr lang="sk-SK" sz="1600" dirty="0">
                <a:hlinkClick r:id="rId12" action="ppaction://hlinksldjump"/>
              </a:rPr>
              <a:t>Technológia zlievarenstva</a:t>
            </a:r>
            <a:endParaRPr lang="sk-SK" sz="1600" dirty="0"/>
          </a:p>
          <a:p>
            <a:r>
              <a:rPr lang="sk-SK" sz="1600" dirty="0">
                <a:hlinkClick r:id="rId13" action="ppaction://hlinksldjump"/>
              </a:rPr>
              <a:t>Technológia zvárania</a:t>
            </a:r>
            <a:endParaRPr lang="sk-SK" sz="1600" dirty="0"/>
          </a:p>
          <a:p>
            <a:r>
              <a:rPr lang="sk-SK" sz="1600" dirty="0">
                <a:hlinkClick r:id="rId14" action="ppaction://hlinksldjump"/>
              </a:rPr>
              <a:t>Technologické a prírodné havárie</a:t>
            </a:r>
            <a:endParaRPr lang="sk-SK" sz="1600" dirty="0"/>
          </a:p>
          <a:p>
            <a:r>
              <a:rPr lang="sk-SK" sz="1600" dirty="0">
                <a:hlinkClick r:id="rId15" action="ppaction://hlinksldjump"/>
              </a:rPr>
              <a:t>Technológie prípravy moderných materiálov</a:t>
            </a:r>
            <a:endParaRPr lang="sk-SK" sz="1600" dirty="0"/>
          </a:p>
          <a:p>
            <a:r>
              <a:rPr lang="sk-SK" sz="1600" dirty="0">
                <a:hlinkClick r:id="rId16" action="ppaction://hlinksldjump"/>
              </a:rPr>
              <a:t>Technológia spracovanie materiálov</a:t>
            </a:r>
            <a:endParaRPr lang="sk-SK" sz="1600" dirty="0"/>
          </a:p>
          <a:p>
            <a:r>
              <a:rPr lang="sk-SK" sz="1600" dirty="0">
                <a:hlinkClick r:id="rId17" action="ppaction://hlinksldjump"/>
              </a:rPr>
              <a:t>Technológie výroby materiálov</a:t>
            </a:r>
            <a:endParaRPr lang="sk-SK" sz="1600" dirty="0"/>
          </a:p>
          <a:p>
            <a:r>
              <a:rPr lang="sk-SK" sz="1600" dirty="0">
                <a:hlinkClick r:id="rId18" action="ppaction://hlinksldjump"/>
              </a:rPr>
              <a:t>Technológie výroby progresívnych materiálov</a:t>
            </a:r>
            <a:endParaRPr lang="sk-SK" sz="1600" dirty="0"/>
          </a:p>
          <a:p>
            <a:r>
              <a:rPr lang="sk-SK" sz="1600" b="1" dirty="0">
                <a:hlinkClick r:id="rId19" action="ppaction://hlinksldjump"/>
              </a:rPr>
              <a:t>Tel</a:t>
            </a:r>
            <a:r>
              <a:rPr lang="sk-SK" sz="1600" dirty="0">
                <a:hlinkClick r:id="rId19" action="ppaction://hlinksldjump"/>
              </a:rPr>
              <a:t>esná výchova I, II</a:t>
            </a:r>
            <a:endParaRPr lang="sk-SK" sz="1600" dirty="0"/>
          </a:p>
          <a:p>
            <a:r>
              <a:rPr lang="sk-SK" sz="1600" b="1" dirty="0">
                <a:hlinkClick r:id="rId20" action="ppaction://hlinksldjump"/>
              </a:rPr>
              <a:t>Teo</a:t>
            </a:r>
            <a:r>
              <a:rPr lang="sk-SK" sz="1600" dirty="0">
                <a:hlinkClick r:id="rId20" action="ppaction://hlinksldjump"/>
              </a:rPr>
              <a:t>retické základy aditívnej výroby</a:t>
            </a:r>
            <a:endParaRPr lang="sk-SK" sz="1600" dirty="0"/>
          </a:p>
          <a:p>
            <a:r>
              <a:rPr lang="sk-SK" sz="1600" dirty="0">
                <a:hlinkClick r:id="rId21" action="ppaction://hlinksldjump"/>
              </a:rPr>
              <a:t>Teória a technológia spracovania plastov</a:t>
            </a:r>
            <a:endParaRPr lang="sk-SK" sz="1600" dirty="0"/>
          </a:p>
          <a:p>
            <a:r>
              <a:rPr lang="sk-SK" sz="1600" dirty="0">
                <a:hlinkClick r:id="rId22" action="ppaction://hlinksldjump"/>
              </a:rPr>
              <a:t>Teória automatického riadenia</a:t>
            </a:r>
            <a:endParaRPr lang="sk-SK" sz="1600" dirty="0"/>
          </a:p>
          <a:p>
            <a:r>
              <a:rPr lang="sk-SK" sz="1600" dirty="0">
                <a:hlinkClick r:id="rId23" action="ppaction://hlinksldjump"/>
              </a:rPr>
              <a:t>Teória obrábania</a:t>
            </a:r>
            <a:endParaRPr lang="sk-SK" sz="1600" dirty="0"/>
          </a:p>
        </p:txBody>
      </p:sp>
      <p:sp>
        <p:nvSpPr>
          <p:cNvPr id="4" name="BlokTextu 3"/>
          <p:cNvSpPr txBox="1"/>
          <p:nvPr/>
        </p:nvSpPr>
        <p:spPr>
          <a:xfrm>
            <a:off x="5760720" y="853440"/>
            <a:ext cx="60198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>
                <a:hlinkClick r:id="rId24" action="ppaction://hlinksldjump"/>
              </a:rPr>
              <a:t>Teória požiarov a výbuchov</a:t>
            </a:r>
            <a:endParaRPr lang="sk-SK" sz="1600" dirty="0"/>
          </a:p>
          <a:p>
            <a:r>
              <a:rPr lang="sk-SK" sz="1600" dirty="0">
                <a:hlinkClick r:id="rId25" action="ppaction://hlinksldjump"/>
              </a:rPr>
              <a:t>Teória systémov</a:t>
            </a:r>
            <a:endParaRPr lang="sk-SK" sz="1600" dirty="0"/>
          </a:p>
          <a:p>
            <a:r>
              <a:rPr lang="sk-SK" sz="1600" dirty="0">
                <a:hlinkClick r:id="rId26" action="ppaction://hlinksldjump"/>
              </a:rPr>
              <a:t>Teória tvárnenia</a:t>
            </a:r>
            <a:endParaRPr lang="sk-SK" sz="1600" dirty="0"/>
          </a:p>
          <a:p>
            <a:r>
              <a:rPr lang="sk-SK" sz="1600" dirty="0">
                <a:hlinkClick r:id="rId27" action="ppaction://hlinksldjump"/>
              </a:rPr>
              <a:t>Teória zlievarenstva</a:t>
            </a:r>
            <a:endParaRPr lang="sk-SK" sz="1600" dirty="0"/>
          </a:p>
          <a:p>
            <a:r>
              <a:rPr lang="sk-SK" sz="1600" dirty="0">
                <a:hlinkClick r:id="rId28" action="ppaction://hlinksldjump"/>
              </a:rPr>
              <a:t>Teória zvárania</a:t>
            </a:r>
            <a:endParaRPr lang="sk-SK" sz="1600" dirty="0"/>
          </a:p>
          <a:p>
            <a:r>
              <a:rPr lang="sk-SK" sz="1600" b="1" dirty="0">
                <a:hlinkClick r:id="rId29" action="ppaction://hlinksldjump"/>
              </a:rPr>
              <a:t>Tep</a:t>
            </a:r>
            <a:r>
              <a:rPr lang="sk-SK" sz="1600" dirty="0">
                <a:hlinkClick r:id="rId29" action="ppaction://hlinksldjump"/>
              </a:rPr>
              <a:t>elné spracovanie a povrchové úpravy materiálov</a:t>
            </a:r>
            <a:endParaRPr lang="sk-SK" sz="1600" dirty="0"/>
          </a:p>
          <a:p>
            <a:r>
              <a:rPr lang="sk-SK" sz="1600" b="1" dirty="0">
                <a:hlinkClick r:id="rId30" action="ppaction://hlinksldjump"/>
              </a:rPr>
              <a:t>Ter</a:t>
            </a:r>
            <a:r>
              <a:rPr lang="sk-SK" sz="1600" dirty="0">
                <a:hlinkClick r:id="rId30" action="ppaction://hlinksldjump"/>
              </a:rPr>
              <a:t>modynamika a kinetika</a:t>
            </a:r>
            <a:endParaRPr lang="sk-SK" sz="1600" dirty="0"/>
          </a:p>
          <a:p>
            <a:r>
              <a:rPr lang="sk-SK" sz="1600" dirty="0">
                <a:hlinkClick r:id="rId31" action="ppaction://hlinksldjump"/>
              </a:rPr>
              <a:t>Termodynamika materiálov</a:t>
            </a:r>
            <a:endParaRPr lang="sk-SK" sz="1600" dirty="0"/>
          </a:p>
          <a:p>
            <a:r>
              <a:rPr lang="sk-SK" sz="1600" b="1" dirty="0">
                <a:hlinkClick r:id="rId32" action="ppaction://hlinksldjump"/>
              </a:rPr>
              <a:t>The</a:t>
            </a:r>
            <a:r>
              <a:rPr lang="sk-SK" sz="1600" dirty="0">
                <a:hlinkClick r:id="rId32" action="ppaction://hlinksldjump"/>
              </a:rPr>
              <a:t> </a:t>
            </a:r>
            <a:r>
              <a:rPr lang="sk-SK" sz="1600" dirty="0" err="1">
                <a:hlinkClick r:id="rId32" action="ppaction://hlinksldjump"/>
              </a:rPr>
              <a:t>selected</a:t>
            </a:r>
            <a:r>
              <a:rPr lang="sk-SK" sz="1600" dirty="0">
                <a:hlinkClick r:id="rId32" action="ppaction://hlinksldjump"/>
              </a:rPr>
              <a:t> </a:t>
            </a:r>
            <a:r>
              <a:rPr lang="sk-SK" sz="1600" dirty="0" err="1">
                <a:hlinkClick r:id="rId32" action="ppaction://hlinksldjump"/>
              </a:rPr>
              <a:t>chapters</a:t>
            </a:r>
            <a:r>
              <a:rPr lang="sk-SK" sz="1600" dirty="0">
                <a:hlinkClick r:id="rId32" action="ppaction://hlinksldjump"/>
              </a:rPr>
              <a:t> of </a:t>
            </a:r>
            <a:r>
              <a:rPr lang="sk-SK" sz="1600" dirty="0" err="1">
                <a:hlinkClick r:id="rId32" action="ppaction://hlinksldjump"/>
              </a:rPr>
              <a:t>computer</a:t>
            </a:r>
            <a:r>
              <a:rPr lang="sk-SK" sz="1600" dirty="0">
                <a:hlinkClick r:id="rId32" action="ppaction://hlinksldjump"/>
              </a:rPr>
              <a:t> </a:t>
            </a:r>
            <a:r>
              <a:rPr lang="sk-SK" sz="1600" dirty="0" err="1">
                <a:hlinkClick r:id="rId32" action="ppaction://hlinksldjump"/>
              </a:rPr>
              <a:t>aided</a:t>
            </a:r>
            <a:r>
              <a:rPr lang="sk-SK" sz="1600" dirty="0">
                <a:hlinkClick r:id="rId32" action="ppaction://hlinksldjump"/>
              </a:rPr>
              <a:t> of </a:t>
            </a:r>
            <a:r>
              <a:rPr lang="sk-SK" sz="1600" dirty="0" err="1">
                <a:hlinkClick r:id="rId32" action="ppaction://hlinksldjump"/>
              </a:rPr>
              <a:t>production</a:t>
            </a:r>
            <a:r>
              <a:rPr lang="sk-SK" sz="1600" dirty="0">
                <a:hlinkClick r:id="rId32" action="ppaction://hlinksldjump"/>
              </a:rPr>
              <a:t> </a:t>
            </a:r>
            <a:r>
              <a:rPr lang="sk-SK" sz="1600" dirty="0" err="1">
                <a:hlinkClick r:id="rId32" action="ppaction://hlinksldjump"/>
              </a:rPr>
              <a:t>technolgies</a:t>
            </a:r>
            <a:r>
              <a:rPr lang="sk-SK" sz="1600" dirty="0">
                <a:hlinkClick r:id="rId32" action="ppaction://hlinksldjump"/>
              </a:rPr>
              <a:t> II</a:t>
            </a:r>
            <a:endParaRPr lang="sk-SK" sz="1600" dirty="0"/>
          </a:p>
          <a:p>
            <a:r>
              <a:rPr lang="sk-SK" sz="1600" dirty="0">
                <a:hlinkClick r:id="rId33" action="ppaction://hlinksldjump"/>
              </a:rPr>
              <a:t>The </a:t>
            </a:r>
            <a:r>
              <a:rPr lang="sk-SK" sz="1600" dirty="0" err="1">
                <a:hlinkClick r:id="rId33" action="ppaction://hlinksldjump"/>
              </a:rPr>
              <a:t>selected</a:t>
            </a:r>
            <a:r>
              <a:rPr lang="sk-SK" sz="1600" dirty="0">
                <a:hlinkClick r:id="rId33" action="ppaction://hlinksldjump"/>
              </a:rPr>
              <a:t> </a:t>
            </a:r>
            <a:r>
              <a:rPr lang="sk-SK" sz="1600" dirty="0" err="1">
                <a:hlinkClick r:id="rId33" action="ppaction://hlinksldjump"/>
              </a:rPr>
              <a:t>chapters</a:t>
            </a:r>
            <a:r>
              <a:rPr lang="sk-SK" sz="1600" dirty="0">
                <a:hlinkClick r:id="rId33" action="ppaction://hlinksldjump"/>
              </a:rPr>
              <a:t> of </a:t>
            </a:r>
            <a:r>
              <a:rPr lang="sk-SK" sz="1600" dirty="0" err="1">
                <a:hlinkClick r:id="rId33" action="ppaction://hlinksldjump"/>
              </a:rPr>
              <a:t>computer</a:t>
            </a:r>
            <a:r>
              <a:rPr lang="sk-SK" sz="1600" dirty="0">
                <a:hlinkClick r:id="rId33" action="ppaction://hlinksldjump"/>
              </a:rPr>
              <a:t> </a:t>
            </a:r>
            <a:r>
              <a:rPr lang="sk-SK" sz="1600" dirty="0" err="1">
                <a:hlinkClick r:id="rId33" action="ppaction://hlinksldjump"/>
              </a:rPr>
              <a:t>aided</a:t>
            </a:r>
            <a:r>
              <a:rPr lang="sk-SK" sz="1600" dirty="0">
                <a:hlinkClick r:id="rId33" action="ppaction://hlinksldjump"/>
              </a:rPr>
              <a:t> of </a:t>
            </a:r>
            <a:r>
              <a:rPr lang="sk-SK" sz="1600" dirty="0" err="1">
                <a:hlinkClick r:id="rId33" action="ppaction://hlinksldjump"/>
              </a:rPr>
              <a:t>production</a:t>
            </a:r>
            <a:r>
              <a:rPr lang="sk-SK" sz="1600" dirty="0">
                <a:hlinkClick r:id="rId33" action="ppaction://hlinksldjump"/>
              </a:rPr>
              <a:t> </a:t>
            </a:r>
            <a:r>
              <a:rPr lang="sk-SK" sz="1600" dirty="0" err="1">
                <a:hlinkClick r:id="rId33" action="ppaction://hlinksldjump"/>
              </a:rPr>
              <a:t>technolgies</a:t>
            </a:r>
            <a:r>
              <a:rPr lang="sk-SK" sz="1600" dirty="0">
                <a:hlinkClick r:id="rId33" action="ppaction://hlinksldjump"/>
              </a:rPr>
              <a:t> III</a:t>
            </a:r>
            <a:endParaRPr lang="sk-SK" sz="1600" dirty="0"/>
          </a:p>
          <a:p>
            <a:r>
              <a:rPr lang="sk-SK" sz="1600" dirty="0">
                <a:hlinkClick r:id="rId34" action="ppaction://hlinksldjump"/>
              </a:rPr>
              <a:t>The </a:t>
            </a:r>
            <a:r>
              <a:rPr lang="sk-SK" sz="1600" dirty="0" err="1">
                <a:hlinkClick r:id="rId34" action="ppaction://hlinksldjump"/>
              </a:rPr>
              <a:t>selected</a:t>
            </a:r>
            <a:r>
              <a:rPr lang="sk-SK" sz="1600" dirty="0">
                <a:hlinkClick r:id="rId34" action="ppaction://hlinksldjump"/>
              </a:rPr>
              <a:t> </a:t>
            </a:r>
            <a:r>
              <a:rPr lang="sk-SK" sz="1600" dirty="0" err="1">
                <a:hlinkClick r:id="rId34" action="ppaction://hlinksldjump"/>
              </a:rPr>
              <a:t>chapters</a:t>
            </a:r>
            <a:r>
              <a:rPr lang="sk-SK" sz="1600" dirty="0">
                <a:hlinkClick r:id="rId34" action="ppaction://hlinksldjump"/>
              </a:rPr>
              <a:t> of </a:t>
            </a:r>
            <a:r>
              <a:rPr lang="sk-SK" sz="1600" dirty="0" err="1">
                <a:hlinkClick r:id="rId34" action="ppaction://hlinksldjump"/>
              </a:rPr>
              <a:t>computer</a:t>
            </a:r>
            <a:r>
              <a:rPr lang="sk-SK" sz="1600" dirty="0">
                <a:hlinkClick r:id="rId34" action="ppaction://hlinksldjump"/>
              </a:rPr>
              <a:t> </a:t>
            </a:r>
            <a:r>
              <a:rPr lang="sk-SK" sz="1600" dirty="0" err="1">
                <a:hlinkClick r:id="rId34" action="ppaction://hlinksldjump"/>
              </a:rPr>
              <a:t>aided</a:t>
            </a:r>
            <a:r>
              <a:rPr lang="sk-SK" sz="1600" dirty="0">
                <a:hlinkClick r:id="rId34" action="ppaction://hlinksldjump"/>
              </a:rPr>
              <a:t> of </a:t>
            </a:r>
            <a:r>
              <a:rPr lang="sk-SK" sz="1600" dirty="0" err="1">
                <a:hlinkClick r:id="rId34" action="ppaction://hlinksldjump"/>
              </a:rPr>
              <a:t>production</a:t>
            </a:r>
            <a:r>
              <a:rPr lang="sk-SK" sz="1600" dirty="0">
                <a:hlinkClick r:id="rId34" action="ppaction://hlinksldjump"/>
              </a:rPr>
              <a:t> </a:t>
            </a:r>
            <a:r>
              <a:rPr lang="sk-SK" sz="1600" dirty="0" err="1">
                <a:hlinkClick r:id="rId34" action="ppaction://hlinksldjump"/>
              </a:rPr>
              <a:t>technolgies</a:t>
            </a:r>
            <a:r>
              <a:rPr lang="sk-SK" sz="1600" dirty="0">
                <a:hlinkClick r:id="rId34" action="ppaction://hlinksldjump"/>
              </a:rPr>
              <a:t> I</a:t>
            </a:r>
            <a:endParaRPr lang="sk-SK" sz="1600" dirty="0"/>
          </a:p>
          <a:p>
            <a:r>
              <a:rPr lang="sk-SK" sz="1600" dirty="0">
                <a:hlinkClick r:id="rId35" action="ppaction://hlinksldjump"/>
              </a:rPr>
              <a:t>The </a:t>
            </a:r>
            <a:r>
              <a:rPr lang="sk-SK" sz="1600" dirty="0" err="1">
                <a:hlinkClick r:id="rId35" action="ppaction://hlinksldjump"/>
              </a:rPr>
              <a:t>selected</a:t>
            </a:r>
            <a:r>
              <a:rPr lang="sk-SK" sz="1600" dirty="0">
                <a:hlinkClick r:id="rId35" action="ppaction://hlinksldjump"/>
              </a:rPr>
              <a:t> </a:t>
            </a:r>
            <a:r>
              <a:rPr lang="sk-SK" sz="1600" dirty="0" err="1">
                <a:hlinkClick r:id="rId35" action="ppaction://hlinksldjump"/>
              </a:rPr>
              <a:t>chapters</a:t>
            </a:r>
            <a:r>
              <a:rPr lang="sk-SK" sz="1600" dirty="0">
                <a:hlinkClick r:id="rId35" action="ppaction://hlinksldjump"/>
              </a:rPr>
              <a:t> of </a:t>
            </a:r>
            <a:r>
              <a:rPr lang="sk-SK" sz="1600" dirty="0" err="1">
                <a:hlinkClick r:id="rId35" action="ppaction://hlinksldjump"/>
              </a:rPr>
              <a:t>computer</a:t>
            </a:r>
            <a:r>
              <a:rPr lang="sk-SK" sz="1600" dirty="0">
                <a:hlinkClick r:id="rId35" action="ppaction://hlinksldjump"/>
              </a:rPr>
              <a:t> </a:t>
            </a:r>
            <a:r>
              <a:rPr lang="sk-SK" sz="1600" dirty="0" err="1">
                <a:hlinkClick r:id="rId35" action="ppaction://hlinksldjump"/>
              </a:rPr>
              <a:t>numerical</a:t>
            </a:r>
            <a:r>
              <a:rPr lang="sk-SK" sz="1600" dirty="0">
                <a:hlinkClick r:id="rId35" action="ppaction://hlinksldjump"/>
              </a:rPr>
              <a:t> </a:t>
            </a:r>
            <a:r>
              <a:rPr lang="sk-SK" sz="1600" dirty="0" err="1">
                <a:hlinkClick r:id="rId35" action="ppaction://hlinksldjump"/>
              </a:rPr>
              <a:t>control</a:t>
            </a:r>
            <a:endParaRPr lang="sk-SK" sz="1600" dirty="0"/>
          </a:p>
          <a:p>
            <a:r>
              <a:rPr lang="sk-SK" sz="1600" dirty="0">
                <a:hlinkClick r:id="rId36" action="ppaction://hlinksldjump"/>
              </a:rPr>
              <a:t>The </a:t>
            </a:r>
            <a:r>
              <a:rPr lang="sk-SK" sz="1600" dirty="0" err="1">
                <a:hlinkClick r:id="rId36" action="ppaction://hlinksldjump"/>
              </a:rPr>
              <a:t>selected</a:t>
            </a:r>
            <a:r>
              <a:rPr lang="sk-SK" sz="1600" dirty="0">
                <a:hlinkClick r:id="rId36" action="ppaction://hlinksldjump"/>
              </a:rPr>
              <a:t> </a:t>
            </a:r>
            <a:r>
              <a:rPr lang="sk-SK" sz="1600" dirty="0" err="1">
                <a:hlinkClick r:id="rId36" action="ppaction://hlinksldjump"/>
              </a:rPr>
              <a:t>chapters</a:t>
            </a:r>
            <a:r>
              <a:rPr lang="sk-SK" sz="1600" dirty="0">
                <a:hlinkClick r:id="rId36" action="ppaction://hlinksldjump"/>
              </a:rPr>
              <a:t> of </a:t>
            </a:r>
            <a:r>
              <a:rPr lang="sk-SK" sz="1600" dirty="0" err="1">
                <a:hlinkClick r:id="rId36" action="ppaction://hlinksldjump"/>
              </a:rPr>
              <a:t>forming</a:t>
            </a:r>
            <a:r>
              <a:rPr lang="sk-SK" sz="1600" dirty="0">
                <a:hlinkClick r:id="rId36" action="ppaction://hlinksldjump"/>
              </a:rPr>
              <a:t> </a:t>
            </a:r>
            <a:r>
              <a:rPr lang="sk-SK" sz="1600" dirty="0" err="1">
                <a:hlinkClick r:id="rId36" action="ppaction://hlinksldjump"/>
              </a:rPr>
              <a:t>technology</a:t>
            </a:r>
            <a:endParaRPr lang="sk-SK" sz="1600" dirty="0"/>
          </a:p>
          <a:p>
            <a:r>
              <a:rPr lang="sk-SK" sz="1600" dirty="0">
                <a:hlinkClick r:id="rId37" action="ppaction://hlinksldjump"/>
              </a:rPr>
              <a:t>The </a:t>
            </a:r>
            <a:r>
              <a:rPr lang="sk-SK" sz="1600" dirty="0" err="1">
                <a:hlinkClick r:id="rId37" action="ppaction://hlinksldjump"/>
              </a:rPr>
              <a:t>selected</a:t>
            </a:r>
            <a:r>
              <a:rPr lang="sk-SK" sz="1600" dirty="0">
                <a:hlinkClick r:id="rId37" action="ppaction://hlinksldjump"/>
              </a:rPr>
              <a:t> </a:t>
            </a:r>
            <a:r>
              <a:rPr lang="sk-SK" sz="1600" dirty="0" err="1">
                <a:hlinkClick r:id="rId37" action="ppaction://hlinksldjump"/>
              </a:rPr>
              <a:t>chapters</a:t>
            </a:r>
            <a:r>
              <a:rPr lang="sk-SK" sz="1600" dirty="0">
                <a:hlinkClick r:id="rId37" action="ppaction://hlinksldjump"/>
              </a:rPr>
              <a:t> of </a:t>
            </a:r>
            <a:r>
              <a:rPr lang="sk-SK" sz="1600" dirty="0" err="1">
                <a:hlinkClick r:id="rId37" action="ppaction://hlinksldjump"/>
              </a:rPr>
              <a:t>foundry</a:t>
            </a:r>
            <a:r>
              <a:rPr lang="sk-SK" sz="1600" dirty="0">
                <a:hlinkClick r:id="rId37" action="ppaction://hlinksldjump"/>
              </a:rPr>
              <a:t> </a:t>
            </a:r>
            <a:r>
              <a:rPr lang="sk-SK" sz="1600" dirty="0" err="1">
                <a:hlinkClick r:id="rId37" action="ppaction://hlinksldjump"/>
              </a:rPr>
              <a:t>technology</a:t>
            </a:r>
            <a:endParaRPr lang="sk-SK" sz="1600" dirty="0"/>
          </a:p>
          <a:p>
            <a:r>
              <a:rPr lang="sk-SK" sz="1600" dirty="0">
                <a:hlinkClick r:id="rId38" action="ppaction://hlinksldjump"/>
              </a:rPr>
              <a:t>The </a:t>
            </a:r>
            <a:r>
              <a:rPr lang="sk-SK" sz="1600" dirty="0" err="1">
                <a:hlinkClick r:id="rId38" action="ppaction://hlinksldjump"/>
              </a:rPr>
              <a:t>selected</a:t>
            </a:r>
            <a:r>
              <a:rPr lang="sk-SK" sz="1600" dirty="0">
                <a:hlinkClick r:id="rId38" action="ppaction://hlinksldjump"/>
              </a:rPr>
              <a:t> </a:t>
            </a:r>
            <a:r>
              <a:rPr lang="sk-SK" sz="1600" dirty="0" err="1">
                <a:hlinkClick r:id="rId38" action="ppaction://hlinksldjump"/>
              </a:rPr>
              <a:t>chapters</a:t>
            </a:r>
            <a:r>
              <a:rPr lang="sk-SK" sz="1600" dirty="0">
                <a:hlinkClick r:id="rId38" action="ppaction://hlinksldjump"/>
              </a:rPr>
              <a:t> of </a:t>
            </a:r>
            <a:r>
              <a:rPr lang="sk-SK" sz="1600" dirty="0" err="1">
                <a:hlinkClick r:id="rId38" action="ppaction://hlinksldjump"/>
              </a:rPr>
              <a:t>theories</a:t>
            </a:r>
            <a:r>
              <a:rPr lang="sk-SK" sz="1600" dirty="0">
                <a:hlinkClick r:id="rId38" action="ppaction://hlinksldjump"/>
              </a:rPr>
              <a:t> I (</a:t>
            </a:r>
            <a:r>
              <a:rPr lang="sk-SK" sz="1600" dirty="0" err="1">
                <a:hlinkClick r:id="rId38" action="ppaction://hlinksldjump"/>
              </a:rPr>
              <a:t>forming</a:t>
            </a:r>
            <a:r>
              <a:rPr lang="sk-SK" sz="1600" dirty="0">
                <a:hlinkClick r:id="rId38" action="ppaction://hlinksldjump"/>
              </a:rPr>
              <a:t>, </a:t>
            </a:r>
            <a:r>
              <a:rPr lang="sk-SK" sz="1600" dirty="0" err="1">
                <a:hlinkClick r:id="rId38" action="ppaction://hlinksldjump"/>
              </a:rPr>
              <a:t>machining</a:t>
            </a:r>
            <a:r>
              <a:rPr lang="sk-SK" sz="1600" dirty="0">
                <a:hlinkClick r:id="rId38" action="ppaction://hlinksldjump"/>
              </a:rPr>
              <a:t>)</a:t>
            </a:r>
            <a:endParaRPr lang="sk-SK" sz="1600" dirty="0"/>
          </a:p>
          <a:p>
            <a:r>
              <a:rPr lang="sk-SK" sz="1600" dirty="0">
                <a:hlinkClick r:id="rId39" action="ppaction://hlinksldjump"/>
              </a:rPr>
              <a:t>The </a:t>
            </a:r>
            <a:r>
              <a:rPr lang="sk-SK" sz="1600" dirty="0" err="1">
                <a:hlinkClick r:id="rId39" action="ppaction://hlinksldjump"/>
              </a:rPr>
              <a:t>selected</a:t>
            </a:r>
            <a:r>
              <a:rPr lang="sk-SK" sz="1600" dirty="0">
                <a:hlinkClick r:id="rId39" action="ppaction://hlinksldjump"/>
              </a:rPr>
              <a:t> </a:t>
            </a:r>
            <a:r>
              <a:rPr lang="sk-SK" sz="1600" dirty="0" err="1">
                <a:hlinkClick r:id="rId39" action="ppaction://hlinksldjump"/>
              </a:rPr>
              <a:t>chapters</a:t>
            </a:r>
            <a:r>
              <a:rPr lang="sk-SK" sz="1600" dirty="0">
                <a:hlinkClick r:id="rId39" action="ppaction://hlinksldjump"/>
              </a:rPr>
              <a:t> of </a:t>
            </a:r>
            <a:r>
              <a:rPr lang="sk-SK" sz="1600" dirty="0" err="1">
                <a:hlinkClick r:id="rId39" action="ppaction://hlinksldjump"/>
              </a:rPr>
              <a:t>theories</a:t>
            </a:r>
            <a:r>
              <a:rPr lang="sk-SK" sz="1600" dirty="0">
                <a:hlinkClick r:id="rId39" action="ppaction://hlinksldjump"/>
              </a:rPr>
              <a:t> II (</a:t>
            </a:r>
            <a:r>
              <a:rPr lang="sk-SK" sz="1600" dirty="0" err="1">
                <a:hlinkClick r:id="rId39" action="ppaction://hlinksldjump"/>
              </a:rPr>
              <a:t>welding</a:t>
            </a:r>
            <a:r>
              <a:rPr lang="sk-SK" sz="1600" dirty="0">
                <a:hlinkClick r:id="rId39" action="ppaction://hlinksldjump"/>
              </a:rPr>
              <a:t>, </a:t>
            </a:r>
            <a:r>
              <a:rPr lang="sk-SK" sz="1600" dirty="0" err="1">
                <a:hlinkClick r:id="rId39" action="ppaction://hlinksldjump"/>
              </a:rPr>
              <a:t>foundry</a:t>
            </a:r>
            <a:r>
              <a:rPr lang="sk-SK" sz="1600" dirty="0">
                <a:hlinkClick r:id="rId39" action="ppaction://hlinksldjump"/>
              </a:rPr>
              <a:t>)</a:t>
            </a:r>
            <a:endParaRPr lang="sk-SK" sz="1600" dirty="0"/>
          </a:p>
          <a:p>
            <a:r>
              <a:rPr lang="sk-SK" sz="1600" dirty="0">
                <a:hlinkClick r:id="rId40" action="ppaction://hlinksldjump"/>
              </a:rPr>
              <a:t>The </a:t>
            </a:r>
            <a:r>
              <a:rPr lang="sk-SK" sz="1600" dirty="0" err="1">
                <a:hlinkClick r:id="rId40" action="ppaction://hlinksldjump"/>
              </a:rPr>
              <a:t>selected</a:t>
            </a:r>
            <a:r>
              <a:rPr lang="sk-SK" sz="1600" dirty="0">
                <a:hlinkClick r:id="rId40" action="ppaction://hlinksldjump"/>
              </a:rPr>
              <a:t> </a:t>
            </a:r>
            <a:r>
              <a:rPr lang="sk-SK" sz="1600" dirty="0" err="1">
                <a:hlinkClick r:id="rId40" action="ppaction://hlinksldjump"/>
              </a:rPr>
              <a:t>chapters</a:t>
            </a:r>
            <a:r>
              <a:rPr lang="sk-SK" sz="1600" dirty="0">
                <a:hlinkClick r:id="rId40" action="ppaction://hlinksldjump"/>
              </a:rPr>
              <a:t> of </a:t>
            </a:r>
            <a:r>
              <a:rPr lang="sk-SK" sz="1600" dirty="0" err="1">
                <a:hlinkClick r:id="rId40" action="ppaction://hlinksldjump"/>
              </a:rPr>
              <a:t>welding</a:t>
            </a:r>
            <a:r>
              <a:rPr lang="sk-SK" sz="1600" dirty="0">
                <a:hlinkClick r:id="rId40" action="ppaction://hlinksldjump"/>
              </a:rPr>
              <a:t> </a:t>
            </a:r>
            <a:r>
              <a:rPr lang="sk-SK" sz="1600" dirty="0" err="1">
                <a:hlinkClick r:id="rId40" action="ppaction://hlinksldjump"/>
              </a:rPr>
              <a:t>technology</a:t>
            </a:r>
            <a:endParaRPr lang="sk-SK" sz="1600" dirty="0"/>
          </a:p>
          <a:p>
            <a:r>
              <a:rPr lang="sk-SK" sz="1600" b="1" dirty="0">
                <a:hlinkClick r:id="rId41" action="ppaction://hlinksldjump"/>
              </a:rPr>
              <a:t>Tov</a:t>
            </a:r>
            <a:r>
              <a:rPr lang="sk-SK" sz="1600" dirty="0">
                <a:hlinkClick r:id="rId41" action="ppaction://hlinksldjump"/>
              </a:rPr>
              <a:t>aroznalectvo</a:t>
            </a:r>
            <a:endParaRPr lang="sk-SK" sz="1600" dirty="0"/>
          </a:p>
          <a:p>
            <a:r>
              <a:rPr lang="sk-SK" sz="1600" b="1" dirty="0">
                <a:hlinkClick r:id="rId42" action="ppaction://hlinksldjump"/>
              </a:rPr>
              <a:t>Tox</a:t>
            </a:r>
            <a:r>
              <a:rPr lang="sk-SK" sz="1600" dirty="0">
                <a:hlinkClick r:id="rId42" action="ppaction://hlinksldjump"/>
              </a:rPr>
              <a:t>ikológia</a:t>
            </a:r>
            <a:endParaRPr lang="sk-SK" sz="1600" dirty="0"/>
          </a:p>
          <a:p>
            <a:r>
              <a:rPr lang="sk-SK" sz="1600" b="1" dirty="0">
                <a:hlinkClick r:id="rId43" action="ppaction://hlinksldjump"/>
              </a:rPr>
              <a:t>TQM</a:t>
            </a:r>
            <a:r>
              <a:rPr lang="sk-SK" sz="1600" dirty="0">
                <a:hlinkClick r:id="rId43" action="ppaction://hlinksldjump"/>
              </a:rPr>
              <a:t> – IMS</a:t>
            </a:r>
            <a:endParaRPr lang="sk-SK" sz="1600" dirty="0"/>
          </a:p>
          <a:p>
            <a:r>
              <a:rPr lang="sk-SK" sz="1600" b="1" dirty="0">
                <a:hlinkClick r:id="rId44" action="ppaction://hlinksldjump"/>
              </a:rPr>
              <a:t>Tra</a:t>
            </a:r>
            <a:r>
              <a:rPr lang="sk-SK" sz="1600" dirty="0">
                <a:hlinkClick r:id="rId44" action="ppaction://hlinksldjump"/>
              </a:rPr>
              <a:t>nsportné a transformačné procesy v materiáloch I</a:t>
            </a:r>
            <a:endParaRPr lang="sk-SK" sz="1600" dirty="0"/>
          </a:p>
          <a:p>
            <a:r>
              <a:rPr lang="sk-SK" sz="1600" dirty="0">
                <a:hlinkClick r:id="rId45" action="ppaction://hlinksldjump"/>
              </a:rPr>
              <a:t>Transportné a transformačné procesy v materiáloch II</a:t>
            </a:r>
            <a:endParaRPr lang="sk-SK" sz="1600" dirty="0"/>
          </a:p>
          <a:p>
            <a:r>
              <a:rPr lang="sk-SK" sz="1600" b="1" dirty="0">
                <a:hlinkClick r:id="rId46" action="ppaction://hlinksldjump"/>
              </a:rPr>
              <a:t>Tvá</a:t>
            </a:r>
            <a:r>
              <a:rPr lang="sk-SK" sz="1600" dirty="0">
                <a:hlinkClick r:id="rId46" action="ppaction://hlinksldjump"/>
              </a:rPr>
              <a:t>rniace stroje a nástroje</a:t>
            </a:r>
            <a:endParaRPr lang="sk-SK" sz="1600" dirty="0"/>
          </a:p>
          <a:p>
            <a:endParaRPr lang="sk-SK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261929"/>
      </p:ext>
    </p:extLst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04800" y="472440"/>
            <a:ext cx="11460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TECHNICKÁ ANGLIČTINA I,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3 : </a:t>
            </a:r>
            <a:r>
              <a:rPr lang="sk-SK" dirty="0" err="1"/>
              <a:t>Course</a:t>
            </a:r>
            <a:r>
              <a:rPr lang="sk-SK" dirty="0"/>
              <a:t> </a:t>
            </a:r>
            <a:r>
              <a:rPr lang="sk-SK" dirty="0" err="1"/>
              <a:t>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International, 2011. 126 s. ISBN 978-1-4082-2947-7. </a:t>
            </a:r>
            <a:r>
              <a:rPr lang="sk-SK" b="1" dirty="0"/>
              <a:t>knižnica MTF: 8/Bo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4 : </a:t>
            </a:r>
            <a:r>
              <a:rPr lang="sk-SK" dirty="0" err="1"/>
              <a:t>Course</a:t>
            </a:r>
            <a:r>
              <a:rPr lang="sk-SK" dirty="0"/>
              <a:t> </a:t>
            </a:r>
            <a:r>
              <a:rPr lang="sk-SK" dirty="0" err="1"/>
              <a:t>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International, 2011. 127 s. ISBN 978-1-4082-2955-2. </a:t>
            </a:r>
            <a:r>
              <a:rPr lang="sk-SK" b="1" dirty="0"/>
              <a:t>knižnica MTF: 8/Bo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M. -- MIRONOVOVÁ, E. Diplomový projekt. Práca s odbornou anglickou terminológiou v oblasti zvárania. Trnava: </a:t>
            </a:r>
            <a:r>
              <a:rPr lang="sk-SK" dirty="0" err="1"/>
              <a:t>AlumniPress</a:t>
            </a:r>
            <a:r>
              <a:rPr lang="sk-SK" dirty="0"/>
              <a:t>, 2009. 126 s. ISBN 978-80-8096-096-4. </a:t>
            </a:r>
            <a:r>
              <a:rPr lang="sk-SK" b="1" dirty="0"/>
              <a:t>knižnica MTF: 8/Ma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M. Krátky anglicko-slovenský terminologický slovník. Časť III. Akronymy. Zvárač Roč. 9, č. 4. s. 44--46. ISSN 1336-5045. </a:t>
            </a:r>
            <a:r>
              <a:rPr lang="sk-SK" b="1" dirty="0"/>
              <a:t>knižnica MTF: 8/Ma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HUBA, M. et al. Tímová práca. Bratislava: STU v Bratislave, 2004. 136 s. ISBN 80-227-2119-0.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PÄTOPRSTÁ, J. et al. </a:t>
            </a:r>
            <a:r>
              <a:rPr lang="sk-SK" dirty="0" err="1"/>
              <a:t>English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professional</a:t>
            </a:r>
            <a:r>
              <a:rPr lang="sk-SK" dirty="0"/>
              <a:t> </a:t>
            </a:r>
            <a:r>
              <a:rPr lang="sk-SK" dirty="0" err="1"/>
              <a:t>communication</a:t>
            </a:r>
            <a:r>
              <a:rPr lang="sk-SK" dirty="0"/>
              <a:t>. Bratislava: STU v Bratislave, 2000. 161 s. ISBN 80-227-1334-1. </a:t>
            </a:r>
            <a:r>
              <a:rPr lang="sk-SK" b="1" dirty="0"/>
              <a:t>(rok vyd. 2004 knižnica MTF: 8/</a:t>
            </a:r>
            <a:r>
              <a:rPr lang="sk-SK" b="1" dirty="0" err="1"/>
              <a:t>Pä</a:t>
            </a:r>
            <a:r>
              <a:rPr lang="sk-SK" b="1" dirty="0"/>
              <a:t>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ROVANOVÁ, </a:t>
            </a:r>
            <a:r>
              <a:rPr lang="sk-SK" dirty="0" err="1"/>
              <a:t>Ľ.a</a:t>
            </a:r>
            <a:r>
              <a:rPr lang="sk-SK" dirty="0"/>
              <a:t> kol. </a:t>
            </a:r>
            <a:r>
              <a:rPr lang="sk-SK" dirty="0" err="1"/>
              <a:t>English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Professional </a:t>
            </a:r>
            <a:r>
              <a:rPr lang="sk-SK" dirty="0" err="1"/>
              <a:t>Communication</a:t>
            </a:r>
            <a:r>
              <a:rPr lang="sk-SK" dirty="0"/>
              <a:t> </a:t>
            </a:r>
            <a:r>
              <a:rPr lang="sk-SK" dirty="0" err="1"/>
              <a:t>Development</a:t>
            </a:r>
            <a:r>
              <a:rPr lang="sk-SK" dirty="0"/>
              <a:t>. Bratislava: STU v Bratislave, 2006. 150 s. ISBN 80-227-2420-3.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503891" y="64331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75921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0520" y="518160"/>
            <a:ext cx="1149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TECHNICKÁ CHÉMIA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GAŽO, J. Všeobecná a anorganická chémia. Bratislava-Praha: Alfa-SNTL, 1981. 804 s. </a:t>
            </a:r>
            <a:r>
              <a:rPr lang="sk-SK" b="1" dirty="0"/>
              <a:t>knižnica MTF: 54/Ga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HRNČIAR, P. Organická chémia. Bratislava: SPN, 1990. 708 s. ISBN 80-08-00028-7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HOVORKA, F. </a:t>
            </a:r>
            <a:r>
              <a:rPr lang="sk-SK" dirty="0" err="1"/>
              <a:t>Technologie</a:t>
            </a:r>
            <a:r>
              <a:rPr lang="sk-SK" dirty="0"/>
              <a:t> chemických </a:t>
            </a:r>
            <a:r>
              <a:rPr lang="sk-SK" dirty="0" err="1"/>
              <a:t>látek</a:t>
            </a:r>
            <a:r>
              <a:rPr lang="sk-SK" dirty="0"/>
              <a:t>. Praha: VŠCHT, 2005.(rok vyd. 2012 </a:t>
            </a:r>
            <a:r>
              <a:rPr lang="sk-SK" b="1" dirty="0"/>
              <a:t>knižnica MTF: 54/Ho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KIZLINK, J. </a:t>
            </a:r>
            <a:r>
              <a:rPr lang="sk-SK" dirty="0" err="1"/>
              <a:t>Technologie</a:t>
            </a:r>
            <a:r>
              <a:rPr lang="sk-SK" dirty="0"/>
              <a:t> chemických </a:t>
            </a:r>
            <a:r>
              <a:rPr lang="sk-SK" dirty="0" err="1"/>
              <a:t>látek</a:t>
            </a:r>
            <a:r>
              <a:rPr lang="sk-SK" dirty="0"/>
              <a:t> a </a:t>
            </a:r>
            <a:r>
              <a:rPr lang="sk-SK" dirty="0" err="1"/>
              <a:t>jejich</a:t>
            </a:r>
            <a:r>
              <a:rPr lang="sk-SK" dirty="0"/>
              <a:t> použití. Brno: VUTIUM, 2011. 546 s. ISBN 978-80-214-4046-3. </a:t>
            </a:r>
            <a:r>
              <a:rPr lang="sk-SK" b="1" dirty="0"/>
              <a:t>knižnica MTF: 54/</a:t>
            </a:r>
            <a:r>
              <a:rPr lang="sk-SK" b="1" dirty="0" err="1"/>
              <a:t>Ki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FELLNER, P. et al.  Anorganická technológia. Bratislava: STU  2005. 152 s. ISBN 80-227-2292-8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LINKEŠOVÁ, M. Vybrané kapitoly z chemickej a potravinárskej technológie. Trnava: Trnavská Univerzita, 2007. http://pdf.truni.sk/veda-vyskum?e-kniznica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ONDREJKOVIČOVÁ, I. et al.  Anorganická chémia : Praktikum. Bratislava: STU v Bratislave, 2010. 237 s. ISBN 978-80-227-3291-8. </a:t>
            </a:r>
            <a:r>
              <a:rPr lang="sk-SK" b="1" dirty="0"/>
              <a:t>knižnica MTF: 53/</a:t>
            </a:r>
            <a:r>
              <a:rPr lang="sk-SK" b="1" dirty="0" err="1"/>
              <a:t>An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ČURDA, M. – MAŠTEROVÁ, V. Základy názvoslovia chemických zlúčenín. Prešov: </a:t>
            </a:r>
            <a:r>
              <a:rPr lang="sk-SK" dirty="0" err="1"/>
              <a:t>Rokus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2020. 109 s. ISBN 978-80-8951-085-6. </a:t>
            </a:r>
            <a:r>
              <a:rPr lang="sk-SK" b="1" dirty="0"/>
              <a:t>(rok vyd. 2021 knižnica MTF: 53/</a:t>
            </a:r>
            <a:r>
              <a:rPr lang="sk-SK" b="1" dirty="0" err="1"/>
              <a:t>Ču</a:t>
            </a:r>
            <a:r>
              <a:rPr lang="sk-SK" b="1" dirty="0"/>
              <a:t>)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807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31520" y="787791"/>
            <a:ext cx="99458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CA SYSTÉMY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a kol. Počítačom podporované systémy v strojárstve. Žilina: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Časopisecká a internetová aktuálna literatúra z oblasti CA technológií.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a kol. </a:t>
            </a:r>
            <a:r>
              <a:rPr lang="sk-SK" dirty="0" err="1"/>
              <a:t>Development</a:t>
            </a:r>
            <a:r>
              <a:rPr lang="sk-SK" dirty="0"/>
              <a:t> of </a:t>
            </a:r>
            <a:r>
              <a:rPr lang="sk-SK" dirty="0" err="1"/>
              <a:t>progressive</a:t>
            </a:r>
            <a:r>
              <a:rPr lang="sk-SK" dirty="0"/>
              <a:t> Technologies </a:t>
            </a:r>
            <a:r>
              <a:rPr lang="sk-SK" dirty="0" err="1"/>
              <a:t>Computer</a:t>
            </a:r>
            <a:r>
              <a:rPr lang="sk-SK" dirty="0"/>
              <a:t> </a:t>
            </a:r>
            <a:r>
              <a:rPr lang="sk-SK" dirty="0" err="1"/>
              <a:t>Support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Progressive</a:t>
            </a:r>
            <a:r>
              <a:rPr lang="sk-SK" dirty="0"/>
              <a:t> Technologies. </a:t>
            </a:r>
            <a:r>
              <a:rPr lang="sk-SK" dirty="0" err="1"/>
              <a:t>Vienna</a:t>
            </a:r>
            <a:r>
              <a:rPr lang="sk-SK" dirty="0"/>
              <a:t> 2007, ISBN 3-901509-28-3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76788"/>
      </p:ext>
    </p:extLst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94360"/>
            <a:ext cx="11216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TECHNICKÁ NORMALIZÁCIA A SKÚŠOBNÍCTVO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ŠALGOVIČOVÁ, J. Legislatívne zabezpečenie jednotného prístupu posudzovania zhody výrobkov s technickými požiadavkami. </a:t>
            </a:r>
            <a:r>
              <a:rPr lang="sk-SK" dirty="0" err="1"/>
              <a:t>Legislative</a:t>
            </a:r>
            <a:r>
              <a:rPr lang="sk-SK" dirty="0"/>
              <a:t> </a:t>
            </a:r>
            <a:r>
              <a:rPr lang="sk-SK" dirty="0" err="1"/>
              <a:t>assurance</a:t>
            </a:r>
            <a:r>
              <a:rPr lang="sk-SK" dirty="0"/>
              <a:t> of </a:t>
            </a:r>
            <a:r>
              <a:rPr lang="sk-SK" dirty="0" err="1"/>
              <a:t>products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reguirements</a:t>
            </a:r>
            <a:r>
              <a:rPr lang="sk-SK" dirty="0"/>
              <a:t>. In Akademická Dubnica 2000 : Zborník prednášok zo 6.vedeckej medzinárodnej konferencie. Bratislava: STU, 2000, s. 369--372. ISBN 80-227-1448-8.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ŠALGOVIČOVÁ, J. Normalizácia, posudzovanie zhody, certifikácia výrobku a akreditácia. Bratislava: STU, 2004. 144 s. ISBN 80-227-2144-1. </a:t>
            </a:r>
            <a:r>
              <a:rPr lang="sk-SK" b="1" dirty="0"/>
              <a:t>knižnica MTF: 658.56/</a:t>
            </a:r>
            <a:r>
              <a:rPr lang="sk-SK" b="1" dirty="0" err="1"/>
              <a:t>Ša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ŠALGOVIČOVÁ, J. Terminológia kvality. Bratislava, STU 2006. 156 s. ISBN 80-227-2370-3. </a:t>
            </a:r>
            <a:r>
              <a:rPr lang="sk-SK" b="1" dirty="0"/>
              <a:t>knižnica MTF: 658.56/</a:t>
            </a:r>
            <a:r>
              <a:rPr lang="sk-SK" b="1" dirty="0" err="1"/>
              <a:t>Ša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96501"/>
      </p:ext>
    </p:extLst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18160"/>
            <a:ext cx="11201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TECHNICKÁ PRÍPRAVA VÝROBY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et al. Technická príprava výroby v obrábaní. Bratislava: STU v Bratislave, 2006. 158 s. ISBN 80-227-2537-4. </a:t>
            </a:r>
            <a:r>
              <a:rPr lang="sk-SK" b="1" dirty="0"/>
              <a:t>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POLÁK, K. -- BÍLIK, J. -- MUTIŠOVÁ, Ľ. Technická príprava výroby v tvárnení. Bratislava: STU v Bratislave, 2007. 267 s. ISBN c. </a:t>
            </a:r>
            <a:r>
              <a:rPr lang="sk-SK" b="1" dirty="0"/>
              <a:t>e-skriptá, knižnica MTF: 621.77/Po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MILO, P. Technologické projektovanie v praxi. Bratislava: Alfa, 1990. 399 s. ISBN 80-05-00103-7. </a:t>
            </a:r>
            <a:r>
              <a:rPr lang="sk-SK" b="1" dirty="0"/>
              <a:t>knižnica MTF: 62/Mi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ŽARNAY, M. </a:t>
            </a:r>
            <a:r>
              <a:rPr lang="sk-SK" dirty="0" err="1"/>
              <a:t>Technologickosť</a:t>
            </a:r>
            <a:r>
              <a:rPr lang="sk-SK" dirty="0"/>
              <a:t> konštrukcií strojov. Žilina: ŽU Žilina, 2000. </a:t>
            </a:r>
            <a:r>
              <a:rPr lang="sk-SK" b="1" dirty="0"/>
              <a:t>knižnica MTF: 62/Te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LEŠČIŠIN, M. -- STERN, J. -- DUPAĽ, A. Manažment výroby. Bratislava: </a:t>
            </a:r>
            <a:r>
              <a:rPr lang="sk-SK" dirty="0" err="1"/>
              <a:t>Sprint</a:t>
            </a:r>
            <a:r>
              <a:rPr lang="sk-SK" dirty="0"/>
              <a:t>, 2008. 325 s. ISBN 80-89085-00-6. </a:t>
            </a:r>
            <a:r>
              <a:rPr lang="sk-SK" b="1" dirty="0"/>
              <a:t>knižnica MTF: 65/</a:t>
            </a:r>
            <a:r>
              <a:rPr lang="sk-SK" b="1" dirty="0" err="1"/>
              <a:t>Le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JANÁČ, A. et al. Technológia obrábania, montáže a základy strojárskej metrológie : Návody na cvičenia. Bratislava: STU v Bratislave, 1994. 316 s. ISBN 80-227-0698-1. </a:t>
            </a:r>
            <a:r>
              <a:rPr lang="sk-SK" b="1" dirty="0"/>
              <a:t>e-skriptá, knižnica MTF: 621.9/Te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34145"/>
      </p:ext>
    </p:extLst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48640"/>
            <a:ext cx="11277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TECHNICKÁ PRÍPRAVA VÝROBY VO ZVÁRANÍ A SPÁJANÍ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ULRICH, K. et al. Inšpekcia vo zváraní. Trnava: </a:t>
            </a:r>
            <a:r>
              <a:rPr lang="sk-SK" dirty="0" err="1"/>
              <a:t>AlumniPress</a:t>
            </a:r>
            <a:r>
              <a:rPr lang="sk-SK" dirty="0"/>
              <a:t>, 2008. 131 s. ISBN 978-80-8096-075-9. </a:t>
            </a:r>
            <a:r>
              <a:rPr lang="sk-SK" b="1" dirty="0"/>
              <a:t>e-skriptá, knižnica MTF: 621.7/</a:t>
            </a:r>
            <a:r>
              <a:rPr lang="sk-SK" b="1" dirty="0" err="1"/>
              <a:t>Ul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ULRICH, K. -- KOLEŇÁK, R. Konštrukcia a navrhovanie zvarkov. Bratislava: STU v Bratislave, 2005. 134 s. ISBN 80-227-2211-1. </a:t>
            </a:r>
            <a:r>
              <a:rPr lang="sk-SK" b="1" dirty="0"/>
              <a:t>knižnica MTF: 621.7/</a:t>
            </a:r>
            <a:r>
              <a:rPr lang="sk-SK" b="1" dirty="0" err="1"/>
              <a:t>Ul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KOLEŇÁK, R. -- ULRICH, K. -- PROVAZNÍK, M. Zváracie procesy a zariadenia. Bratislava: Nakladateľstvo STU, 2011. 272 s. ISBN 978-80-227-3575-9. </a:t>
            </a:r>
            <a:r>
              <a:rPr lang="sk-SK" b="1" dirty="0"/>
              <a:t>knižnica MTF: 621.7/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O'BRIEN, A.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: </a:t>
            </a:r>
            <a:r>
              <a:rPr lang="sk-SK" dirty="0" err="1"/>
              <a:t>Vol</a:t>
            </a:r>
            <a:r>
              <a:rPr lang="sk-SK" dirty="0"/>
              <a:t>. 2.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, Part 1. </a:t>
            </a:r>
            <a:r>
              <a:rPr lang="sk-SK" dirty="0" err="1"/>
              <a:t>Danvers</a:t>
            </a:r>
            <a:r>
              <a:rPr lang="sk-SK" dirty="0"/>
              <a:t> : American </a:t>
            </a:r>
            <a:r>
              <a:rPr lang="sk-SK" dirty="0" err="1"/>
              <a:t>Welding</a:t>
            </a:r>
            <a:r>
              <a:rPr lang="sk-SK" dirty="0"/>
              <a:t> Society, 2004. 720 s. ISBN 0-87171-729-8. </a:t>
            </a:r>
            <a:r>
              <a:rPr lang="sk-SK" b="1" dirty="0"/>
              <a:t>knižnica MTF: 621.7/</a:t>
            </a:r>
            <a:r>
              <a:rPr lang="sk-SK" b="1" dirty="0" err="1"/>
              <a:t>We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054984"/>
      </p:ext>
    </p:extLst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441960"/>
            <a:ext cx="114147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TECHNICKÉ PROSTRIEDKY AUTOMATIZOVANÉHO RIADENIA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STRÉMY, M. et al. Úvod do programovateľných logických automatov. Trnava: </a:t>
            </a:r>
            <a:r>
              <a:rPr lang="sk-SK" dirty="0" err="1"/>
              <a:t>Qintec</a:t>
            </a:r>
            <a:r>
              <a:rPr lang="sk-SK" dirty="0"/>
              <a:t> </a:t>
            </a:r>
            <a:r>
              <a:rPr lang="sk-SK" dirty="0" err="1"/>
              <a:t>s.r.o</a:t>
            </a:r>
            <a:r>
              <a:rPr lang="sk-SK" dirty="0"/>
              <a:t>., 2011. 172 s. ISBN 978-80-969846-9-5 </a:t>
            </a:r>
            <a:r>
              <a:rPr lang="sk-SK" b="1" dirty="0"/>
              <a:t>knižnica MTF: 681.3/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ZÍTEK, P. -- HOFREITER, M. -- HLAVA, J. Automatické </a:t>
            </a:r>
            <a:r>
              <a:rPr lang="sk-SK" dirty="0" err="1"/>
              <a:t>řízení</a:t>
            </a:r>
            <a:r>
              <a:rPr lang="sk-SK" dirty="0"/>
              <a:t>. Praha: ČVUT, 2006. 148 s. ISBN 80-01-03020-2. </a:t>
            </a:r>
            <a:r>
              <a:rPr lang="sk-SK" b="1" dirty="0"/>
              <a:t>knižnica MTF: 681.3/</a:t>
            </a:r>
            <a:r>
              <a:rPr lang="sk-SK" b="1" dirty="0" err="1"/>
              <a:t>Zí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BALÁTĚ, J. et al.: Technické </a:t>
            </a:r>
            <a:r>
              <a:rPr lang="sk-SK" dirty="0" err="1"/>
              <a:t>prostředky</a:t>
            </a:r>
            <a:r>
              <a:rPr lang="sk-SK" dirty="0"/>
              <a:t> automatického </a:t>
            </a:r>
            <a:r>
              <a:rPr lang="sk-SK" dirty="0" err="1"/>
              <a:t>řízení</a:t>
            </a:r>
            <a:r>
              <a:rPr lang="sk-SK" dirty="0"/>
              <a:t>. SNTL Praha.1986. </a:t>
            </a:r>
            <a:r>
              <a:rPr lang="sk-SK" b="1" dirty="0"/>
              <a:t>knižnica MTF: 681.3/Ba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DANKO, J.  Technické prostriedky ASR TP. ES SVŠT Bratislava, 1990.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GAŠPAR, G. Technické prostriedky automatizovaného riadenia – Komunikačné zbernice, siete a protokoly. Bytča: ENACON </a:t>
            </a:r>
            <a:r>
              <a:rPr lang="sk-SK" dirty="0" err="1"/>
              <a:t>s.r.o</a:t>
            </a:r>
            <a:r>
              <a:rPr lang="sk-SK" dirty="0"/>
              <a:t>., 2020. 77 s. ISBN: 978-80-973659-1-2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GAŠPAR, G. Technické prostriedky automatizovaného riadenia - Základy číslicovej techniky a </a:t>
            </a:r>
            <a:r>
              <a:rPr lang="sk-SK" dirty="0" err="1"/>
              <a:t>senzoriky</a:t>
            </a:r>
            <a:r>
              <a:rPr lang="sk-SK" dirty="0"/>
              <a:t>. Bytča: ENACON </a:t>
            </a:r>
            <a:r>
              <a:rPr lang="sk-SK" dirty="0" err="1"/>
              <a:t>s.r.o</a:t>
            </a:r>
            <a:r>
              <a:rPr lang="sk-SK" dirty="0"/>
              <a:t>., 2020. 101 s. ISBN: 978-80-973659-0-5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HUGH, J. </a:t>
            </a:r>
            <a:r>
              <a:rPr lang="sk-SK" dirty="0" err="1"/>
              <a:t>Automating</a:t>
            </a:r>
            <a:r>
              <a:rPr lang="sk-SK" dirty="0"/>
              <a:t> </a:t>
            </a:r>
            <a:r>
              <a:rPr lang="sk-SK" dirty="0" err="1"/>
              <a:t>Manufacturing</a:t>
            </a:r>
            <a:r>
              <a:rPr lang="sk-SK" dirty="0"/>
              <a:t> Systems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PLCs</a:t>
            </a:r>
            <a:r>
              <a:rPr lang="sk-SK" dirty="0"/>
              <a:t>. </a:t>
            </a:r>
            <a:r>
              <a:rPr lang="sk-SK" dirty="0" err="1"/>
              <a:t>Version</a:t>
            </a:r>
            <a:r>
              <a:rPr lang="sk-SK" dirty="0"/>
              <a:t> 4.9, </a:t>
            </a:r>
            <a:r>
              <a:rPr lang="sk-SK" dirty="0" err="1"/>
              <a:t>January</a:t>
            </a:r>
            <a:r>
              <a:rPr lang="sk-SK" dirty="0"/>
              <a:t> 12, 2007.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VRBAN, A.  Základy merania a regulácie, STU Bratislava, 2002. </a:t>
            </a:r>
            <a:r>
              <a:rPr lang="sk-SK" b="1" dirty="0"/>
              <a:t>e-skriptá, knižnica MTF: 621.3/Vr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471829"/>
      </p:ext>
    </p:extLst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487680"/>
            <a:ext cx="11231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TECHNOLÓGIA ADITÍVNEJ VÝROBY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r>
              <a:rPr lang="sk-SK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MADAJ, R. -- KOHÁR, R. Aditívne technológie. Žilina: </a:t>
            </a:r>
            <a:r>
              <a:rPr lang="sk-SK" dirty="0" err="1"/>
              <a:t>Edis</a:t>
            </a:r>
            <a:r>
              <a:rPr lang="sk-SK" dirty="0"/>
              <a:t>, 2020. 218 s. ISBN 978-80-554-1685-4. </a:t>
            </a:r>
            <a:r>
              <a:rPr lang="sk-SK" b="1" dirty="0" err="1"/>
              <a:t>knižnca</a:t>
            </a:r>
            <a:r>
              <a:rPr lang="sk-SK" b="1" dirty="0"/>
              <a:t> MTF: 621/Ma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ŠOLTÝS, K. -- POKORNÝ, P. Aditívne systémy a automatizácia 3D tlače. Bakalárska práca. 2020. </a:t>
            </a:r>
            <a:r>
              <a:rPr lang="sk-SK" b="1" dirty="0"/>
              <a:t>knižnica MTF: so súhlasom autora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KANTA, M. -- MOLNÁR, I. Návrh a výroba súčiastky s využitím aditívnej technológie. Bakalárska práca. 2019. </a:t>
            </a:r>
            <a:r>
              <a:rPr lang="sk-SK" b="1" dirty="0"/>
              <a:t>knižnica MTF: so súhlasom autora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HALADOVÁ, K. -- MILDE, J. Využitie aditívnych technológií v medicíne. Bakalárska práca. 2016. </a:t>
            </a:r>
            <a:r>
              <a:rPr lang="sk-SK" b="1" dirty="0"/>
              <a:t>knižnica MTF: so súhlasom autora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MILDE, J. -- MOROVIČ, L. Využitie 3D digitalizácie a aditívnych technológií v medicíne. Dizertačná práca. 2018. 173 s. </a:t>
            </a:r>
            <a:r>
              <a:rPr lang="sk-SK" b="1" dirty="0"/>
              <a:t>knižnica MTF: so súhlasom autora (u knihovníka)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Aktuálne časopisecké zdroje v oblasti aditívnych technológií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29062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579120"/>
            <a:ext cx="11125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TECHNOLÓGIA MONTÁŽE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VÁCLAV, Š. -- SENDERSKÁ, K. -- BENOVIČ, M. Technológia montáže a CAA systémy. Trnava: </a:t>
            </a:r>
            <a:r>
              <a:rPr lang="sk-SK" dirty="0" err="1"/>
              <a:t>AlumniPress</a:t>
            </a:r>
            <a:r>
              <a:rPr lang="sk-SK" dirty="0"/>
              <a:t>, 2011. 249 s. ISBN 978-80-8096-141-1. </a:t>
            </a:r>
            <a:r>
              <a:rPr lang="sk-SK" b="1" dirty="0"/>
              <a:t>e-skriptá, knižnica MTF: 621.9/</a:t>
            </a:r>
            <a:r>
              <a:rPr lang="sk-SK" b="1" dirty="0" err="1"/>
              <a:t>Vá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Základy montáže. Bratislava: STU  2001. 136 s. ISBN 80-227-1464-X. </a:t>
            </a:r>
            <a:r>
              <a:rPr lang="sk-SK" b="1" dirty="0"/>
              <a:t>e-skriptá, knižnica MTF: 621.9/</a:t>
            </a:r>
            <a:r>
              <a:rPr lang="sk-SK" b="1" dirty="0" err="1"/>
              <a:t>Va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Technológia montáže. Bratislava: STU v Bratislave, 1999. 96 s.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JURKO, J. Výrobný proces – montáž a demontáž v strojárstve. Košice: TUKE, 2008.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SLANINA, F. Montáž v strojárskych a elektrotechnických výrobách. Bratislava: Alfa, 1990. 288 s. ISBN 80-05-00609-9. </a:t>
            </a:r>
            <a:r>
              <a:rPr lang="sk-SK" b="1" dirty="0"/>
              <a:t>knižnica MTF: 621.86/</a:t>
            </a:r>
            <a:r>
              <a:rPr lang="sk-SK" b="1" dirty="0" err="1"/>
              <a:t>Sla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J. -- SVOBODA, M. -- LÍŠKA, O. Automatizovaná a pružná montáž. Košice: Technická univerzita v Košiciach, 2000. 200 s. ISBN 80-7099-504-1. </a:t>
            </a:r>
            <a:r>
              <a:rPr lang="sk-SK" b="1" dirty="0"/>
              <a:t>knižnica MTF: 621.86/</a:t>
            </a:r>
            <a:r>
              <a:rPr lang="sk-SK" b="1" dirty="0" err="1"/>
              <a:t>Ko</a:t>
            </a:r>
            <a:endParaRPr lang="sk-SK" b="1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Časopisecké a konferenčné príspevky od autorov: Václav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22614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35280" y="381000"/>
            <a:ext cx="1149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TECHNOLÓGIA TVÁRNENIA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-- TITTEL, V. Technológia tvárnenia. Bratislava : STU v Bratislave, 2010. 245 s. ISBN 978-80-227-3242-0. </a:t>
            </a:r>
            <a:r>
              <a:rPr lang="sk-SK" b="1" dirty="0"/>
              <a:t>knižnica MTF: 621.77/Ba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BÍLIK, J. -- KAPUSTOVÁ, M. -- ULÍK, A. Technológia tvárnenia: Návody na cvičenia. Bratislava : STU v Bratislave, 2004. 171 s. ISBN 80-227-2099-2. </a:t>
            </a:r>
            <a:r>
              <a:rPr lang="sk-SK" b="1" dirty="0"/>
              <a:t>e-skriptá, knižnica MTF: 621.7/</a:t>
            </a:r>
            <a:r>
              <a:rPr lang="sk-SK" b="1" dirty="0" err="1"/>
              <a:t>Bí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KOSTKA, P. Metal </a:t>
            </a:r>
            <a:r>
              <a:rPr lang="sk-SK" dirty="0" err="1"/>
              <a:t>Forming</a:t>
            </a:r>
            <a:r>
              <a:rPr lang="sk-SK" dirty="0"/>
              <a:t>. Bratislava : STU v Bratislave, 2002. 117 s. ISBN 80-227-1801-7. </a:t>
            </a:r>
            <a:r>
              <a:rPr lang="sk-SK" b="1" dirty="0"/>
              <a:t>knižnica MTF: 621.77/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Technológia tvárnenia. Bratislava : STU v Bratislave, 2000. 235 s. ISBN 80-227-1339-2. </a:t>
            </a:r>
            <a:r>
              <a:rPr lang="sk-SK" b="1" dirty="0"/>
              <a:t>e-skriptá, knižnica MTF: 621.7/Ba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KOSTKA, P. -- LUKŠIC, J. -- PODOLSKÝ, M. Technológia tvárnenia. Bratislava : STU v Bratislave, 1995. 205 s. ISBN 80-227-0793-7. </a:t>
            </a:r>
            <a:r>
              <a:rPr lang="sk-SK" b="1" dirty="0"/>
              <a:t>knižnica MTF: 621.77/</a:t>
            </a:r>
            <a:r>
              <a:rPr lang="sk-SK" b="1" dirty="0" err="1"/>
              <a:t>Ko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Technológia tvárnenia </a:t>
            </a:r>
            <a:r>
              <a:rPr lang="sk-SK" dirty="0" err="1"/>
              <a:t>zlievárenstva</a:t>
            </a:r>
            <a:r>
              <a:rPr lang="sk-SK" dirty="0"/>
              <a:t> a zvárania. Bratislava : Alfa, 1988. 830 s. </a:t>
            </a:r>
            <a:r>
              <a:rPr lang="sk-SK" b="1" dirty="0"/>
              <a:t>knižnica MTF: 621.7/</a:t>
            </a:r>
            <a:r>
              <a:rPr lang="sk-SK" b="1" dirty="0" err="1"/>
              <a:t>Bl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132851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624840"/>
            <a:ext cx="114332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TECHNOLÓGIA ZLIEVARENSTVA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PODHORSKÝ, Š. -- BAJČIČÁK, M. -- ŠUBA, R. Technológia zlievarenstva. Trnava : </a:t>
            </a:r>
            <a:r>
              <a:rPr lang="sk-SK" dirty="0" err="1"/>
              <a:t>AlumniPress</a:t>
            </a:r>
            <a:r>
              <a:rPr lang="sk-SK" dirty="0"/>
              <a:t>, 2020. 379 s. ISBN 978-80-8096-273-9. </a:t>
            </a:r>
            <a:r>
              <a:rPr lang="sk-SK" b="1" dirty="0"/>
              <a:t>e-skriptá, knižnica MTF: 621.7/Po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BEELEY, P. </a:t>
            </a:r>
            <a:r>
              <a:rPr lang="sk-SK" dirty="0" err="1"/>
              <a:t>Foundry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Butterworth-Heinemann</a:t>
            </a:r>
            <a:r>
              <a:rPr lang="sk-SK" dirty="0"/>
              <a:t>, 2001. 717 s. ISBN 0-7506-4567-9. </a:t>
            </a:r>
            <a:r>
              <a:rPr lang="sk-SK" b="1" dirty="0"/>
              <a:t>knižnica MTF: 621.74/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PODHORSKÝ, Š. -- TÓTH, R. Technológia zlievarenstva: Návody na cvičenia. Bratislava : STU v Bratislave, 2002. 108 s. ISBN 80-227-1701-0. </a:t>
            </a:r>
            <a:r>
              <a:rPr lang="sk-SK" b="1" dirty="0"/>
              <a:t>e-skriptá, knižnica MTF: 621.7/Po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MURGAŠ, M. et al. Technológia zlievarenstva. Bratislava: STU v Bratislave, 2001. 186 s. ISBN 80-227-1480-1. </a:t>
            </a:r>
            <a:r>
              <a:rPr lang="sk-SK" b="1" dirty="0"/>
              <a:t>e-skriptá, knižnica MTF: 621.7/Te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BAJČIČÁK, M. -- PODHORSKÝ, Š. Zlievarenské stroje a zariadenia - príprava formovacej zmesi a výroba foriem. Trnava : </a:t>
            </a:r>
            <a:r>
              <a:rPr lang="sk-SK" dirty="0" err="1"/>
              <a:t>AlumniPress</a:t>
            </a:r>
            <a:r>
              <a:rPr lang="sk-SK" dirty="0"/>
              <a:t>, 2020. 201 s. ISBN 978-80-8096-277-7. </a:t>
            </a:r>
            <a:r>
              <a:rPr lang="sk-SK" b="1" dirty="0"/>
              <a:t>e-skriptá, knižnica MTF: 621.7/Ba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VILČKO, J. -- SLOVÁK, S. </a:t>
            </a:r>
            <a:r>
              <a:rPr lang="sk-SK" dirty="0" err="1"/>
              <a:t>Zlievárenská</a:t>
            </a:r>
            <a:r>
              <a:rPr lang="sk-SK" dirty="0"/>
              <a:t> technológia. Bratislava: ALFA, 1987. 497 s. </a:t>
            </a:r>
            <a:r>
              <a:rPr lang="sk-SK" b="1" dirty="0"/>
              <a:t>knižnica MTF: 621.7/Vi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CAMPBELL, J. </a:t>
            </a:r>
            <a:r>
              <a:rPr lang="sk-SK" dirty="0" err="1"/>
              <a:t>Complete</a:t>
            </a:r>
            <a:r>
              <a:rPr lang="sk-SK" dirty="0"/>
              <a:t> </a:t>
            </a:r>
            <a:r>
              <a:rPr lang="sk-SK" dirty="0" err="1"/>
              <a:t>Casting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Butterworth-Heinemann</a:t>
            </a:r>
            <a:r>
              <a:rPr lang="sk-SK" dirty="0"/>
              <a:t>, 2015. 1028 s. ISBN 978-0-444-63509-9. </a:t>
            </a:r>
            <a:r>
              <a:rPr lang="sk-SK" b="1" dirty="0"/>
              <a:t>knižnica MTF: 621.7/Ca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37313"/>
      </p:ext>
    </p:extLst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563880"/>
            <a:ext cx="113233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TECHNOLÓGIA ZVÁRANIA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M. -- BÁRTA, J. Multimediálny sprievodca technológiou zvárania. : . Trnava: </a:t>
            </a:r>
            <a:r>
              <a:rPr lang="sk-SK" dirty="0" err="1"/>
              <a:t>AlumniPress</a:t>
            </a:r>
            <a:r>
              <a:rPr lang="sk-SK" dirty="0"/>
              <a:t>, 2008. 328 s. ISBN 978-80-8096-066-7. </a:t>
            </a:r>
            <a:r>
              <a:rPr lang="sk-SK" b="1" dirty="0"/>
              <a:t>e-monografia, knižnica MTF: 621.7/Ma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BÁRTA, J. -- MARÔNEK, M. -- SAHUL, M. Technológia zvárania. Návody na cvičenia. Trnava : </a:t>
            </a:r>
            <a:r>
              <a:rPr lang="sk-SK" dirty="0" err="1"/>
              <a:t>AlumniPress</a:t>
            </a:r>
            <a:r>
              <a:rPr lang="sk-SK" dirty="0"/>
              <a:t>, 2015. 353 s. ISBN 978-80-8096-218-0. </a:t>
            </a:r>
            <a:r>
              <a:rPr lang="sk-SK" b="1" dirty="0"/>
              <a:t>e-skriptá, knižnica MTF: 621.7/Ba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CARY, H B. -- HELZER, S C. </a:t>
            </a:r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. New Jersey: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2005. ISBN 0-13-113029-3. </a:t>
            </a:r>
            <a:r>
              <a:rPr lang="sk-SK" b="1" dirty="0"/>
              <a:t>knižnica MTF: 621.7/Ca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29606"/>
      </p:ext>
    </p:extLst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02920" y="487680"/>
            <a:ext cx="110947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TECHNOLOGICKÉ A PRÍRODNÉ HAVÁRIE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TÖLGYESSY, J. -- FARGAŠOVÁ, A. Základy ekológie a </a:t>
            </a:r>
            <a:r>
              <a:rPr lang="sk-SK" dirty="0" err="1"/>
              <a:t>toxikológie</a:t>
            </a:r>
            <a:r>
              <a:rPr lang="sk-SK" dirty="0"/>
              <a:t>. Bratislava: STU  1991. 170 s. ISBN 80-227-0371-0.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TUREKOVÁ, I. et al. Technologické a prírodné havárie. Trnava: </a:t>
            </a:r>
            <a:r>
              <a:rPr lang="sk-SK" dirty="0" err="1"/>
              <a:t>AlumniPress</a:t>
            </a:r>
            <a:r>
              <a:rPr lang="sk-SK" dirty="0"/>
              <a:t>, 2012. 232 s. ISBN 978-80-8096-154-1. </a:t>
            </a:r>
            <a:r>
              <a:rPr lang="sk-SK" b="1" dirty="0"/>
              <a:t>e-skriptá, knižnica MTF:</a:t>
            </a:r>
            <a:r>
              <a:rPr lang="sk-SK" dirty="0"/>
              <a:t> </a:t>
            </a:r>
            <a:r>
              <a:rPr lang="sk-SK" b="1" dirty="0"/>
              <a:t>504/Tu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TUREKOVÁ, I. -- KURACINA, R. Úvod do prevencie závažných priemyselných havárií. Trnava: Tlačové štúdio Váry, 2009. 76 s. ISBN 978-80-89422-01-2. </a:t>
            </a:r>
            <a:r>
              <a:rPr lang="sk-SK" b="1" dirty="0"/>
              <a:t>knižnica MTF: 504/Tu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TUREKOVÁ, I. -- KURACINA, R. -- RUSKO, M. Manažment nebezpečných činností. Trnava: </a:t>
            </a:r>
            <a:r>
              <a:rPr lang="sk-SK" dirty="0" err="1"/>
              <a:t>AlumniPress</a:t>
            </a:r>
            <a:r>
              <a:rPr lang="sk-SK" dirty="0"/>
              <a:t>, 2011. 185 s. ISBN 978-80-8096-139-8. </a:t>
            </a:r>
            <a:r>
              <a:rPr lang="sk-SK" b="1" dirty="0"/>
              <a:t>e-skriptá, knižnica MTF: 65/Tu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438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15926" y="759655"/>
            <a:ext cx="99880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CA TECHNOLÓGIE A SYSTÉMY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Ivan et al. Počítačom podporované systémy v strojárstve. 1. vyd. Žilina 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MOROVIČ, L. </a:t>
            </a:r>
            <a:r>
              <a:rPr lang="sk-SK" dirty="0" err="1"/>
              <a:t>Non-contact</a:t>
            </a:r>
            <a:r>
              <a:rPr lang="sk-SK" dirty="0"/>
              <a:t> </a:t>
            </a:r>
            <a:r>
              <a:rPr lang="sk-SK" dirty="0" err="1"/>
              <a:t>measurement</a:t>
            </a:r>
            <a:r>
              <a:rPr lang="sk-SK" dirty="0"/>
              <a:t> of </a:t>
            </a:r>
            <a:r>
              <a:rPr lang="sk-SK" dirty="0" err="1"/>
              <a:t>free-form</a:t>
            </a:r>
            <a:r>
              <a:rPr lang="sk-SK" dirty="0"/>
              <a:t> </a:t>
            </a:r>
            <a:r>
              <a:rPr lang="sk-SK" dirty="0" err="1"/>
              <a:t>surfaces</a:t>
            </a:r>
            <a:r>
              <a:rPr lang="sk-SK" dirty="0"/>
              <a:t>. Plzeň 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</a:t>
            </a:r>
            <a:r>
              <a:rPr lang="sk-SK" dirty="0" err="1"/>
              <a:t>s.r.o</a:t>
            </a:r>
            <a:r>
              <a:rPr lang="sk-SK" dirty="0"/>
              <a:t>., 2016. 89 s. ISBN 978-80-7380-628-6. </a:t>
            </a:r>
            <a:r>
              <a:rPr lang="sk-SK" b="1" dirty="0"/>
              <a:t>knižnica MTF: 389/Mo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083451"/>
      </p:ext>
    </p:extLst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02920"/>
            <a:ext cx="113995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TECHNOLÓGIE PRÍPRAVY MODERNÝCH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JANOVEC, J. et al. Progresívne materiály a technológie. Bratislava: Nakladateľstvo STU, 2012. 299 s. ISBN 978-80-227-3648-0. </a:t>
            </a:r>
            <a:r>
              <a:rPr lang="sk-SK" b="1" dirty="0"/>
              <a:t>knižnica MTF: 620/Ja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GÖMÖRY, F. et al. AC </a:t>
            </a:r>
            <a:r>
              <a:rPr lang="sk-SK" dirty="0" err="1"/>
              <a:t>Loss</a:t>
            </a:r>
            <a:r>
              <a:rPr lang="sk-SK" dirty="0"/>
              <a:t> in </a:t>
            </a:r>
            <a:r>
              <a:rPr lang="sk-SK" dirty="0" err="1"/>
              <a:t>Pancake</a:t>
            </a:r>
            <a:r>
              <a:rPr lang="sk-SK" dirty="0"/>
              <a:t> </a:t>
            </a:r>
            <a:r>
              <a:rPr lang="sk-SK" dirty="0" err="1"/>
              <a:t>Coil</a:t>
            </a:r>
            <a:r>
              <a:rPr lang="sk-SK" dirty="0"/>
              <a:t> Made </a:t>
            </a:r>
            <a:r>
              <a:rPr lang="sk-SK" dirty="0" err="1"/>
              <a:t>From</a:t>
            </a:r>
            <a:r>
              <a:rPr lang="sk-SK" dirty="0"/>
              <a:t> 12 mm </a:t>
            </a:r>
            <a:r>
              <a:rPr lang="sk-SK" dirty="0" err="1"/>
              <a:t>Wide</a:t>
            </a:r>
            <a:r>
              <a:rPr lang="sk-SK" dirty="0"/>
              <a:t> REBCO </a:t>
            </a:r>
            <a:r>
              <a:rPr lang="sk-SK" dirty="0" err="1"/>
              <a:t>Tape</a:t>
            </a:r>
            <a:r>
              <a:rPr lang="sk-SK" dirty="0"/>
              <a:t>. IEEE </a:t>
            </a:r>
            <a:r>
              <a:rPr lang="sk-SK" dirty="0" err="1"/>
              <a:t>Transactions</a:t>
            </a:r>
            <a:r>
              <a:rPr lang="sk-SK" dirty="0"/>
              <a:t> on </a:t>
            </a:r>
            <a:r>
              <a:rPr lang="sk-SK" dirty="0" err="1"/>
              <a:t>Applied</a:t>
            </a:r>
            <a:r>
              <a:rPr lang="sk-SK" dirty="0"/>
              <a:t> </a:t>
            </a:r>
            <a:r>
              <a:rPr lang="sk-SK" dirty="0" err="1"/>
              <a:t>Superconductivity</a:t>
            </a:r>
            <a:r>
              <a:rPr lang="sk-SK" dirty="0"/>
              <a:t> </a:t>
            </a:r>
            <a:r>
              <a:rPr lang="sk-SK" dirty="0" err="1"/>
              <a:t>Vol</a:t>
            </a:r>
            <a:r>
              <a:rPr lang="sk-SK" dirty="0"/>
              <a:t>. 23, </a:t>
            </a:r>
            <a:r>
              <a:rPr lang="sk-SK" dirty="0" err="1"/>
              <a:t>Iss</a:t>
            </a:r>
            <a:r>
              <a:rPr lang="sk-SK" dirty="0"/>
              <a:t>. 3. s. 6. ISSN 1051-8223. 1051-8223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PEKARČÍKOVÁ, M. et al. </a:t>
            </a:r>
            <a:r>
              <a:rPr lang="sk-SK" dirty="0" err="1"/>
              <a:t>Investigation</a:t>
            </a:r>
            <a:r>
              <a:rPr lang="sk-SK" dirty="0"/>
              <a:t> of </a:t>
            </a:r>
            <a:r>
              <a:rPr lang="sk-SK" dirty="0" err="1"/>
              <a:t>defects</a:t>
            </a:r>
            <a:r>
              <a:rPr lang="sk-SK" dirty="0"/>
              <a:t> in </a:t>
            </a:r>
            <a:r>
              <a:rPr lang="sk-SK" dirty="0" err="1"/>
              <a:t>functional</a:t>
            </a:r>
            <a:r>
              <a:rPr lang="sk-SK" dirty="0"/>
              <a:t> </a:t>
            </a:r>
            <a:r>
              <a:rPr lang="sk-SK" dirty="0" err="1"/>
              <a:t>layer</a:t>
            </a:r>
            <a:r>
              <a:rPr lang="sk-SK" dirty="0"/>
              <a:t> of </a:t>
            </a:r>
            <a:r>
              <a:rPr lang="sk-SK" dirty="0" err="1"/>
              <a:t>high</a:t>
            </a:r>
            <a:r>
              <a:rPr lang="sk-SK" dirty="0"/>
              <a:t> </a:t>
            </a:r>
            <a:r>
              <a:rPr lang="sk-SK" dirty="0" err="1"/>
              <a:t>temperature</a:t>
            </a:r>
            <a:r>
              <a:rPr lang="sk-SK" dirty="0"/>
              <a:t> </a:t>
            </a:r>
            <a:r>
              <a:rPr lang="sk-SK" dirty="0" err="1"/>
              <a:t>superconducting</a:t>
            </a:r>
            <a:r>
              <a:rPr lang="sk-SK" dirty="0"/>
              <a:t> </a:t>
            </a:r>
            <a:r>
              <a:rPr lang="sk-SK" dirty="0" err="1"/>
              <a:t>tapes</a:t>
            </a:r>
            <a:r>
              <a:rPr lang="sk-SK" dirty="0"/>
              <a:t>. </a:t>
            </a:r>
            <a:r>
              <a:rPr lang="sk-SK" dirty="0" err="1"/>
              <a:t>Physica</a:t>
            </a:r>
            <a:r>
              <a:rPr lang="sk-SK" dirty="0"/>
              <a:t> C-</a:t>
            </a:r>
            <a:r>
              <a:rPr lang="sk-SK" dirty="0" err="1"/>
              <a:t>Superconductivity</a:t>
            </a:r>
            <a:r>
              <a:rPr lang="sk-SK" dirty="0"/>
              <a:t> and </a:t>
            </a:r>
            <a:r>
              <a:rPr lang="sk-SK" dirty="0" err="1"/>
              <a:t>its</a:t>
            </a:r>
            <a:r>
              <a:rPr lang="sk-SK" dirty="0"/>
              <a:t> </a:t>
            </a:r>
            <a:r>
              <a:rPr lang="sk-SK" dirty="0" err="1"/>
              <a:t>Applications</a:t>
            </a:r>
            <a:r>
              <a:rPr lang="sk-SK" dirty="0"/>
              <a:t> </a:t>
            </a:r>
            <a:r>
              <a:rPr lang="sk-SK" dirty="0" err="1"/>
              <a:t>Vol</a:t>
            </a:r>
            <a:r>
              <a:rPr lang="sk-SK" dirty="0"/>
              <a:t>. 497. s. 24--29. ISSN 0921-4534.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GÖMÖRY, F. Study of </a:t>
            </a:r>
            <a:r>
              <a:rPr lang="sk-SK" dirty="0" err="1"/>
              <a:t>electric</a:t>
            </a:r>
            <a:r>
              <a:rPr lang="sk-SK" dirty="0"/>
              <a:t> </a:t>
            </a:r>
            <a:r>
              <a:rPr lang="sk-SK" dirty="0" err="1"/>
              <a:t>properties</a:t>
            </a:r>
            <a:r>
              <a:rPr lang="sk-SK" dirty="0"/>
              <a:t> of </a:t>
            </a:r>
            <a:r>
              <a:rPr lang="sk-SK" dirty="0" err="1"/>
              <a:t>high</a:t>
            </a:r>
            <a:r>
              <a:rPr lang="sk-SK" dirty="0"/>
              <a:t> </a:t>
            </a:r>
            <a:r>
              <a:rPr lang="sk-SK" dirty="0" err="1"/>
              <a:t>temperature</a:t>
            </a:r>
            <a:r>
              <a:rPr lang="sk-SK" dirty="0"/>
              <a:t> </a:t>
            </a:r>
            <a:r>
              <a:rPr lang="sk-SK" dirty="0" err="1"/>
              <a:t>superconductors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help</a:t>
            </a:r>
            <a:r>
              <a:rPr lang="sk-SK" dirty="0"/>
              <a:t> of </a:t>
            </a:r>
            <a:r>
              <a:rPr lang="sk-SK" dirty="0" err="1"/>
              <a:t>magnetic</a:t>
            </a:r>
            <a:r>
              <a:rPr lang="sk-SK" dirty="0"/>
              <a:t> </a:t>
            </a:r>
            <a:r>
              <a:rPr lang="sk-SK" dirty="0" err="1"/>
              <a:t>measurements</a:t>
            </a:r>
            <a:r>
              <a:rPr lang="sk-SK" dirty="0"/>
              <a:t> : </a:t>
            </a:r>
            <a:r>
              <a:rPr lang="sk-SK" dirty="0" err="1"/>
              <a:t>dissertation</a:t>
            </a:r>
            <a:r>
              <a:rPr lang="sk-SK" dirty="0"/>
              <a:t> to </a:t>
            </a:r>
            <a:r>
              <a:rPr lang="sk-SK" dirty="0" err="1"/>
              <a:t>habilitate</a:t>
            </a:r>
            <a:r>
              <a:rPr lang="sk-SK" dirty="0"/>
              <a:t> in </a:t>
            </a:r>
            <a:r>
              <a:rPr lang="sk-SK" dirty="0" err="1"/>
              <a:t>area</a:t>
            </a:r>
            <a:r>
              <a:rPr lang="sk-SK" dirty="0"/>
              <a:t> 5.2.26 </a:t>
            </a:r>
            <a:r>
              <a:rPr lang="sk-SK" dirty="0" err="1"/>
              <a:t>Materials</a:t>
            </a:r>
            <a:r>
              <a:rPr lang="sk-SK" dirty="0"/>
              <a:t>. Trnava: STU v Bratislave MTF UMAT, 2009, </a:t>
            </a:r>
            <a:r>
              <a:rPr lang="sk-SK" b="1" dirty="0"/>
              <a:t>knižnica MTF: so súhlasom autora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GÖMÖRY, F. Štúdium vlastností </a:t>
            </a:r>
            <a:r>
              <a:rPr lang="sk-SK" dirty="0" err="1"/>
              <a:t>supravodičov</a:t>
            </a:r>
            <a:r>
              <a:rPr lang="sk-SK" dirty="0"/>
              <a:t> s vysokými </a:t>
            </a:r>
            <a:r>
              <a:rPr lang="sk-SK" dirty="0" err="1"/>
              <a:t>kritickýcmi</a:t>
            </a:r>
            <a:r>
              <a:rPr lang="sk-SK" dirty="0"/>
              <a:t> teplotami pomocou striedavých magnetických meraní : </a:t>
            </a:r>
            <a:r>
              <a:rPr lang="sk-SK" dirty="0" err="1"/>
              <a:t>Dok.diz.práca</a:t>
            </a:r>
            <a:r>
              <a:rPr lang="sk-SK" dirty="0"/>
              <a:t>. </a:t>
            </a:r>
            <a:r>
              <a:rPr lang="sk-SK" dirty="0" err="1"/>
              <a:t>Dát.obhaj</a:t>
            </a:r>
            <a:r>
              <a:rPr lang="sk-SK" dirty="0"/>
              <a:t>.: 24.09.1998. </a:t>
            </a:r>
            <a:r>
              <a:rPr lang="sk-SK" dirty="0" err="1"/>
              <a:t>Č.ved.odb</a:t>
            </a:r>
            <a:r>
              <a:rPr lang="sk-SK" dirty="0"/>
              <a:t>.: 11-22-9. Dizertačná práca. Bratislava: 1996. 106 s. </a:t>
            </a:r>
            <a:r>
              <a:rPr lang="sk-SK" b="1" dirty="0"/>
              <a:t>knižnica MTF: so súhlasom autora (u knihovníka)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MORAVČÍK, Roman et al. </a:t>
            </a:r>
            <a:r>
              <a:rPr lang="sk-SK" dirty="0" err="1"/>
              <a:t>Surface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1. vyd. Plzeň 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2021. 263 s. ISBN c., </a:t>
            </a:r>
            <a:r>
              <a:rPr lang="sk-SK" b="1" dirty="0"/>
              <a:t>knižnica MTF: 621/Mo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247619"/>
      </p:ext>
    </p:extLst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426720"/>
            <a:ext cx="111404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TECHNOLÓGIE SPRACOVANIA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BÁTORA, B. -- VASILKO, K. Obrobené povrchy : Technologická dedičnosť, funkčnosť. Trenčín: Trenčianska univerzita v Trenčíne, 2000. 183 s. ISBN 80-88914-19-1. </a:t>
            </a:r>
            <a:r>
              <a:rPr lang="sk-SK" b="1" dirty="0"/>
              <a:t>knižnica MTF: 621.9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A. -- PODOLSKÝ, M. -- DOMAZETOVIČ, V. Teória tvárnenia a nástroje. Bratislava: Alfa, 1992. 338 s. ISBN 80-05-01032-X. </a:t>
            </a:r>
            <a:r>
              <a:rPr lang="sk-SK" b="1" dirty="0"/>
              <a:t>knižnica MTF: 621.77/Hr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</a:t>
            </a:r>
            <a:r>
              <a:rPr lang="sk-SK" dirty="0" err="1"/>
              <a:t>Theory</a:t>
            </a:r>
            <a:r>
              <a:rPr lang="sk-SK" dirty="0"/>
              <a:t> of </a:t>
            </a:r>
            <a:r>
              <a:rPr lang="sk-SK" dirty="0" err="1"/>
              <a:t>Weldability</a:t>
            </a:r>
            <a:r>
              <a:rPr lang="sk-SK" dirty="0"/>
              <a:t> of </a:t>
            </a:r>
            <a:r>
              <a:rPr lang="sk-SK" dirty="0" err="1"/>
              <a:t>Metals</a:t>
            </a:r>
            <a:r>
              <a:rPr lang="sk-SK" dirty="0"/>
              <a:t> and </a:t>
            </a:r>
            <a:r>
              <a:rPr lang="sk-SK" dirty="0" err="1"/>
              <a:t>Alloys</a:t>
            </a:r>
            <a:r>
              <a:rPr lang="sk-SK" dirty="0"/>
              <a:t>. Bratislava: </a:t>
            </a:r>
            <a:r>
              <a:rPr lang="sk-SK" dirty="0" err="1"/>
              <a:t>Ister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, 1992. 372 s. ISBN 80-900486-0-0. </a:t>
            </a:r>
            <a:r>
              <a:rPr lang="sk-SK" b="1" dirty="0"/>
              <a:t>knižnica MTF: 539.51/Hr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Zváranie a </a:t>
            </a:r>
            <a:r>
              <a:rPr lang="sk-SK" dirty="0" err="1"/>
              <a:t>zvariteľnosť</a:t>
            </a:r>
            <a:r>
              <a:rPr lang="sk-SK" dirty="0"/>
              <a:t> materiálov. Bratislava: STU, 2009. 486 s. ISBN 978-80-227-3167-6. </a:t>
            </a:r>
            <a:r>
              <a:rPr lang="sk-SK" b="1" dirty="0"/>
              <a:t>knižnica MTF: 621.7/Hr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ŠUGÁR, P. -- ŠUGÁROVÁ, J. Výrobné technológie : Zlievanie, zváranie, tvárnenie. Banská Bystrica: DALI-BB, </a:t>
            </a:r>
            <a:r>
              <a:rPr lang="sk-SK" dirty="0" err="1"/>
              <a:t>s.r.o</a:t>
            </a:r>
            <a:r>
              <a:rPr lang="sk-SK" dirty="0"/>
              <a:t>., 2009. 281 s. ISBN 978-80-89090-587. </a:t>
            </a:r>
            <a:r>
              <a:rPr lang="sk-SK" b="1" dirty="0"/>
              <a:t>knižnica MTF: 621/</a:t>
            </a:r>
            <a:r>
              <a:rPr lang="sk-SK" b="1" dirty="0" err="1"/>
              <a:t>Šu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306425"/>
      </p:ext>
    </p:extLst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33400"/>
            <a:ext cx="11231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TECHNOLÓGIE VÝROBY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FROHLICHOVÁ, M. Hutníctvo železa a ocele. Košice: Technická univerzita v Košiciach, 2014. 181 s. ISBN 978-80-553-1643-7. </a:t>
            </a:r>
            <a:r>
              <a:rPr lang="sk-SK" b="1" dirty="0"/>
              <a:t>knižnica MTF: 669/</a:t>
            </a:r>
            <a:r>
              <a:rPr lang="sk-SK" b="1" dirty="0" err="1"/>
              <a:t>Fr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MAJLING, J. -- PLESCH, G. Technológia špeciálnych anorganických materiálov. Bratislava : STU v Bratislave FCHPT, 2002. 244 s. ISBN 80-227-1734-7.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MARCINČIN, A. Technológia materiálov. Bratislava: STU , 2002. ISBN 80-227-1798-3. </a:t>
            </a:r>
            <a:r>
              <a:rPr lang="sk-SK" b="1" dirty="0"/>
              <a:t>knižnica MTF: 678/Ma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ŠŇUPÁREK, J. -- MLEZIVA, J. </a:t>
            </a:r>
            <a:r>
              <a:rPr lang="sk-SK" dirty="0" err="1"/>
              <a:t>Polymery</a:t>
            </a:r>
            <a:r>
              <a:rPr lang="sk-SK" dirty="0"/>
              <a:t>. Praha: </a:t>
            </a:r>
            <a:r>
              <a:rPr lang="sk-SK" dirty="0" err="1"/>
              <a:t>Sobotáles</a:t>
            </a:r>
            <a:r>
              <a:rPr lang="sk-SK" dirty="0"/>
              <a:t>, 2000. ISBN 80-85920-72-7. </a:t>
            </a:r>
            <a:r>
              <a:rPr lang="sk-SK" b="1" dirty="0"/>
              <a:t>knižnica MTF: 678/Ml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ODIAN, G. </a:t>
            </a:r>
            <a:r>
              <a:rPr lang="sk-SK" dirty="0" err="1"/>
              <a:t>Principles</a:t>
            </a:r>
            <a:r>
              <a:rPr lang="sk-SK" dirty="0"/>
              <a:t> of </a:t>
            </a:r>
            <a:r>
              <a:rPr lang="sk-SK" dirty="0" err="1"/>
              <a:t>polymerization</a:t>
            </a:r>
            <a:r>
              <a:rPr lang="sk-SK" dirty="0"/>
              <a:t>. New York: J. </a:t>
            </a:r>
            <a:r>
              <a:rPr lang="sk-SK" dirty="0" err="1"/>
              <a:t>Wiley</a:t>
            </a:r>
            <a:r>
              <a:rPr lang="sk-SK" dirty="0"/>
              <a:t>  2004. ISBN 0-471-27400-3. </a:t>
            </a:r>
            <a:r>
              <a:rPr lang="sk-SK" b="1" dirty="0"/>
              <a:t>knižnica MTF: 620/Od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Internetové pramene.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MICHNA, Š. et al. </a:t>
            </a:r>
            <a:r>
              <a:rPr lang="sk-SK" dirty="0" err="1"/>
              <a:t>Encyklopedie</a:t>
            </a:r>
            <a:r>
              <a:rPr lang="sk-SK" dirty="0"/>
              <a:t> hliníku. Prešov. </a:t>
            </a:r>
            <a:r>
              <a:rPr lang="sk-SK" dirty="0" err="1"/>
              <a:t>Adin</a:t>
            </a:r>
            <a:r>
              <a:rPr lang="sk-SK" dirty="0"/>
              <a:t> 2005. 700s. ISBN 80-89041-88-4. </a:t>
            </a:r>
            <a:r>
              <a:rPr lang="sk-SK" b="1" dirty="0"/>
              <a:t>knižnica MTF: 669/</a:t>
            </a:r>
            <a:r>
              <a:rPr lang="sk-SK" b="1" dirty="0" err="1"/>
              <a:t>En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169563"/>
      </p:ext>
    </p:extLst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6328" y="205347"/>
            <a:ext cx="1149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TECHNOLÓGIE VÝROBY PROGRESÍVNYCH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IŽDINSKÁ, Z. -- ŠVEC, P. Prášková metalurgia. Bratislava: Nakladateľstvo STU, 2013. 140 s. ISBN 978-80-227-3875-0. </a:t>
            </a:r>
            <a:r>
              <a:rPr lang="sk-SK" b="1" dirty="0"/>
              <a:t>knižnica MTF: 669/</a:t>
            </a:r>
            <a:r>
              <a:rPr lang="sk-SK" b="1" dirty="0" err="1"/>
              <a:t>Iž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SPIŠÁK, E. et al. Kovové materiály v technickej praxi. Košice: Technická univerzita v Košiciach, 2011. 308 s. ISBN 978-80-553-0738-1. </a:t>
            </a:r>
            <a:r>
              <a:rPr lang="sk-SK" b="1" dirty="0"/>
              <a:t>knižnica MTF: 620/</a:t>
            </a:r>
            <a:r>
              <a:rPr lang="sk-SK" b="1" dirty="0" err="1"/>
              <a:t>Sp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SPIŠÁK, E. et al. Strojárske technológie. Košice: Strojnícka fakulta TU v Košiciach, 2011. 388 s. ISBN 978-80-553-0820-3. </a:t>
            </a:r>
            <a:r>
              <a:rPr lang="sk-SK" b="1" dirty="0"/>
              <a:t>knižnica MTF: 621/</a:t>
            </a:r>
            <a:r>
              <a:rPr lang="sk-SK" b="1" dirty="0" err="1"/>
              <a:t>Sp</a:t>
            </a:r>
            <a:r>
              <a:rPr lang="sk-SK" b="1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TRPČEVSKÁ, J. Výroba a spracovanie práškových materiálov. Košice: Technická univerzita v Košiciach, 2006. 118 s. ISBN 80-8073-463-1. </a:t>
            </a:r>
            <a:r>
              <a:rPr lang="sk-SK" b="1" dirty="0"/>
              <a:t>knižnica MTF: 621.7/</a:t>
            </a:r>
            <a:r>
              <a:rPr lang="sk-SK" b="1" dirty="0" err="1"/>
              <a:t>Tr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SKOČOVSKÝ, P. -- VAŠKO, A. Materiály a technológie. Žilina: ŽU, 2004. 122 s. ISBN 80-8070-277-2. </a:t>
            </a:r>
            <a:r>
              <a:rPr lang="sk-SK" b="1" dirty="0"/>
              <a:t>knižnica MTF: 620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MURGAŠ, M. et al. Teória zlievarenstva. Bratislava: STU , 2002. 291 s. ISBN 80-227-1684-7. </a:t>
            </a:r>
            <a:r>
              <a:rPr lang="sk-SK" b="1" dirty="0"/>
              <a:t>e-skriptá, knižnica MTF: 621.7/Te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GEDEONOVÁ, Z. -- JELČ, I. Metalurgia liatin. Košice: TU, 2000. 288 s. ISBN 80-7099-516-5. </a:t>
            </a:r>
            <a:r>
              <a:rPr lang="sk-SK" b="1" dirty="0"/>
              <a:t>knižnica MTF: 669.13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CHAWLA, K </a:t>
            </a:r>
            <a:r>
              <a:rPr lang="sk-SK" dirty="0" err="1"/>
              <a:t>K</a:t>
            </a:r>
            <a:r>
              <a:rPr lang="sk-SK" dirty="0"/>
              <a:t>. </a:t>
            </a:r>
            <a:r>
              <a:rPr lang="sk-SK" dirty="0" err="1"/>
              <a:t>Composite</a:t>
            </a:r>
            <a:r>
              <a:rPr lang="sk-SK" dirty="0"/>
              <a:t> </a:t>
            </a:r>
            <a:r>
              <a:rPr lang="sk-SK" dirty="0" err="1"/>
              <a:t>Materials</a:t>
            </a:r>
            <a:r>
              <a:rPr lang="sk-SK" dirty="0"/>
              <a:t> :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Engineering</a:t>
            </a:r>
            <a:r>
              <a:rPr lang="sk-SK" dirty="0"/>
              <a:t>. New York: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Verlag</a:t>
            </a:r>
            <a:r>
              <a:rPr lang="sk-SK" dirty="0"/>
              <a:t>, 1987. 292 s. ISBN 0-387-96478-9. </a:t>
            </a:r>
            <a:r>
              <a:rPr lang="sk-SK" b="1" dirty="0"/>
              <a:t>knižnica MTF: 669/Cha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GELIN, F. -- ČAUS, A. </a:t>
            </a:r>
            <a:r>
              <a:rPr lang="sk-SK" dirty="0" err="1"/>
              <a:t>Metalličeskije</a:t>
            </a:r>
            <a:r>
              <a:rPr lang="sk-SK" dirty="0"/>
              <a:t> </a:t>
            </a:r>
            <a:r>
              <a:rPr lang="sk-SK" dirty="0" err="1"/>
              <a:t>materialy</a:t>
            </a:r>
            <a:r>
              <a:rPr lang="sk-SK" dirty="0"/>
              <a:t>. Minsk: </a:t>
            </a:r>
            <a:r>
              <a:rPr lang="sk-SK" dirty="0" err="1"/>
              <a:t>Vyšejšaja</a:t>
            </a:r>
            <a:r>
              <a:rPr lang="sk-SK" dirty="0"/>
              <a:t> škola, 2007. 396 s. ISBN 978-985-06-1362-2.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KOMAROV, O. a kol. </a:t>
            </a:r>
            <a:r>
              <a:rPr lang="sk-SK" dirty="0" err="1"/>
              <a:t>Technologija</a:t>
            </a:r>
            <a:r>
              <a:rPr lang="sk-SK" dirty="0"/>
              <a:t> </a:t>
            </a:r>
            <a:r>
              <a:rPr lang="sk-SK" dirty="0" err="1"/>
              <a:t>konstrukcionnych</a:t>
            </a:r>
            <a:r>
              <a:rPr lang="sk-SK" dirty="0"/>
              <a:t> </a:t>
            </a:r>
            <a:r>
              <a:rPr lang="sk-SK" dirty="0" err="1"/>
              <a:t>materialov</a:t>
            </a:r>
            <a:r>
              <a:rPr lang="sk-SK" dirty="0"/>
              <a:t>. Minsk: </a:t>
            </a:r>
            <a:r>
              <a:rPr lang="sk-SK" dirty="0" err="1"/>
              <a:t>Obščestvo</a:t>
            </a:r>
            <a:r>
              <a:rPr lang="sk-SK" dirty="0"/>
              <a:t> s </a:t>
            </a:r>
            <a:r>
              <a:rPr lang="sk-SK" dirty="0" err="1"/>
              <a:t>ograničennoj</a:t>
            </a:r>
            <a:r>
              <a:rPr lang="sk-SK" dirty="0"/>
              <a:t> </a:t>
            </a:r>
            <a:r>
              <a:rPr lang="sk-SK" dirty="0" err="1"/>
              <a:t>otvetstvennosťju</a:t>
            </a:r>
            <a:r>
              <a:rPr lang="sk-SK" dirty="0"/>
              <a:t> "</a:t>
            </a:r>
            <a:r>
              <a:rPr lang="sk-SK" dirty="0" err="1"/>
              <a:t>Novoe</a:t>
            </a:r>
            <a:r>
              <a:rPr lang="sk-SK" dirty="0"/>
              <a:t> znanie", 2007. 566 s. ISBN 978-985-475-237-2.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926834"/>
      </p:ext>
    </p:extLst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563880" y="533400"/>
            <a:ext cx="110794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TELESNÁ VÝCHOVA I,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MACEJKOVÁ, I. -- HLAVATÝ, R. Biomechanika a technika plaveckých spôsobov. Bratislava : UK, 2005. 56 s. ISBN 80-89197-31-2.</a:t>
            </a:r>
          </a:p>
          <a:p>
            <a:endParaRPr lang="sk-SK" b="1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OSBORNE, E. </a:t>
            </a:r>
            <a:r>
              <a:rPr lang="sk-SK" dirty="0" err="1"/>
              <a:t>Current</a:t>
            </a:r>
            <a:r>
              <a:rPr lang="sk-SK" dirty="0"/>
              <a:t> </a:t>
            </a:r>
            <a:r>
              <a:rPr lang="sk-SK" dirty="0" err="1"/>
              <a:t>Methods</a:t>
            </a:r>
            <a:r>
              <a:rPr lang="sk-SK" dirty="0"/>
              <a:t> in </a:t>
            </a:r>
            <a:r>
              <a:rPr lang="sk-SK" dirty="0" err="1"/>
              <a:t>Physical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and </a:t>
            </a:r>
            <a:r>
              <a:rPr lang="sk-SK" dirty="0" err="1"/>
              <a:t>Sport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. </a:t>
            </a:r>
            <a:r>
              <a:rPr lang="sk-SK" dirty="0" err="1"/>
              <a:t>Syrawood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</a:t>
            </a:r>
            <a:r>
              <a:rPr lang="sk-SK" dirty="0" err="1"/>
              <a:t>House</a:t>
            </a:r>
            <a:r>
              <a:rPr lang="sk-SK" dirty="0"/>
              <a:t>, 2020, 249 </a:t>
            </a:r>
            <a:r>
              <a:rPr lang="sk-SK" dirty="0" err="1"/>
              <a:t>pp</a:t>
            </a:r>
            <a:r>
              <a:rPr lang="sk-SK" dirty="0"/>
              <a:t>. ISBN1647400023 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RUŽBARSKÝ, P. -- MATÚŠ, I. Technická a kondičná príprava v plávaní. Prešov: Prešovská univerzita, Fakulta športu, 2017, 252 s. ISBN 9788055519784. </a:t>
            </a:r>
            <a:r>
              <a:rPr lang="sk-SK" b="1" dirty="0"/>
              <a:t>knižnica MTF: 7/</a:t>
            </a:r>
            <a:r>
              <a:rPr lang="sk-SK" b="1" dirty="0" err="1"/>
              <a:t>Ru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937128"/>
      </p:ext>
    </p:extLst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487680"/>
            <a:ext cx="112471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TEORETICKÉ ZÁKLADY ADITÍVNEJ VÝROBY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BURANSKÝ, I. Reverzné geometrické modelovanie. Habilitačná práca. 2021. </a:t>
            </a:r>
            <a:r>
              <a:rPr lang="sk-SK" b="1" dirty="0"/>
              <a:t>knižnica MTF: so súhlasom autora (u knihovníka)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Chee</a:t>
            </a:r>
            <a:r>
              <a:rPr lang="sk-SK" dirty="0"/>
              <a:t> </a:t>
            </a:r>
            <a:r>
              <a:rPr lang="sk-SK" dirty="0" err="1"/>
              <a:t>Kai</a:t>
            </a:r>
            <a:r>
              <a:rPr lang="sk-SK" dirty="0"/>
              <a:t> </a:t>
            </a:r>
            <a:r>
              <a:rPr lang="sk-SK" dirty="0" err="1"/>
              <a:t>Chua</a:t>
            </a:r>
            <a:r>
              <a:rPr lang="sk-SK" dirty="0"/>
              <a:t>, </a:t>
            </a:r>
            <a:r>
              <a:rPr lang="sk-SK" dirty="0" err="1"/>
              <a:t>Chee</a:t>
            </a:r>
            <a:r>
              <a:rPr lang="sk-SK" dirty="0"/>
              <a:t> </a:t>
            </a:r>
            <a:r>
              <a:rPr lang="sk-SK" dirty="0" err="1"/>
              <a:t>How</a:t>
            </a:r>
            <a:r>
              <a:rPr lang="sk-SK" dirty="0"/>
              <a:t> </a:t>
            </a:r>
            <a:r>
              <a:rPr lang="sk-SK" dirty="0" err="1"/>
              <a:t>Wong</a:t>
            </a:r>
            <a:r>
              <a:rPr lang="sk-SK" dirty="0"/>
              <a:t> and </a:t>
            </a:r>
            <a:r>
              <a:rPr lang="sk-SK" dirty="0" err="1"/>
              <a:t>Wai</a:t>
            </a:r>
            <a:r>
              <a:rPr lang="sk-SK" dirty="0"/>
              <a:t> </a:t>
            </a:r>
            <a:r>
              <a:rPr lang="sk-SK" dirty="0" err="1"/>
              <a:t>Yee</a:t>
            </a:r>
            <a:r>
              <a:rPr lang="sk-SK" dirty="0"/>
              <a:t> </a:t>
            </a:r>
            <a:r>
              <a:rPr lang="sk-SK" dirty="0" err="1"/>
              <a:t>Yeong</a:t>
            </a:r>
            <a:r>
              <a:rPr lang="sk-SK" dirty="0"/>
              <a:t> - </a:t>
            </a:r>
            <a:r>
              <a:rPr lang="sk-SK" dirty="0" err="1"/>
              <a:t>Standards</a:t>
            </a:r>
            <a:r>
              <a:rPr lang="sk-SK" dirty="0"/>
              <a:t>, </a:t>
            </a:r>
            <a:r>
              <a:rPr lang="sk-SK" dirty="0" err="1"/>
              <a:t>Quality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, and </a:t>
            </a:r>
            <a:r>
              <a:rPr lang="sk-SK" dirty="0" err="1"/>
              <a:t>Measurement</a:t>
            </a:r>
            <a:r>
              <a:rPr lang="sk-SK" dirty="0"/>
              <a:t> </a:t>
            </a:r>
            <a:r>
              <a:rPr lang="sk-SK" dirty="0" err="1"/>
              <a:t>Sciences</a:t>
            </a:r>
            <a:r>
              <a:rPr lang="sk-SK" dirty="0"/>
              <a:t> in 3D </a:t>
            </a:r>
            <a:r>
              <a:rPr lang="sk-SK" dirty="0" err="1"/>
              <a:t>Printing</a:t>
            </a:r>
            <a:r>
              <a:rPr lang="sk-SK" dirty="0"/>
              <a:t> and </a:t>
            </a:r>
            <a:r>
              <a:rPr lang="sk-SK" dirty="0" err="1"/>
              <a:t>Additive</a:t>
            </a:r>
            <a:r>
              <a:rPr lang="sk-SK" dirty="0"/>
              <a:t> </a:t>
            </a:r>
            <a:r>
              <a:rPr lang="sk-SK" dirty="0" err="1"/>
              <a:t>Manufacturing</a:t>
            </a:r>
            <a:r>
              <a:rPr lang="sk-SK" dirty="0"/>
              <a:t>, 2017, ISBN 978-0-12-813489-4. </a:t>
            </a:r>
            <a:r>
              <a:rPr lang="sk-SK" b="1" dirty="0"/>
              <a:t>knižnica MTF: 621.9/Ch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MADAJ, R. -- KOHÁR, R. Aditívne technológie. Žilina: </a:t>
            </a:r>
            <a:r>
              <a:rPr lang="sk-SK" dirty="0" err="1"/>
              <a:t>Edis</a:t>
            </a:r>
            <a:r>
              <a:rPr lang="sk-SK" dirty="0"/>
              <a:t>, 2020. 218 s. ISBN 978-80-554-1685-4. </a:t>
            </a:r>
            <a:r>
              <a:rPr lang="sk-SK" b="1" dirty="0"/>
              <a:t>knižnica MTF: 621/Ma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MILDE, J. -- MOROVIČ, L. Využitie 3D digitalizácie a aditívnych technológií v medicíne. </a:t>
            </a:r>
            <a:r>
              <a:rPr lang="sk-SK" dirty="0" err="1"/>
              <a:t>Diz</a:t>
            </a:r>
            <a:r>
              <a:rPr lang="sk-SK" dirty="0"/>
              <a:t>. práca. 2018. 173 s.</a:t>
            </a:r>
          </a:p>
          <a:p>
            <a:pPr lvl="0"/>
            <a:r>
              <a:rPr lang="sk-SK" b="1" dirty="0"/>
              <a:t>       knižnica MTF: so súhlasom autora (u knihovníka)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22683"/>
      </p:ext>
    </p:extLst>
  </p:cSld>
  <p:clrMapOvr>
    <a:masterClrMapping/>
  </p:clrMapOvr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441960"/>
            <a:ext cx="11231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TEÓRIA A TECHNOLÓGIA SPRACOVANIA PLASTOV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LABAŠ, V. -- KUBLIHA, M. -- MINÁRIK, S. Úvod do technologických procesov nekovových materiálov. Trnava : </a:t>
            </a:r>
            <a:r>
              <a:rPr lang="sk-SK" dirty="0" err="1"/>
              <a:t>AlumniPress</a:t>
            </a:r>
            <a:r>
              <a:rPr lang="sk-SK" dirty="0"/>
              <a:t>, 2007. 210 s. ISBN 978-80-8096-006-3. </a:t>
            </a:r>
            <a:r>
              <a:rPr lang="sk-SK" b="1" dirty="0"/>
              <a:t>e-skriptá, knižnica MTF: 620/La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NÁPLAVA, A. -- JAHNÁTEK, Ľ. -- GROM, J. Metrológia a skúšanie plastov. Bratislava : STU v Bratislave, 2006. 143 s. ISBN 80-227-2378-9. </a:t>
            </a:r>
            <a:r>
              <a:rPr lang="sk-SK" b="1" dirty="0"/>
              <a:t>e-skriptá, knižnica MTF: 620/Na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JAHNÁTEK, Ľ. -- GROM, J. -- NÁPLAVA, A. Teória a technológia spracovania plastov. Bratislava : STU v Bratislave, 2005. 188 s. ISBN 80-227-2256-1. </a:t>
            </a:r>
            <a:r>
              <a:rPr lang="sk-SK" b="1" dirty="0"/>
              <a:t>e-skriptá, knižnica MTF: 678.5/Ja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BELOFSKY, H. </a:t>
            </a:r>
            <a:r>
              <a:rPr lang="sk-SK" dirty="0" err="1"/>
              <a:t>Plastics</a:t>
            </a:r>
            <a:r>
              <a:rPr lang="sk-SK" dirty="0"/>
              <a:t>: </a:t>
            </a:r>
            <a:r>
              <a:rPr lang="sk-SK" dirty="0" err="1"/>
              <a:t>Product</a:t>
            </a:r>
            <a:r>
              <a:rPr lang="sk-SK" dirty="0"/>
              <a:t> Design and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Engineering.Munchen,Carl</a:t>
            </a:r>
            <a:r>
              <a:rPr lang="sk-SK" dirty="0"/>
              <a:t> </a:t>
            </a:r>
            <a:r>
              <a:rPr lang="sk-SK" dirty="0" err="1"/>
              <a:t>Hanser</a:t>
            </a:r>
            <a:r>
              <a:rPr lang="sk-SK" dirty="0"/>
              <a:t> Verlag,1995. </a:t>
            </a:r>
            <a:r>
              <a:rPr lang="sk-SK" b="1" dirty="0"/>
              <a:t>knižnica MTF: 678/</a:t>
            </a:r>
            <a:r>
              <a:rPr lang="sk-SK" b="1" dirty="0" err="1"/>
              <a:t>Be</a:t>
            </a:r>
            <a:endParaRPr lang="sk-SK" b="1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JAHNÁTEK, Ľ. -- GROM, J. -- NÁPLAVA, A. Teória a technológia spracovania plastov. Bratislava : STU v Bratislave, 2005. 188 s. ISBN 80-227-2256-1. </a:t>
            </a:r>
            <a:r>
              <a:rPr lang="sk-SK" b="1" dirty="0"/>
              <a:t>e-skriptá, knižnica MTF: 678.5/Ja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MRACINČIN, A.-HUDEC, I.-MAJLING, J. Technológia materiálov,1.vyd. Bratislava, STU, 2002, 183s. </a:t>
            </a:r>
            <a:r>
              <a:rPr lang="sk-SK" b="1" dirty="0"/>
              <a:t>knižnica MTF: 678/Ma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OSSWALD,T. </a:t>
            </a:r>
            <a:r>
              <a:rPr lang="sk-SK" dirty="0" err="1"/>
              <a:t>Polymer</a:t>
            </a:r>
            <a:r>
              <a:rPr lang="sk-SK" dirty="0"/>
              <a:t> </a:t>
            </a:r>
            <a:r>
              <a:rPr lang="sk-SK" dirty="0" err="1"/>
              <a:t>processing</a:t>
            </a:r>
            <a:r>
              <a:rPr lang="sk-SK" dirty="0"/>
              <a:t> </a:t>
            </a:r>
            <a:r>
              <a:rPr lang="sk-SK" dirty="0" err="1"/>
              <a:t>fundametals</a:t>
            </a:r>
            <a:r>
              <a:rPr lang="sk-SK" dirty="0"/>
              <a:t>. </a:t>
            </a:r>
            <a:r>
              <a:rPr lang="sk-SK" dirty="0" err="1"/>
              <a:t>Munchen</a:t>
            </a:r>
            <a:r>
              <a:rPr lang="sk-SK" dirty="0"/>
              <a:t>, </a:t>
            </a:r>
            <a:r>
              <a:rPr lang="sk-SK" dirty="0" err="1"/>
              <a:t>Carl</a:t>
            </a:r>
            <a:r>
              <a:rPr lang="sk-SK" dirty="0"/>
              <a:t> </a:t>
            </a:r>
            <a:r>
              <a:rPr lang="sk-SK" dirty="0" err="1"/>
              <a:t>Hanser</a:t>
            </a:r>
            <a:r>
              <a:rPr lang="sk-SK" dirty="0"/>
              <a:t> </a:t>
            </a:r>
            <a:r>
              <a:rPr lang="sk-SK" dirty="0" err="1"/>
              <a:t>Verlag</a:t>
            </a:r>
            <a:r>
              <a:rPr lang="sk-SK" dirty="0"/>
              <a:t>, 1988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613865"/>
      </p:ext>
    </p:extLst>
  </p:cSld>
  <p:clrMapOvr>
    <a:masterClrMapping/>
  </p:clrMapOvr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609600"/>
            <a:ext cx="113690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TEÓRIA AUTOMATICKÉHO RIADENIA 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BALÁTĚ, J. Automatické </a:t>
            </a:r>
            <a:r>
              <a:rPr lang="sk-SK" dirty="0" err="1"/>
              <a:t>řízení</a:t>
            </a:r>
            <a:r>
              <a:rPr lang="sk-SK" dirty="0"/>
              <a:t>. Praha: BEN  2004. 654 s. ISBN 80-7300-148-9. </a:t>
            </a:r>
            <a:r>
              <a:rPr lang="sk-SK" b="1" dirty="0"/>
              <a:t>(rok vyd. 2003 knižnica MTF:681.3/Ba)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VRBAN, A. -- HALAMA, J. -- HUSÁROVÁ, B. Základy teórie automatického riadenia. Bratislava : STU v Bratislave, 1999. ISBN 80-227-1267-1.</a:t>
            </a:r>
            <a:r>
              <a:rPr lang="sk-SK" b="1" dirty="0"/>
              <a:t>e-skriptá, knižnica MTF: 681.5/Vr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ŠVARC, I. et al. Automatické </a:t>
            </a:r>
            <a:r>
              <a:rPr lang="sk-SK" dirty="0" err="1"/>
              <a:t>řízení</a:t>
            </a:r>
            <a:r>
              <a:rPr lang="sk-SK" dirty="0"/>
              <a:t>. Brno : CERM, 2011. 348 s. ISBN 978-80-214-4398-3. </a:t>
            </a:r>
            <a:r>
              <a:rPr lang="sk-SK" b="1" dirty="0"/>
              <a:t>knižnica MTF: 519/</a:t>
            </a:r>
            <a:r>
              <a:rPr lang="sk-SK" b="1" dirty="0" err="1"/>
              <a:t>Šv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HUBA, M. -- HUBINSKÝ, P. -- ŽÁKOVÁ, K. Teória automatického riadenia 1. Bratislava : STU v Bratislave, 2008. 418 s. ISBN 978-80-227-3000-6.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HUBA, M. Teória automatického riadenia 3. Bratislava : STU v Bratislave, 1992. 294 s. ISBN -80-2270473-3. </a:t>
            </a:r>
            <a:r>
              <a:rPr lang="sk-SK" b="1" dirty="0"/>
              <a:t>(rok vyd. 2006 knižnica MTF: 681.3/Hu)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VRBAN, A. -- MORAVČÍK, O. Citlivosť, tolerantnosť a robustnosť dynamických systémov. Bratislava : STU v Bratislave, 2006. 81 s. ISBN 80-227-2422-X. </a:t>
            </a:r>
            <a:r>
              <a:rPr lang="sk-SK" b="1" dirty="0"/>
              <a:t> e-monografia, knižnica MTF: 681.3/Vr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KOTEK, Z. </a:t>
            </a:r>
            <a:r>
              <a:rPr lang="sk-SK" dirty="0" err="1"/>
              <a:t>Adaptivní</a:t>
            </a:r>
            <a:r>
              <a:rPr lang="sk-SK" dirty="0"/>
              <a:t> a </a:t>
            </a:r>
            <a:r>
              <a:rPr lang="sk-SK" dirty="0" err="1"/>
              <a:t>učící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systémy. Praha : SNTL, 1980. 372 s.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KUBÍK, S. -- KOTEK, Z. -- ŠALAMON, M. </a:t>
            </a:r>
            <a:r>
              <a:rPr lang="sk-SK" dirty="0" err="1"/>
              <a:t>Teorie</a:t>
            </a:r>
            <a:r>
              <a:rPr lang="sk-SK" dirty="0"/>
              <a:t> </a:t>
            </a:r>
            <a:r>
              <a:rPr lang="sk-SK" dirty="0" err="1"/>
              <a:t>regulace</a:t>
            </a:r>
            <a:r>
              <a:rPr lang="sk-SK" dirty="0"/>
              <a:t>: 1. </a:t>
            </a:r>
            <a:r>
              <a:rPr lang="sk-SK" dirty="0" err="1"/>
              <a:t>Lineární</a:t>
            </a:r>
            <a:r>
              <a:rPr lang="sk-SK" dirty="0"/>
              <a:t> </a:t>
            </a:r>
            <a:r>
              <a:rPr lang="sk-SK" dirty="0" err="1"/>
              <a:t>regulace</a:t>
            </a:r>
            <a:r>
              <a:rPr lang="sk-SK" dirty="0"/>
              <a:t>. Praha : SNTL, 1968. 267 s. </a:t>
            </a:r>
            <a:r>
              <a:rPr lang="sk-SK" b="1" dirty="0"/>
              <a:t>(rok vyd. 1974 knižnica MTF: 681.5)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KACHAŇÁK, A. Teória automatického riadenia II. Bratislava : SVŠT v Bratislave, 1987. 334 s</a:t>
            </a:r>
            <a:r>
              <a:rPr lang="sk-SK" b="1" dirty="0"/>
              <a:t>.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BUBNICKI, Z.: </a:t>
            </a:r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</a:t>
            </a:r>
            <a:r>
              <a:rPr lang="sk-SK" dirty="0" err="1"/>
              <a:t>Theory</a:t>
            </a:r>
            <a:r>
              <a:rPr lang="sk-SK" dirty="0"/>
              <a:t>. </a:t>
            </a:r>
            <a:r>
              <a:rPr lang="sk-SK" dirty="0" err="1"/>
              <a:t>Springer-Verlag</a:t>
            </a:r>
            <a:r>
              <a:rPr lang="sk-SK" dirty="0"/>
              <a:t> </a:t>
            </a:r>
            <a:r>
              <a:rPr lang="sk-SK" dirty="0" err="1"/>
              <a:t>Berlin</a:t>
            </a:r>
            <a:r>
              <a:rPr lang="sk-SK" dirty="0"/>
              <a:t> and </a:t>
            </a:r>
            <a:r>
              <a:rPr lang="sk-SK" dirty="0" err="1"/>
              <a:t>Heidelberg</a:t>
            </a:r>
            <a:r>
              <a:rPr lang="sk-SK" dirty="0"/>
              <a:t> </a:t>
            </a:r>
            <a:r>
              <a:rPr lang="sk-SK" dirty="0" err="1"/>
              <a:t>GmbH</a:t>
            </a:r>
            <a:r>
              <a:rPr lang="sk-SK" dirty="0"/>
              <a:t> &amp; Co. KG, 2010, ISBN: 3642063012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241048"/>
      </p:ext>
    </p:extLst>
  </p:cSld>
  <p:clrMapOvr>
    <a:masterClrMapping/>
  </p:clrMapOvr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0040" y="472440"/>
            <a:ext cx="11551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TEÓRIA OBRÁBANIA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BÉKÉS, J. Inžinierska technológia obrábania kovov. Bratislava: Alfa, 1981. 398 s. </a:t>
            </a:r>
            <a:r>
              <a:rPr lang="sk-SK" b="1" dirty="0"/>
              <a:t>knižnica MTF: 621.8/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JANÁČ, A. -- LIPA, Z. -- PETERKA, J. Teória obrábania. Bratislava: STU v Bratislave, 2006. 199 s. ISBN 80-227-2347-9.</a:t>
            </a:r>
          </a:p>
          <a:p>
            <a:pPr lvl="0"/>
            <a:r>
              <a:rPr lang="sk-SK" b="1" dirty="0"/>
              <a:t>e-skriptá, knižnica MTF: 621.9/Ja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BÉKÉS, J. Teória obrábania. Bratislava: STU v Bratislave, 1999. 157 s. ISBN 80-227-1261-2. </a:t>
            </a:r>
            <a:r>
              <a:rPr lang="sk-SK" b="1" dirty="0"/>
              <a:t>e-skriptá, knižnica MTF: 621.9/Te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BUDA, J. -- BÉKÉS, J. Teoretické základy obrábania kovov. Bratislava: SVTL, 1967. 698 s. </a:t>
            </a:r>
            <a:r>
              <a:rPr lang="sk-SK" b="1" dirty="0"/>
              <a:t>knižnica MTF: 621.9/</a:t>
            </a:r>
            <a:r>
              <a:rPr lang="sk-SK" b="1" dirty="0" err="1"/>
              <a:t>Bu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BUDA, J. -- BÉKÉS, J. Teoretické základy obrábania kovov. Bratislava: Alfa, 1977. 693 s. </a:t>
            </a:r>
            <a:r>
              <a:rPr lang="sk-SK" b="1" dirty="0"/>
              <a:t>knižnica MTF: 621.9/</a:t>
            </a:r>
            <a:r>
              <a:rPr lang="sk-SK" b="1" dirty="0" err="1"/>
              <a:t>Bu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VASILKO, K. Analytická teória trieskového obrábania. Košice: Technická univerzita v Košiciach, 2007. 338 s. ISBN 978-80-8073-759-7.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NESLUŠAN, M. -- ČILLIKOVÁ, M. Teória obrábania. Žilina: ŽU, 2007. 167 s. ISBN 978-80-8070-790-3. </a:t>
            </a:r>
            <a:r>
              <a:rPr lang="sk-SK" b="1" dirty="0"/>
              <a:t>knižnica MTF: 621.9/</a:t>
            </a:r>
            <a:r>
              <a:rPr lang="sk-SK" b="1" dirty="0" err="1"/>
              <a:t>Ne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035295"/>
      </p:ext>
    </p:extLst>
  </p:cSld>
  <p:clrMapOvr>
    <a:masterClrMapping/>
  </p:clrMapOvr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33400"/>
            <a:ext cx="112166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TEÓRIA POŽIAROV A VÝBUCHOV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ZAPLETALOVÁ-BARTLOVÁ, I. -- BALOG, K. Analýza nebezpečí a </a:t>
            </a:r>
            <a:r>
              <a:rPr lang="sk-SK" dirty="0" err="1"/>
              <a:t>prevence</a:t>
            </a:r>
            <a:r>
              <a:rPr lang="sk-SK" dirty="0"/>
              <a:t> </a:t>
            </a:r>
            <a:r>
              <a:rPr lang="sk-SK" dirty="0" err="1"/>
              <a:t>průmyslových</a:t>
            </a:r>
            <a:r>
              <a:rPr lang="sk-SK" dirty="0"/>
              <a:t> havárií. Ostrava : </a:t>
            </a:r>
            <a:r>
              <a:rPr lang="sk-SK" dirty="0" err="1"/>
              <a:t>Sdružení</a:t>
            </a:r>
            <a:r>
              <a:rPr lang="sk-SK" dirty="0"/>
              <a:t> </a:t>
            </a:r>
            <a:r>
              <a:rPr lang="sk-SK" dirty="0" err="1"/>
              <a:t>požárního</a:t>
            </a:r>
            <a:r>
              <a:rPr lang="sk-SK" dirty="0"/>
              <a:t> a </a:t>
            </a:r>
            <a:r>
              <a:rPr lang="sk-SK" dirty="0" err="1"/>
              <a:t>bezpečnostního</a:t>
            </a:r>
            <a:r>
              <a:rPr lang="sk-SK" dirty="0"/>
              <a:t> </a:t>
            </a:r>
            <a:r>
              <a:rPr lang="sk-SK" dirty="0" err="1"/>
              <a:t>inženýrství</a:t>
            </a:r>
            <a:r>
              <a:rPr lang="sk-SK" dirty="0"/>
              <a:t>, 1998. 193 s. ISBN 80-86111-07-5. </a:t>
            </a:r>
            <a:r>
              <a:rPr lang="sk-SK" b="1" dirty="0"/>
              <a:t>knižnica MTF: 331/Za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-- KVARČÁK, M. Dynamika </a:t>
            </a:r>
            <a:r>
              <a:rPr lang="sk-SK" dirty="0" err="1"/>
              <a:t>požáru</a:t>
            </a:r>
            <a:r>
              <a:rPr lang="sk-SK" dirty="0"/>
              <a:t>. Ostrava : SPBI, 1999. 118 s. ISBN 80-86111-44-X. </a:t>
            </a:r>
            <a:r>
              <a:rPr lang="sk-SK" b="1" dirty="0"/>
              <a:t>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VÁVRA, P. </a:t>
            </a:r>
            <a:r>
              <a:rPr lang="sk-SK" dirty="0" err="1"/>
              <a:t>Teorie</a:t>
            </a:r>
            <a:r>
              <a:rPr lang="sk-SK" dirty="0"/>
              <a:t> </a:t>
            </a:r>
            <a:r>
              <a:rPr lang="sk-SK" dirty="0" err="1"/>
              <a:t>výbušin</a:t>
            </a:r>
            <a:r>
              <a:rPr lang="sk-SK" dirty="0"/>
              <a:t>. Pardubice: Univerzita Pardubice, 2002. 115 s. ISBN 80-7194-444-0.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LEES, F P. </a:t>
            </a:r>
            <a:r>
              <a:rPr lang="sk-SK" dirty="0" err="1"/>
              <a:t>Loss</a:t>
            </a:r>
            <a:r>
              <a:rPr lang="sk-SK" dirty="0"/>
              <a:t> </a:t>
            </a:r>
            <a:r>
              <a:rPr lang="sk-SK" dirty="0" err="1"/>
              <a:t>Prevention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Industries</a:t>
            </a:r>
            <a:r>
              <a:rPr lang="sk-SK" dirty="0"/>
              <a:t>: Hazard </a:t>
            </a:r>
            <a:r>
              <a:rPr lang="sk-SK" dirty="0" err="1"/>
              <a:t>Identification</a:t>
            </a:r>
            <a:r>
              <a:rPr lang="sk-SK" dirty="0"/>
              <a:t>, </a:t>
            </a:r>
            <a:r>
              <a:rPr lang="sk-SK" dirty="0" err="1"/>
              <a:t>Assessment</a:t>
            </a:r>
            <a:r>
              <a:rPr lang="sk-SK" dirty="0"/>
              <a:t> and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Volume</a:t>
            </a:r>
            <a:r>
              <a:rPr lang="sk-SK" dirty="0"/>
              <a:t> 1. </a:t>
            </a:r>
            <a:r>
              <a:rPr lang="sk-SK" dirty="0" err="1"/>
              <a:t>Oxford</a:t>
            </a:r>
            <a:r>
              <a:rPr lang="sk-SK" dirty="0"/>
              <a:t> : </a:t>
            </a:r>
            <a:r>
              <a:rPr lang="sk-SK" dirty="0" err="1"/>
              <a:t>Reed</a:t>
            </a:r>
            <a:r>
              <a:rPr lang="sk-SK" dirty="0"/>
              <a:t> </a:t>
            </a:r>
            <a:r>
              <a:rPr lang="sk-SK" dirty="0" err="1"/>
              <a:t>Educational</a:t>
            </a:r>
            <a:r>
              <a:rPr lang="sk-SK" dirty="0"/>
              <a:t> and Professional </a:t>
            </a:r>
            <a:r>
              <a:rPr lang="sk-SK" dirty="0" err="1"/>
              <a:t>Publ</a:t>
            </a:r>
            <a:r>
              <a:rPr lang="sk-SK" dirty="0"/>
              <a:t>. </a:t>
            </a:r>
            <a:r>
              <a:rPr lang="sk-SK" dirty="0" err="1"/>
              <a:t>Ltd</a:t>
            </a:r>
            <a:r>
              <a:rPr lang="sk-SK" dirty="0"/>
              <a:t>, 1996. ISBN 0-7506-1547-8. </a:t>
            </a:r>
            <a:r>
              <a:rPr lang="sk-SK" b="1" dirty="0"/>
              <a:t>knižnica MTF: 504/</a:t>
            </a:r>
            <a:r>
              <a:rPr lang="sk-SK" b="1" dirty="0" err="1"/>
              <a:t>Le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LEES, F P. </a:t>
            </a:r>
            <a:r>
              <a:rPr lang="sk-SK" dirty="0" err="1"/>
              <a:t>Loss</a:t>
            </a:r>
            <a:r>
              <a:rPr lang="sk-SK" dirty="0"/>
              <a:t> </a:t>
            </a:r>
            <a:r>
              <a:rPr lang="sk-SK" dirty="0" err="1"/>
              <a:t>Prevention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Industries</a:t>
            </a:r>
            <a:r>
              <a:rPr lang="sk-SK" dirty="0"/>
              <a:t>: Hazard </a:t>
            </a:r>
            <a:r>
              <a:rPr lang="sk-SK" dirty="0" err="1"/>
              <a:t>Identification</a:t>
            </a:r>
            <a:r>
              <a:rPr lang="sk-SK" dirty="0"/>
              <a:t>, </a:t>
            </a:r>
            <a:r>
              <a:rPr lang="sk-SK" dirty="0" err="1"/>
              <a:t>Assessment</a:t>
            </a:r>
            <a:r>
              <a:rPr lang="sk-SK" dirty="0"/>
              <a:t> and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Volume</a:t>
            </a:r>
            <a:r>
              <a:rPr lang="sk-SK" dirty="0"/>
              <a:t> 2. </a:t>
            </a:r>
            <a:r>
              <a:rPr lang="sk-SK" dirty="0" err="1"/>
              <a:t>Oxford</a:t>
            </a:r>
            <a:r>
              <a:rPr lang="sk-SK" dirty="0"/>
              <a:t> : </a:t>
            </a:r>
            <a:r>
              <a:rPr lang="sk-SK" dirty="0" err="1"/>
              <a:t>Reed</a:t>
            </a:r>
            <a:r>
              <a:rPr lang="sk-SK" dirty="0"/>
              <a:t> </a:t>
            </a:r>
            <a:r>
              <a:rPr lang="sk-SK" dirty="0" err="1"/>
              <a:t>Educational</a:t>
            </a:r>
            <a:r>
              <a:rPr lang="sk-SK" dirty="0"/>
              <a:t> and Professional </a:t>
            </a:r>
            <a:r>
              <a:rPr lang="sk-SK" dirty="0" err="1"/>
              <a:t>Publ</a:t>
            </a:r>
            <a:r>
              <a:rPr lang="sk-SK" dirty="0"/>
              <a:t>. </a:t>
            </a:r>
            <a:r>
              <a:rPr lang="sk-SK" dirty="0" err="1"/>
              <a:t>Ltd</a:t>
            </a:r>
            <a:r>
              <a:rPr lang="sk-SK" dirty="0"/>
              <a:t>, 1996. ISBN 0-7506-1547-8.</a:t>
            </a:r>
            <a:r>
              <a:rPr lang="sk-SK" b="1" dirty="0"/>
              <a:t> knižnica MTF: 504/</a:t>
            </a:r>
            <a:r>
              <a:rPr lang="sk-SK" b="1" dirty="0" err="1"/>
              <a:t>Le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LEES, F P. </a:t>
            </a:r>
            <a:r>
              <a:rPr lang="sk-SK" dirty="0" err="1"/>
              <a:t>Loss</a:t>
            </a:r>
            <a:r>
              <a:rPr lang="sk-SK" dirty="0"/>
              <a:t> </a:t>
            </a:r>
            <a:r>
              <a:rPr lang="sk-SK" dirty="0" err="1"/>
              <a:t>Prevention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Industries</a:t>
            </a:r>
            <a:r>
              <a:rPr lang="sk-SK" dirty="0"/>
              <a:t>: Hazard </a:t>
            </a:r>
            <a:r>
              <a:rPr lang="sk-SK" dirty="0" err="1"/>
              <a:t>Identification</a:t>
            </a:r>
            <a:r>
              <a:rPr lang="sk-SK" dirty="0"/>
              <a:t>, </a:t>
            </a:r>
            <a:r>
              <a:rPr lang="sk-SK" dirty="0" err="1"/>
              <a:t>Assessment</a:t>
            </a:r>
            <a:r>
              <a:rPr lang="sk-SK" dirty="0"/>
              <a:t> and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Volume</a:t>
            </a:r>
            <a:r>
              <a:rPr lang="sk-SK" dirty="0"/>
              <a:t> 3. </a:t>
            </a:r>
            <a:r>
              <a:rPr lang="sk-SK" dirty="0" err="1"/>
              <a:t>Oxford</a:t>
            </a:r>
            <a:r>
              <a:rPr lang="sk-SK" dirty="0"/>
              <a:t> : </a:t>
            </a:r>
            <a:r>
              <a:rPr lang="sk-SK" dirty="0" err="1"/>
              <a:t>Reed</a:t>
            </a:r>
            <a:r>
              <a:rPr lang="sk-SK" dirty="0"/>
              <a:t> </a:t>
            </a:r>
            <a:r>
              <a:rPr lang="sk-SK" dirty="0" err="1"/>
              <a:t>Educational</a:t>
            </a:r>
            <a:r>
              <a:rPr lang="sk-SK" dirty="0"/>
              <a:t> and Professional </a:t>
            </a:r>
            <a:r>
              <a:rPr lang="sk-SK" dirty="0" err="1"/>
              <a:t>Publ</a:t>
            </a:r>
            <a:r>
              <a:rPr lang="sk-SK" dirty="0"/>
              <a:t>. </a:t>
            </a:r>
            <a:r>
              <a:rPr lang="sk-SK" dirty="0" err="1"/>
              <a:t>Ltd</a:t>
            </a:r>
            <a:r>
              <a:rPr lang="sk-SK" dirty="0"/>
              <a:t>, 1996. ISBN 0-7506-1547-8. </a:t>
            </a:r>
            <a:r>
              <a:rPr lang="sk-SK" b="1" dirty="0"/>
              <a:t>knižnica MTF: 504/</a:t>
            </a:r>
            <a:r>
              <a:rPr lang="sk-SK" b="1" dirty="0" err="1"/>
              <a:t>Le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VÁVRA, P. -- VÁGENKNECHT, J. </a:t>
            </a:r>
            <a:r>
              <a:rPr lang="sk-SK" dirty="0" err="1"/>
              <a:t>Teorie</a:t>
            </a:r>
            <a:r>
              <a:rPr lang="sk-SK" dirty="0"/>
              <a:t> </a:t>
            </a:r>
            <a:r>
              <a:rPr lang="sk-SK" dirty="0" err="1"/>
              <a:t>působení</a:t>
            </a:r>
            <a:r>
              <a:rPr lang="sk-SK" dirty="0"/>
              <a:t> výbuchu. Pardubice: Univerzita Pardubice, 2002. 105 s. ISBN 80-7194-494-7.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HENRYCH, J. Dynamika výbuchu a </a:t>
            </a:r>
            <a:r>
              <a:rPr lang="sk-SK" dirty="0" err="1"/>
              <a:t>její</a:t>
            </a:r>
            <a:r>
              <a:rPr lang="sk-SK" dirty="0"/>
              <a:t> užití. Praha: </a:t>
            </a:r>
            <a:r>
              <a:rPr lang="sk-SK" dirty="0" err="1"/>
              <a:t>Academia</a:t>
            </a:r>
            <a:r>
              <a:rPr lang="sk-SK" dirty="0"/>
              <a:t>, 1973. 412 s. </a:t>
            </a:r>
            <a:r>
              <a:rPr lang="sk-SK" b="1" dirty="0"/>
              <a:t>knižnica MTF: 331/</a:t>
            </a:r>
            <a:r>
              <a:rPr lang="sk-SK" b="1" dirty="0" err="1"/>
              <a:t>Dy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-- KVARČÁK, M. Procesy </a:t>
            </a:r>
            <a:r>
              <a:rPr lang="sk-SK" dirty="0" err="1"/>
              <a:t>hoření</a:t>
            </a:r>
            <a:r>
              <a:rPr lang="sk-SK" dirty="0"/>
              <a:t>. In ŠENOVSKÝ, M. a kol. Základy </a:t>
            </a:r>
            <a:r>
              <a:rPr lang="sk-SK" dirty="0" err="1"/>
              <a:t>požárního</a:t>
            </a:r>
            <a:r>
              <a:rPr lang="sk-SK" dirty="0"/>
              <a:t> </a:t>
            </a:r>
            <a:r>
              <a:rPr lang="sk-SK" dirty="0" err="1"/>
              <a:t>inženýrství</a:t>
            </a:r>
            <a:r>
              <a:rPr lang="sk-SK" dirty="0"/>
              <a:t>. Ostrava : SPBI, 2004, s. 2--16. ISBN 80-86634-50-7. </a:t>
            </a:r>
            <a:r>
              <a:rPr lang="sk-SK" b="1" dirty="0"/>
              <a:t>knižnica MTF: 331/</a:t>
            </a:r>
            <a:r>
              <a:rPr lang="sk-SK" b="1" dirty="0" err="1"/>
              <a:t>Še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KVARČÁK, M. Základy </a:t>
            </a:r>
            <a:r>
              <a:rPr lang="sk-SK" dirty="0" err="1"/>
              <a:t>požární</a:t>
            </a:r>
            <a:r>
              <a:rPr lang="sk-SK" dirty="0"/>
              <a:t> ochrany. Ostrava : SPBI, 2005. 133 s. ISBN 80-86634-76-0. </a:t>
            </a:r>
            <a:r>
              <a:rPr lang="sk-SK" b="1" dirty="0"/>
              <a:t>knižnica MTF: 331/</a:t>
            </a:r>
            <a:r>
              <a:rPr lang="sk-SK" b="1" dirty="0" err="1"/>
              <a:t>Kv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PROKOP, P. -- ŠENOVSKÝ, M. -- BEBČÁK, P. </a:t>
            </a:r>
            <a:r>
              <a:rPr lang="sk-SK" dirty="0" err="1"/>
              <a:t>Větrání</a:t>
            </a:r>
            <a:r>
              <a:rPr lang="sk-SK" dirty="0"/>
              <a:t> </a:t>
            </a:r>
            <a:r>
              <a:rPr lang="sk-SK" dirty="0" err="1"/>
              <a:t>objeků</a:t>
            </a:r>
            <a:r>
              <a:rPr lang="sk-SK" dirty="0"/>
              <a:t>. Ostrava: SPBI, 1998. 220 s. ISBN 80-86111-23-7.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872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01858" y="815926"/>
            <a:ext cx="10691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CAA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AutoNum type="arabicPeriod"/>
            </a:pPr>
            <a:r>
              <a:rPr lang="sk-SK" dirty="0"/>
              <a:t>VÁCLAV, Š. -- SENDERSKÁ, K. -- BENOVIČ, M. Technológia montáže a CAA systémy. Trnava : </a:t>
            </a:r>
            <a:r>
              <a:rPr lang="sk-SK" dirty="0" err="1"/>
              <a:t>AlumniPress</a:t>
            </a:r>
            <a:r>
              <a:rPr lang="sk-SK" dirty="0"/>
              <a:t>, 2011. 249 s. ISBN 978-80-8096-141-1. </a:t>
            </a:r>
            <a:r>
              <a:rPr lang="sk-SK" b="1" dirty="0"/>
              <a:t>e-skriptá, knižnica MTF: 621.9/</a:t>
            </a:r>
            <a:r>
              <a:rPr lang="sk-SK" b="1" dirty="0" err="1"/>
              <a:t>Va</a:t>
            </a:r>
            <a:endParaRPr lang="sk-SK" b="1" dirty="0"/>
          </a:p>
          <a:p>
            <a:pPr marL="342900" lvl="0" indent="-342900">
              <a:buAutoNum type="arabicPeriod"/>
            </a:pPr>
            <a:r>
              <a:rPr lang="sk-SK" dirty="0"/>
              <a:t>VALENTOVIČ, E. Základy montáže. Bratislava : STU v Bratislave, 2001. 136 s. ISBN 80-227-1464-X.</a:t>
            </a:r>
          </a:p>
          <a:p>
            <a:r>
              <a:rPr lang="sk-SK" b="1" dirty="0"/>
              <a:t> knižnica MTF: 621.9/</a:t>
            </a:r>
            <a:r>
              <a:rPr lang="sk-SK" b="1" dirty="0" err="1"/>
              <a:t>Va</a:t>
            </a:r>
            <a:r>
              <a:rPr lang="sk-SK" b="1" dirty="0"/>
              <a:t>, e-skriptá</a:t>
            </a:r>
          </a:p>
          <a:p>
            <a:r>
              <a:rPr lang="sk-SK" dirty="0"/>
              <a:t>3.   KOVÁČ, J. -- SVOBODA, M. -- LÍŠKA, O. Automatizovaná a pružná montáž. Košice : Technická univerzita v Košiciach, 2000. 200 s. ISBN 80-7099-504-1. </a:t>
            </a:r>
            <a:r>
              <a:rPr lang="sk-SK" b="1" dirty="0"/>
              <a:t>knižnica MTF: 621.9/</a:t>
            </a:r>
            <a:r>
              <a:rPr lang="sk-SK" b="1" dirty="0" err="1"/>
              <a:t>Ko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AutoNum type="arabicPeriod"/>
            </a:pPr>
            <a:r>
              <a:rPr lang="sk-SK" dirty="0"/>
              <a:t>VALENTOVIČ, E. Technológia montáže. Bratislava: STU v Bratislave, 1999. 96 s.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endParaRPr lang="sk-SK" b="1" dirty="0"/>
          </a:p>
          <a:p>
            <a:pPr marL="342900" lvl="0" indent="-342900">
              <a:buAutoNum type="arabicPeriod"/>
            </a:pPr>
            <a:r>
              <a:rPr lang="sk-SK" dirty="0"/>
              <a:t>JURKO, J. Výrobný proces – montáž a demontáž v strojárstve. Košice: TUKE, 2008. </a:t>
            </a:r>
          </a:p>
          <a:p>
            <a:pPr marL="342900" lvl="0" indent="-342900">
              <a:buAutoNum type="arabicPeriod"/>
            </a:pPr>
            <a:r>
              <a:rPr lang="sk-SK" dirty="0"/>
              <a:t>SLANINA, F. Montáž v strojárskych a elektrotechnických výrobách. Bratislava: Alfa, 1990. 288 s. ISBN 80-05-00609-9. </a:t>
            </a:r>
            <a:r>
              <a:rPr lang="sk-SK" b="1" dirty="0"/>
              <a:t>621.9/</a:t>
            </a:r>
            <a:r>
              <a:rPr lang="sk-SK" b="1" dirty="0" err="1"/>
              <a:t>Sl</a:t>
            </a:r>
            <a:endParaRPr lang="sk-SK" b="1" dirty="0"/>
          </a:p>
          <a:p>
            <a:pPr marL="342900" lvl="0" indent="-342900">
              <a:buAutoNum type="arabicPeriod"/>
            </a:pPr>
            <a:r>
              <a:rPr lang="sk-SK" dirty="0"/>
              <a:t>Časopisecké a konferenčné príspevky od autorov: Václav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97078"/>
      </p:ext>
    </p:extLst>
  </p:cSld>
  <p:clrMapOvr>
    <a:masterClrMapping/>
  </p:clrMapOvr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48640"/>
            <a:ext cx="11338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TEÓRIA SYSTÉMO</a:t>
            </a:r>
            <a:r>
              <a:rPr lang="sk-SK" u="sng" dirty="0"/>
              <a:t>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KHALIL, H K. </a:t>
            </a:r>
            <a:r>
              <a:rPr lang="sk-SK" dirty="0" err="1"/>
              <a:t>Nonlinear</a:t>
            </a:r>
            <a:r>
              <a:rPr lang="sk-SK" dirty="0"/>
              <a:t> </a:t>
            </a:r>
            <a:r>
              <a:rPr lang="sk-SK" dirty="0" err="1"/>
              <a:t>systems</a:t>
            </a:r>
            <a:r>
              <a:rPr lang="sk-SK" dirty="0"/>
              <a:t>. </a:t>
            </a:r>
            <a:r>
              <a:rPr lang="sk-SK" dirty="0" err="1"/>
              <a:t>Upper</a:t>
            </a:r>
            <a:r>
              <a:rPr lang="sk-SK" dirty="0"/>
              <a:t> </a:t>
            </a:r>
            <a:r>
              <a:rPr lang="sk-SK" dirty="0" err="1"/>
              <a:t>Saddle</a:t>
            </a:r>
            <a:r>
              <a:rPr lang="sk-SK" dirty="0"/>
              <a:t> </a:t>
            </a:r>
            <a:r>
              <a:rPr lang="sk-SK" dirty="0" err="1"/>
              <a:t>River</a:t>
            </a:r>
            <a:r>
              <a:rPr lang="sk-SK" dirty="0"/>
              <a:t> :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1996. 734 s. ISBN 0-13-228024-8.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KROKAVEC, D. -- FILASOVÁ, A. Diskrétne systémy. Košice: </a:t>
            </a:r>
            <a:r>
              <a:rPr lang="sk-SK" dirty="0" err="1"/>
              <a:t>Elfa</a:t>
            </a:r>
            <a:r>
              <a:rPr lang="sk-SK" dirty="0"/>
              <a:t>, 2006. 302 s. ISBN 80-8086-028-9. </a:t>
            </a:r>
            <a:r>
              <a:rPr lang="sk-SK" b="1" dirty="0"/>
              <a:t>knižnica MTF: 519/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FRANKLIN, G F. -- POWELL, J. -- EMAMI-NAEINI, A. Feedback </a:t>
            </a:r>
            <a:r>
              <a:rPr lang="sk-SK" dirty="0" err="1"/>
              <a:t>Control</a:t>
            </a:r>
            <a:r>
              <a:rPr lang="sk-SK" dirty="0"/>
              <a:t> of </a:t>
            </a:r>
            <a:r>
              <a:rPr lang="sk-SK" dirty="0" err="1"/>
              <a:t>Dynamic</a:t>
            </a:r>
            <a:r>
              <a:rPr lang="sk-SK" dirty="0"/>
              <a:t> Systems. </a:t>
            </a:r>
            <a:r>
              <a:rPr lang="sk-SK" dirty="0" err="1"/>
              <a:t>Upper</a:t>
            </a:r>
            <a:r>
              <a:rPr lang="sk-SK" dirty="0"/>
              <a:t> </a:t>
            </a:r>
            <a:r>
              <a:rPr lang="sk-SK" dirty="0" err="1"/>
              <a:t>Saddle</a:t>
            </a:r>
            <a:r>
              <a:rPr lang="sk-SK" dirty="0"/>
              <a:t> </a:t>
            </a:r>
            <a:r>
              <a:rPr lang="sk-SK" dirty="0" err="1"/>
              <a:t>River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2006. 910 s. ISBN 0-13-149930-0. </a:t>
            </a:r>
            <a:r>
              <a:rPr lang="sk-SK" b="1" dirty="0"/>
              <a:t>knižnica MTF: 519/</a:t>
            </a:r>
            <a:r>
              <a:rPr lang="sk-SK" b="1" dirty="0" err="1"/>
              <a:t>Fr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CASSANDRAS, C G. -- LAFORTUNE, S.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discrete</a:t>
            </a:r>
            <a:r>
              <a:rPr lang="sk-SK" dirty="0"/>
              <a:t> </a:t>
            </a:r>
            <a:r>
              <a:rPr lang="sk-SK" dirty="0" err="1"/>
              <a:t>event</a:t>
            </a:r>
            <a:r>
              <a:rPr lang="sk-SK" dirty="0"/>
              <a:t> </a:t>
            </a:r>
            <a:r>
              <a:rPr lang="sk-SK" dirty="0" err="1"/>
              <a:t>systems</a:t>
            </a:r>
            <a:r>
              <a:rPr lang="sk-SK" dirty="0"/>
              <a:t>. New York: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-Business </a:t>
            </a:r>
            <a:r>
              <a:rPr lang="sk-SK" dirty="0" err="1"/>
              <a:t>Media</a:t>
            </a:r>
            <a:r>
              <a:rPr lang="sk-SK" dirty="0"/>
              <a:t>, 2008. 769 s. ISBN 978-0-387-33332-8. </a:t>
            </a:r>
            <a:r>
              <a:rPr lang="sk-SK" b="1" dirty="0"/>
              <a:t>knižnica MTF: 519/</a:t>
            </a:r>
            <a:r>
              <a:rPr lang="sk-SK" b="1" dirty="0" err="1"/>
              <a:t>Co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KROKAVEC, D. -- FILASOVÁ, A. Optimálne </a:t>
            </a:r>
            <a:r>
              <a:rPr lang="sk-SK" dirty="0" err="1"/>
              <a:t>stochastické</a:t>
            </a:r>
            <a:r>
              <a:rPr lang="sk-SK" dirty="0"/>
              <a:t> systémy. Košice: </a:t>
            </a:r>
            <a:r>
              <a:rPr lang="sk-SK" dirty="0" err="1"/>
              <a:t>Elfa</a:t>
            </a:r>
            <a:r>
              <a:rPr lang="sk-SK" dirty="0"/>
              <a:t>, 2002. 283 s. ISBN 80-89066-52-6.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PERKO, L. </a:t>
            </a:r>
            <a:r>
              <a:rPr lang="sk-SK" dirty="0" err="1"/>
              <a:t>Differential</a:t>
            </a:r>
            <a:r>
              <a:rPr lang="sk-SK" dirty="0"/>
              <a:t> </a:t>
            </a:r>
            <a:r>
              <a:rPr lang="sk-SK" dirty="0" err="1"/>
              <a:t>Equations</a:t>
            </a:r>
            <a:r>
              <a:rPr lang="sk-SK" dirty="0"/>
              <a:t> and </a:t>
            </a:r>
            <a:r>
              <a:rPr lang="sk-SK" dirty="0" err="1"/>
              <a:t>Dynamical</a:t>
            </a:r>
            <a:r>
              <a:rPr lang="sk-SK" dirty="0"/>
              <a:t> Systems. New York :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Verlag</a:t>
            </a:r>
            <a:r>
              <a:rPr lang="sk-SK" dirty="0"/>
              <a:t>, 2001. 555 s. ISBN 0-387-95116-4. </a:t>
            </a:r>
            <a:r>
              <a:rPr lang="sk-SK" b="1" dirty="0"/>
              <a:t>knižnica MTF: 51/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GMITERKO, A. -- ŠARGA, P. -- HRONCOVÁ, D. Teória dynamických systémov. Košice : Technická univerzita v Košiciach, 2010. 300 s. ISBN 978-80-553-0603-2. </a:t>
            </a:r>
            <a:r>
              <a:rPr lang="sk-SK" b="1" dirty="0"/>
              <a:t>knižnica MTF: 621.86/</a:t>
            </a:r>
            <a:r>
              <a:rPr lang="sk-SK" b="1" dirty="0" err="1"/>
              <a:t>Gm</a:t>
            </a: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DORF,R.C.: </a:t>
            </a:r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Systems. </a:t>
            </a:r>
            <a:r>
              <a:rPr lang="sk-SK" dirty="0" err="1"/>
              <a:t>Addison-Wesley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Co. 1986. ISBN 0-201-05319-5 </a:t>
            </a:r>
            <a:r>
              <a:rPr lang="sk-SK" b="1" dirty="0"/>
              <a:t>knižnica MTF: 621.86/Do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HUBA, M., HUBINSKÝ, P., ŽÁKOVÁ, K.: Teória systémov. STU v Bratislave, 2002. </a:t>
            </a:r>
            <a:r>
              <a:rPr lang="sk-SK" b="1" dirty="0"/>
              <a:t>knižnica MTF: 681.3/Hu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OGATA,K: </a:t>
            </a:r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, </a:t>
            </a:r>
            <a:r>
              <a:rPr lang="sk-SK" dirty="0" err="1"/>
              <a:t>Prentice-hall</a:t>
            </a:r>
            <a:r>
              <a:rPr lang="sk-SK" dirty="0"/>
              <a:t> International Inc.,1997. ISBN 0-13-261389-1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421117"/>
      </p:ext>
    </p:extLst>
  </p:cSld>
  <p:clrMapOvr>
    <a:masterClrMapping/>
  </p:clrMapOvr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487680"/>
            <a:ext cx="11277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TEÓRIA TVÁRNENIA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-- POLÁK, K. Teória tvárnenia. Bratislava: Alfa, 1988. 374 s. </a:t>
            </a:r>
            <a:r>
              <a:rPr lang="sk-SK" b="1" dirty="0"/>
              <a:t>knižnica MTF: 621.77/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POLÁK, K. -- HRIVŇÁK, A. Teória tvárnenia a nástroje. Bratislava: Alfa, 1989. 341 s. </a:t>
            </a:r>
            <a:r>
              <a:rPr lang="sk-SK" b="1" dirty="0"/>
              <a:t>knižnica MTF: 621.77/Hr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A. -- PODOLSKÝ, M. -- DOMAZETOVIČ, V. Teória tvárnenia a nástroje. Bratislava: Alfa, 1992. 338 s. ISBN 80-05-01032-X. </a:t>
            </a:r>
            <a:r>
              <a:rPr lang="sk-SK" b="1" dirty="0"/>
              <a:t>knižnica MTF: 621.77/Hr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BÍLIK, J. -- KAPUSTOVÁ, M. -- RIDZOŇ, M. Teória tvárnenia. Trnava : </a:t>
            </a:r>
            <a:r>
              <a:rPr lang="sk-SK" dirty="0" err="1"/>
              <a:t>AlumniPress</a:t>
            </a:r>
            <a:r>
              <a:rPr lang="sk-SK" dirty="0"/>
              <a:t>, 2015. ISBN 978-80-8096-215-9</a:t>
            </a:r>
            <a:r>
              <a:rPr lang="sk-SK" b="1" dirty="0"/>
              <a:t>.</a:t>
            </a:r>
          </a:p>
          <a:p>
            <a:pPr lvl="0"/>
            <a:r>
              <a:rPr lang="sk-SK" b="1" dirty="0"/>
              <a:t>e-skriptá, knižnica MTF: 621.77/</a:t>
            </a:r>
            <a:r>
              <a:rPr lang="sk-SK" b="1" dirty="0" err="1"/>
              <a:t>Bí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r>
              <a:rPr lang="sk-SK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FOREJT, M. </a:t>
            </a:r>
            <a:r>
              <a:rPr lang="sk-SK" dirty="0" err="1"/>
              <a:t>Teorie</a:t>
            </a:r>
            <a:r>
              <a:rPr lang="sk-SK" dirty="0"/>
              <a:t> </a:t>
            </a:r>
            <a:r>
              <a:rPr lang="sk-SK" dirty="0" err="1"/>
              <a:t>tváření</a:t>
            </a:r>
            <a:r>
              <a:rPr lang="sk-SK" dirty="0"/>
              <a:t>. Brno : CERM, 2004. 167 s. ISBN 80-214-2764-7. </a:t>
            </a:r>
            <a:r>
              <a:rPr lang="sk-SK" b="1" dirty="0"/>
              <a:t>knižnica MTF: 621.77/</a:t>
            </a:r>
            <a:r>
              <a:rPr lang="sk-SK" b="1" dirty="0" err="1"/>
              <a:t>Fo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KOSTKA, P. Metal </a:t>
            </a:r>
            <a:r>
              <a:rPr lang="sk-SK" dirty="0" err="1"/>
              <a:t>Forming</a:t>
            </a:r>
            <a:r>
              <a:rPr lang="sk-SK" dirty="0"/>
              <a:t>. Bratislava : STU v Bratislave, 2002. 117 s. ISBN 80-227-1801-7. </a:t>
            </a:r>
            <a:r>
              <a:rPr lang="sk-SK" b="1" dirty="0"/>
              <a:t>knižnica MTF: 621.77/</a:t>
            </a:r>
            <a:r>
              <a:rPr lang="sk-SK" b="1" dirty="0" err="1"/>
              <a:t>Ko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76458"/>
      </p:ext>
    </p:extLst>
  </p:cSld>
  <p:clrMapOvr>
    <a:masterClrMapping/>
  </p:clrMapOvr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9560" y="457200"/>
            <a:ext cx="11521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TEÓRIA ZLIEVARENSTVA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MURGAŠ, M. et al. Teória zlievarenstva. Bratislava: STU 2002. ISBN 80-227-1684-7. </a:t>
            </a:r>
            <a:r>
              <a:rPr lang="sk-SK" b="1" dirty="0"/>
              <a:t>e-skriptá, knižnica MTF: 621.7/Te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GEDEONOVÁ, Z. -- JELČ, I. Metalurgia liatin. Košice: Technická univerzita v Košiciach, 2000. 288 s. ISBN 80-7099-516-5. </a:t>
            </a:r>
            <a:r>
              <a:rPr lang="sk-SK" b="1" dirty="0"/>
              <a:t>knižnica MTF: 669/Ge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SKOČOVSKÝ, </a:t>
            </a:r>
            <a:r>
              <a:rPr lang="sk-SK" dirty="0" err="1"/>
              <a:t>Petr</a:t>
            </a:r>
            <a:r>
              <a:rPr lang="sk-SK" dirty="0"/>
              <a:t> et al. Náuka o materiáli pre odbory strojnícke. 2. vyd. Žilina : Žilinská univerzita, 2006. 349 s. ISBN 80-8070-593-3. </a:t>
            </a:r>
            <a:r>
              <a:rPr lang="sk-SK" b="1" dirty="0"/>
              <a:t>knižnica MTF: 620/</a:t>
            </a:r>
            <a:r>
              <a:rPr lang="sk-SK" b="1" dirty="0" err="1"/>
              <a:t>Ná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HOSFORD, W F. </a:t>
            </a:r>
            <a:r>
              <a:rPr lang="sk-SK" dirty="0" err="1"/>
              <a:t>Physical</a:t>
            </a:r>
            <a:r>
              <a:rPr lang="sk-SK" dirty="0"/>
              <a:t> </a:t>
            </a:r>
            <a:r>
              <a:rPr lang="sk-SK" dirty="0" err="1"/>
              <a:t>Metallurgy</a:t>
            </a:r>
            <a:r>
              <a:rPr lang="sk-SK" dirty="0"/>
              <a:t>. Boca </a:t>
            </a:r>
            <a:r>
              <a:rPr lang="sk-SK" dirty="0" err="1"/>
              <a:t>Raton</a:t>
            </a:r>
            <a:r>
              <a:rPr lang="sk-SK" dirty="0"/>
              <a:t> : CRC Press, 2010. 423 s. ISBN 978-1-4398-1360-7. </a:t>
            </a:r>
            <a:r>
              <a:rPr lang="sk-SK" b="1" dirty="0"/>
              <a:t>knižnica MTF: 669/Ho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CAMPBELL J.: </a:t>
            </a:r>
            <a:r>
              <a:rPr lang="sk-SK" dirty="0" err="1"/>
              <a:t>Castings</a:t>
            </a:r>
            <a:r>
              <a:rPr lang="sk-SK" dirty="0"/>
              <a:t>. </a:t>
            </a:r>
            <a:r>
              <a:rPr lang="sk-SK" dirty="0" err="1"/>
              <a:t>Second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. </a:t>
            </a:r>
            <a:r>
              <a:rPr lang="sk-SK" dirty="0" err="1"/>
              <a:t>Elsevier</a:t>
            </a:r>
            <a:r>
              <a:rPr lang="sk-SK" dirty="0"/>
              <a:t>, </a:t>
            </a:r>
            <a:r>
              <a:rPr lang="sk-SK" dirty="0" err="1"/>
              <a:t>Butterworth-Heinemann</a:t>
            </a:r>
            <a:r>
              <a:rPr lang="sk-SK" dirty="0"/>
              <a:t>, 2003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DAVIS J.R.: </a:t>
            </a:r>
            <a:r>
              <a:rPr lang="sk-SK" dirty="0" err="1"/>
              <a:t>Cast</a:t>
            </a:r>
            <a:r>
              <a:rPr lang="sk-SK" dirty="0"/>
              <a:t> </a:t>
            </a:r>
            <a:r>
              <a:rPr lang="sk-SK" dirty="0" err="1"/>
              <a:t>Irons</a:t>
            </a:r>
            <a:r>
              <a:rPr lang="sk-SK" dirty="0"/>
              <a:t>, ASM International, 1996 </a:t>
            </a:r>
            <a:r>
              <a:rPr lang="sk-SK" b="1" dirty="0"/>
              <a:t>(rok vyd. 1999 knižnica MTF: 621.7/Ca)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F. D. GELIN – A. S. CHAUS: </a:t>
            </a:r>
            <a:r>
              <a:rPr lang="sk-SK" dirty="0" err="1"/>
              <a:t>Metalličeskie</a:t>
            </a:r>
            <a:r>
              <a:rPr lang="sk-SK" dirty="0"/>
              <a:t> </a:t>
            </a:r>
            <a:r>
              <a:rPr lang="sk-SK" dirty="0" err="1"/>
              <a:t>materialy</a:t>
            </a:r>
            <a:r>
              <a:rPr lang="sk-SK" dirty="0"/>
              <a:t>. Minsk: </a:t>
            </a:r>
            <a:r>
              <a:rPr lang="sk-SK" dirty="0" err="1"/>
              <a:t>Vyšejšaja</a:t>
            </a:r>
            <a:r>
              <a:rPr lang="sk-SK" dirty="0"/>
              <a:t> škola, 2007.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HERLACH, D.M.: </a:t>
            </a:r>
            <a:r>
              <a:rPr lang="sk-SK" dirty="0" err="1"/>
              <a:t>Solidification</a:t>
            </a:r>
            <a:r>
              <a:rPr lang="sk-SK" dirty="0"/>
              <a:t> and </a:t>
            </a:r>
            <a:r>
              <a:rPr lang="sk-SK" dirty="0" err="1"/>
              <a:t>crystallization</a:t>
            </a:r>
            <a:r>
              <a:rPr lang="sk-SK" dirty="0"/>
              <a:t>. </a:t>
            </a:r>
            <a:r>
              <a:rPr lang="sk-SK" dirty="0" err="1"/>
              <a:t>Wiley</a:t>
            </a:r>
            <a:r>
              <a:rPr lang="sk-SK" dirty="0"/>
              <a:t>-VCH, 2004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485020"/>
      </p:ext>
    </p:extLst>
  </p:cSld>
  <p:clrMapOvr>
    <a:masterClrMapping/>
  </p:clrMapOvr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48640"/>
            <a:ext cx="1120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TEÓRIA ZVÁRANIA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Teória </a:t>
            </a:r>
            <a:r>
              <a:rPr lang="sk-SK" dirty="0" err="1"/>
              <a:t>zvariteľnosti</a:t>
            </a:r>
            <a:r>
              <a:rPr lang="sk-SK" dirty="0"/>
              <a:t> kovov a zliatin. Bratislava: VEDA, 1989. 344 s. ISBN 80-224-0016-5. </a:t>
            </a:r>
            <a:r>
              <a:rPr lang="sk-SK" b="1" dirty="0"/>
              <a:t>knižnica MTF: 621.7/Hr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</a:t>
            </a:r>
            <a:r>
              <a:rPr lang="sk-SK" dirty="0" err="1"/>
              <a:t>Theory</a:t>
            </a:r>
            <a:r>
              <a:rPr lang="sk-SK" dirty="0"/>
              <a:t> of </a:t>
            </a:r>
            <a:r>
              <a:rPr lang="sk-SK" dirty="0" err="1"/>
              <a:t>Weldability</a:t>
            </a:r>
            <a:r>
              <a:rPr lang="sk-SK" dirty="0"/>
              <a:t> of </a:t>
            </a:r>
            <a:r>
              <a:rPr lang="sk-SK" dirty="0" err="1"/>
              <a:t>Metals</a:t>
            </a:r>
            <a:r>
              <a:rPr lang="sk-SK" dirty="0"/>
              <a:t> and </a:t>
            </a:r>
            <a:r>
              <a:rPr lang="sk-SK" dirty="0" err="1"/>
              <a:t>Alloys</a:t>
            </a:r>
            <a:r>
              <a:rPr lang="sk-SK" dirty="0"/>
              <a:t>. Bratislava: </a:t>
            </a:r>
            <a:r>
              <a:rPr lang="sk-SK" dirty="0" err="1"/>
              <a:t>Ister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, 1992. 372 s. ISBN 80-900486-0-0. </a:t>
            </a:r>
            <a:r>
              <a:rPr lang="sk-SK" b="1" dirty="0"/>
              <a:t>knižnica MTF: 539/Hr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Zváranie a </a:t>
            </a:r>
            <a:r>
              <a:rPr lang="sk-SK" dirty="0" err="1"/>
              <a:t>zvariteľnosť</a:t>
            </a:r>
            <a:r>
              <a:rPr lang="sk-SK" dirty="0"/>
              <a:t> materiálov. Bratislava: STU  2009. 486 s. ISBN 978-80-227-3167-6. </a:t>
            </a:r>
            <a:r>
              <a:rPr lang="sk-SK" b="1" dirty="0"/>
              <a:t>knižnica MTF: 621.7/Hr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ADAMKA, J. -- GRUTKA, E. -- VESELKO, J. Teória zvárania. Bratislava: Alfa, 1985. 217 s. </a:t>
            </a:r>
            <a:r>
              <a:rPr lang="sk-SK" b="1" dirty="0"/>
              <a:t>knižnica MTF: 621.7/Ad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KUNCIPÁL, J. </a:t>
            </a:r>
            <a:r>
              <a:rPr lang="sk-SK" dirty="0" err="1"/>
              <a:t>Teorie</a:t>
            </a:r>
            <a:r>
              <a:rPr lang="sk-SK" dirty="0"/>
              <a:t> </a:t>
            </a:r>
            <a:r>
              <a:rPr lang="sk-SK" dirty="0" err="1"/>
              <a:t>svařování</a:t>
            </a:r>
            <a:r>
              <a:rPr lang="sk-SK" dirty="0"/>
              <a:t>. Praha: SNTL, 1986. 265 s. </a:t>
            </a:r>
            <a:r>
              <a:rPr lang="sk-SK" b="1" dirty="0"/>
              <a:t>knižnica MTF: 621.7/Te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LIPPOLD, J.C.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Metallurgy</a:t>
            </a:r>
            <a:r>
              <a:rPr lang="sk-SK" dirty="0"/>
              <a:t> and </a:t>
            </a:r>
            <a:r>
              <a:rPr lang="sk-SK" dirty="0" err="1"/>
              <a:t>Weldability</a:t>
            </a:r>
            <a:r>
              <a:rPr lang="sk-SK" dirty="0"/>
              <a:t>. New Jersey: </a:t>
            </a:r>
            <a:r>
              <a:rPr lang="sk-SK" dirty="0" err="1"/>
              <a:t>Wiley</a:t>
            </a:r>
            <a:r>
              <a:rPr lang="sk-SK" dirty="0"/>
              <a:t>, 2014. 424 p. ISBN 978-1-118-23070-1. </a:t>
            </a:r>
          </a:p>
          <a:p>
            <a:pPr lvl="0"/>
            <a:r>
              <a:rPr lang="sk-SK" b="1" dirty="0"/>
              <a:t>(rok vyd. 2015 knižnica MTF: 621.7/</a:t>
            </a:r>
            <a:r>
              <a:rPr lang="sk-SK" b="1" dirty="0" err="1"/>
              <a:t>Li</a:t>
            </a:r>
            <a:r>
              <a:rPr lang="sk-SK" b="1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193666"/>
      </p:ext>
    </p:extLst>
  </p:cSld>
  <p:clrMapOvr>
    <a:masterClrMapping/>
  </p:clrMapOvr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396240"/>
            <a:ext cx="11170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TEPELNÉ SPRACOVANIE A POVRCHOVÉ ÚPRAVY MATERIÁLOV</a:t>
            </a:r>
          </a:p>
          <a:p>
            <a:endParaRPr lang="sk-SK" dirty="0"/>
          </a:p>
          <a:p>
            <a:r>
              <a:rPr lang="sk-SK" sz="1500" b="1" dirty="0"/>
              <a:t>Základná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KRIŽAN, L. -- GRGAČ, P. -- ČAPLOVIČ, Ľ. Špeciálna technológia I : Progresívne </a:t>
            </a:r>
            <a:r>
              <a:rPr lang="sk-SK" sz="1500" dirty="0" err="1"/>
              <a:t>netódy</a:t>
            </a:r>
            <a:r>
              <a:rPr lang="sk-SK" sz="1500" dirty="0"/>
              <a:t> tepelného spracovania. Bratislava: SVŠT v Bratislave, 1986. 299 s. </a:t>
            </a:r>
            <a:r>
              <a:rPr lang="sk-SK" sz="1500" b="1" dirty="0"/>
              <a:t>(rok vyd. 1988 knižnica MTF: 669/</a:t>
            </a:r>
            <a:r>
              <a:rPr lang="sk-SK" sz="1500" b="1" dirty="0" err="1"/>
              <a:t>Kr</a:t>
            </a:r>
            <a:r>
              <a:rPr lang="sk-SK" sz="1500" b="1" dirty="0"/>
              <a:t>)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KRIŽAN, L. -- ČAPLOVIČ, Ľ. -- GRGAČ, P. Špeciálna technológia II : Mechanizácia a automatizácia procesov tepelného spracovania. Bratislava: SVŠT  1986. 268 s. </a:t>
            </a:r>
            <a:r>
              <a:rPr lang="sk-SK" sz="1500" b="1" dirty="0"/>
              <a:t>(rok vyd. 1988 knižnica MTF: 621.7/</a:t>
            </a:r>
            <a:r>
              <a:rPr lang="sk-SK" sz="1500" b="1" dirty="0" err="1"/>
              <a:t>Kr</a:t>
            </a:r>
            <a:r>
              <a:rPr lang="sk-SK" sz="1500" b="1" dirty="0"/>
              <a:t>)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KRIŽAN, L. -- ČAPLOVIČ, Ľ. -- GRGAČ, P. Špeciálna technológia II: : Mechanizácia a automatizácia procesov tepelného spracovania: Návody na cvičenia. Bratislava: SVŠT v Bratislave, 1986. 110 s. </a:t>
            </a:r>
            <a:r>
              <a:rPr lang="sk-SK" sz="1500" b="1" dirty="0"/>
              <a:t>(rok vyd. 1988 knižnica MTF: 621.7/</a:t>
            </a:r>
            <a:r>
              <a:rPr lang="sk-SK" sz="1500" b="1" dirty="0" err="1"/>
              <a:t>Kr</a:t>
            </a:r>
            <a:r>
              <a:rPr lang="sk-SK" sz="1500" b="1" dirty="0"/>
              <a:t>)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KRIŽAN, L. -- GRGAČ, P. -- ČAPLOVIČ, Ľ. Špeciálna technológia 1 : Progresívne metódy tepelného spracovania. Bratislava: SVŠT v Bratislave, 1988. 299 s. </a:t>
            </a:r>
            <a:r>
              <a:rPr lang="sk-SK" sz="1500" b="1" dirty="0"/>
              <a:t>knižnica MTF: 669/</a:t>
            </a:r>
            <a:r>
              <a:rPr lang="sk-SK" sz="1500" b="1" dirty="0" err="1"/>
              <a:t>Kr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KRIŽAN, L. -- GRGAČ, P. -- ČAPLOVIČ, Ľ. Špeciálna technológia 1 : Progresívne metódy tepelného spracovania. Návody na cvičenia. Bratislava: SVŠT v Bratislave, 1988. 128 s. </a:t>
            </a:r>
            <a:r>
              <a:rPr lang="sk-SK" sz="1500" b="1" dirty="0"/>
              <a:t>knižnica MTF: 669/</a:t>
            </a:r>
            <a:r>
              <a:rPr lang="sk-SK" sz="1500" b="1" dirty="0" err="1"/>
              <a:t>Kr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KRIŽAN, L. -- GRGAČ, P. -- ČAPLOVIČ, Ľ. Špeciálna technológia 2 : Mechanizácia a automatizácia procesov tepelného spracovania. Bratislava: SVŠT v Bratislave, 1990. 268 s. ISBN 80-227-0194-7. </a:t>
            </a:r>
            <a:r>
              <a:rPr lang="sk-SK" sz="1500" b="1" dirty="0"/>
              <a:t>knižnica MTF: 621.7/</a:t>
            </a:r>
            <a:r>
              <a:rPr lang="sk-SK" sz="1500" b="1" dirty="0" err="1"/>
              <a:t>Kr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KRIŽAN, L. -- GRGAČ, P. -- ČAPLOVIČ, Ľ. Špeciálna technológia 2 : Mechanizácia a automatizácia procesov tepelného spracovania. Návody na cvičenia. Bratislava: SVŠT v Bratislave, 1987. 110 s. </a:t>
            </a:r>
            <a:r>
              <a:rPr lang="sk-SK" sz="1500" b="1" dirty="0"/>
              <a:t>knižnica MTF: 621.7/</a:t>
            </a:r>
            <a:r>
              <a:rPr lang="sk-SK" sz="1500" b="1" dirty="0" err="1"/>
              <a:t>Kr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ZÁBAVNÍK, V. -- BURŠÁK, M. Materiál, tepelné spracovanie, kontrola kvality. Košice: Technická univerzita v Košiciach, 2004. 282 s. ISBN 80-8073-159-4. </a:t>
            </a:r>
            <a:r>
              <a:rPr lang="sk-SK" sz="1500" b="1" dirty="0"/>
              <a:t>knižnica MTF: 620/</a:t>
            </a:r>
            <a:r>
              <a:rPr lang="sk-SK" sz="1500" b="1" dirty="0" err="1"/>
              <a:t>Zá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SMÓLING, K. Tepelné a </a:t>
            </a:r>
            <a:r>
              <a:rPr lang="sk-SK" sz="1500" dirty="0" err="1"/>
              <a:t>chemicko</a:t>
            </a:r>
            <a:r>
              <a:rPr lang="sk-SK" sz="1500" dirty="0"/>
              <a:t> - tepelné spracovanie v príkladoch. Bratislava: Alfa, 1989. 384 s. </a:t>
            </a:r>
            <a:r>
              <a:rPr lang="sk-SK" sz="1500" b="1" dirty="0"/>
              <a:t>knižnica MTF: 621/</a:t>
            </a:r>
            <a:r>
              <a:rPr lang="sk-SK" sz="1500" b="1" dirty="0" err="1"/>
              <a:t>Sm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ZÁBAVNÍK, V. Chemicko-tepelné spracovanie kovov. Košice: Vysoká škola technická  1988. 141. </a:t>
            </a:r>
            <a:r>
              <a:rPr lang="sk-SK" sz="1500" b="1" dirty="0"/>
              <a:t>knižnica MTF: 621.7/</a:t>
            </a:r>
            <a:r>
              <a:rPr lang="sk-SK" sz="1500" b="1" dirty="0" err="1"/>
              <a:t>Zá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ZÁBAVNÍK, V. -- BURŠÁK, M. Zošľachťovanie a kontrola kvality materiálov. Košice: Technická univerzita v Košiciach, 2004. 281 s. ISBN 80-8073-071-7. </a:t>
            </a:r>
            <a:r>
              <a:rPr lang="sk-SK" sz="1500" b="1" dirty="0"/>
              <a:t>knižnica MTF: 620/</a:t>
            </a:r>
            <a:r>
              <a:rPr lang="sk-SK" sz="1500" b="1" dirty="0" err="1"/>
              <a:t>Zá</a:t>
            </a:r>
            <a:endParaRPr lang="sk-SK" sz="1500" b="1" dirty="0"/>
          </a:p>
          <a:p>
            <a:pPr lvl="0"/>
            <a:endParaRPr lang="sk-SK" sz="1500" dirty="0"/>
          </a:p>
          <a:p>
            <a:r>
              <a:rPr lang="sk-SK" sz="1500" b="1" dirty="0"/>
              <a:t>Odporúčaná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JECH, J. Tepelné </a:t>
            </a:r>
            <a:r>
              <a:rPr lang="sk-SK" sz="1500" dirty="0" err="1"/>
              <a:t>zpracování</a:t>
            </a:r>
            <a:r>
              <a:rPr lang="sk-SK" sz="1500" dirty="0"/>
              <a:t> oceli : </a:t>
            </a:r>
            <a:r>
              <a:rPr lang="sk-SK" sz="1500" dirty="0" err="1"/>
              <a:t>Metalografická</a:t>
            </a:r>
            <a:r>
              <a:rPr lang="sk-SK" sz="1500" dirty="0"/>
              <a:t> </a:t>
            </a:r>
            <a:r>
              <a:rPr lang="sk-SK" sz="1500" dirty="0" err="1"/>
              <a:t>příručka</a:t>
            </a:r>
            <a:r>
              <a:rPr lang="sk-SK" sz="1500" dirty="0"/>
              <a:t>. Praha: SNTL, 1983. 391 s. </a:t>
            </a:r>
            <a:r>
              <a:rPr lang="sk-SK" sz="1500" b="1" dirty="0"/>
              <a:t>knižnica MTF: 620/Je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351165"/>
      </p:ext>
    </p:extLst>
  </p:cSld>
  <p:clrMapOvr>
    <a:masterClrMapping/>
  </p:clrMapOvr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02920"/>
            <a:ext cx="11231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TERMODYNAMIKA A KINETIKA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BLUNDELL, K. -- BLUNDELL, S. </a:t>
            </a:r>
            <a:r>
              <a:rPr lang="sk-SK" dirty="0" err="1"/>
              <a:t>Concepts</a:t>
            </a:r>
            <a:r>
              <a:rPr lang="sk-SK" dirty="0"/>
              <a:t> in </a:t>
            </a:r>
            <a:r>
              <a:rPr lang="sk-SK" dirty="0" err="1"/>
              <a:t>Thermal</a:t>
            </a:r>
            <a:r>
              <a:rPr lang="sk-SK" dirty="0"/>
              <a:t> </a:t>
            </a:r>
            <a:r>
              <a:rPr lang="sk-SK" dirty="0" err="1"/>
              <a:t>Physics</a:t>
            </a:r>
            <a:r>
              <a:rPr lang="sk-SK" dirty="0"/>
              <a:t>. </a:t>
            </a:r>
            <a:r>
              <a:rPr lang="sk-SK" dirty="0" err="1"/>
              <a:t>Second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Oxford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2010. 487 s. ISBN 978-0-19-956209-1. </a:t>
            </a:r>
            <a:r>
              <a:rPr lang="sk-SK" b="1" dirty="0"/>
              <a:t>knižnica MTF: 531/</a:t>
            </a:r>
            <a:r>
              <a:rPr lang="sk-SK" b="1" dirty="0" err="1"/>
              <a:t>Bl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KONDEPUDI, D. -- PRIGOGINE, I. </a:t>
            </a:r>
            <a:r>
              <a:rPr lang="sk-SK" dirty="0" err="1"/>
              <a:t>Modern</a:t>
            </a:r>
            <a:r>
              <a:rPr lang="sk-SK" dirty="0"/>
              <a:t> Thermodynamics :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Heat</a:t>
            </a:r>
            <a:r>
              <a:rPr lang="sk-SK" dirty="0"/>
              <a:t> </a:t>
            </a:r>
            <a:r>
              <a:rPr lang="sk-SK" dirty="0" err="1"/>
              <a:t>Engines</a:t>
            </a:r>
            <a:r>
              <a:rPr lang="sk-SK" dirty="0"/>
              <a:t> to </a:t>
            </a:r>
            <a:r>
              <a:rPr lang="sk-SK" dirty="0" err="1"/>
              <a:t>Dissipative</a:t>
            </a:r>
            <a:r>
              <a:rPr lang="sk-SK" dirty="0"/>
              <a:t> </a:t>
            </a:r>
            <a:r>
              <a:rPr lang="sk-SK" dirty="0" err="1"/>
              <a:t>Structures</a:t>
            </a:r>
            <a:r>
              <a:rPr lang="sk-SK" dirty="0"/>
              <a:t>. </a:t>
            </a:r>
            <a:r>
              <a:rPr lang="sk-SK" dirty="0" err="1"/>
              <a:t>Chichester</a:t>
            </a:r>
            <a:r>
              <a:rPr lang="sk-SK" dirty="0"/>
              <a:t>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1998. 486 s. ISBN 0-471-97394-7. </a:t>
            </a:r>
            <a:r>
              <a:rPr lang="sk-SK" b="1" dirty="0"/>
              <a:t>(rok vyd. 2015 knižnica MTF:  531/</a:t>
            </a:r>
            <a:r>
              <a:rPr lang="sk-SK" b="1" dirty="0" err="1"/>
              <a:t>Ko</a:t>
            </a:r>
            <a:r>
              <a:rPr lang="sk-SK" b="1" dirty="0"/>
              <a:t>)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REGULI, Ján. Fyzikálna chémia pre bakalárske štúdium. 2. </a:t>
            </a:r>
            <a:r>
              <a:rPr lang="sk-SK" dirty="0" err="1"/>
              <a:t>dopl</a:t>
            </a:r>
            <a:r>
              <a:rPr lang="sk-SK" dirty="0"/>
              <a:t>. vyd. Trnava </a:t>
            </a:r>
            <a:r>
              <a:rPr lang="sk-SK" dirty="0" err="1"/>
              <a:t>Typi</a:t>
            </a:r>
            <a:r>
              <a:rPr lang="sk-SK" dirty="0"/>
              <a:t> </a:t>
            </a:r>
            <a:r>
              <a:rPr lang="sk-SK" dirty="0" err="1"/>
              <a:t>Universitatis</a:t>
            </a:r>
            <a:r>
              <a:rPr lang="sk-SK" dirty="0"/>
              <a:t> </a:t>
            </a:r>
            <a:r>
              <a:rPr lang="sk-SK" dirty="0" err="1"/>
              <a:t>Tyrnaviensis</a:t>
            </a:r>
            <a:r>
              <a:rPr lang="sk-SK" dirty="0"/>
              <a:t> 2017. 288 s. ISBN 978-80-568-0017-1. </a:t>
            </a:r>
            <a:r>
              <a:rPr lang="sk-SK" b="1" dirty="0"/>
              <a:t>knižnica MTF: 53/Re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14630"/>
      </p:ext>
    </p:extLst>
  </p:cSld>
  <p:clrMapOvr>
    <a:masterClrMapping/>
  </p:clrMapOvr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0520" y="502920"/>
            <a:ext cx="110337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TERMODYNAMIKA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SUNDMAN, B. -- FRIES, S. -- LUKAS, H L. </a:t>
            </a:r>
            <a:r>
              <a:rPr lang="sk-SK" dirty="0" err="1"/>
              <a:t>Computational</a:t>
            </a:r>
            <a:r>
              <a:rPr lang="sk-SK" dirty="0"/>
              <a:t> Thermodynamics. The </a:t>
            </a:r>
            <a:r>
              <a:rPr lang="sk-SK" dirty="0" err="1"/>
              <a:t>Calphad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2007. 313 s. ISBN 978-0-521-86811-2. </a:t>
            </a:r>
            <a:r>
              <a:rPr lang="sk-SK" b="1" dirty="0"/>
              <a:t>knižnica MTF: 531/</a:t>
            </a:r>
            <a:r>
              <a:rPr lang="sk-SK" b="1" dirty="0" err="1"/>
              <a:t>Lu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BINER, S B. </a:t>
            </a:r>
            <a:r>
              <a:rPr lang="sk-SK" dirty="0" err="1"/>
              <a:t>Programming</a:t>
            </a:r>
            <a:r>
              <a:rPr lang="sk-SK" dirty="0"/>
              <a:t> </a:t>
            </a:r>
            <a:r>
              <a:rPr lang="sk-SK" dirty="0" err="1"/>
              <a:t>Phase-Field</a:t>
            </a:r>
            <a:r>
              <a:rPr lang="sk-SK" dirty="0"/>
              <a:t> Modeling. </a:t>
            </a:r>
            <a:r>
              <a:rPr lang="sk-SK" dirty="0" err="1"/>
              <a:t>Cham</a:t>
            </a:r>
            <a:r>
              <a:rPr lang="sk-SK" dirty="0"/>
              <a:t>: </a:t>
            </a:r>
            <a:r>
              <a:rPr lang="sk-SK" dirty="0" err="1"/>
              <a:t>Springer</a:t>
            </a:r>
            <a:r>
              <a:rPr lang="sk-SK" dirty="0"/>
              <a:t>, 2017. 400 s. ISBN 978-3-319-41194-1. </a:t>
            </a:r>
            <a:r>
              <a:rPr lang="sk-SK" b="1" dirty="0"/>
              <a:t>knižnica MTF: 620/Bi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JANSSENS, K.G.F. et al. </a:t>
            </a:r>
            <a:r>
              <a:rPr lang="sk-SK" dirty="0" err="1"/>
              <a:t>Computational</a:t>
            </a:r>
            <a:r>
              <a:rPr lang="sk-SK" dirty="0"/>
              <a:t>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Microstructure</a:t>
            </a:r>
            <a:r>
              <a:rPr lang="sk-SK" dirty="0"/>
              <a:t> </a:t>
            </a:r>
            <a:r>
              <a:rPr lang="sk-SK" dirty="0" err="1"/>
              <a:t>Evolution</a:t>
            </a:r>
            <a:r>
              <a:rPr lang="sk-SK" dirty="0"/>
              <a:t>. </a:t>
            </a:r>
            <a:r>
              <a:rPr lang="sk-SK" dirty="0" err="1"/>
              <a:t>Academic</a:t>
            </a:r>
            <a:r>
              <a:rPr lang="sk-SK" dirty="0"/>
              <a:t> Press, 2014. 364 s. ISBN 978-0124054448. </a:t>
            </a:r>
            <a:r>
              <a:rPr lang="sk-SK" b="1" dirty="0"/>
              <a:t>(rok vyd. 2007 knižnica MTF: 620/</a:t>
            </a:r>
            <a:r>
              <a:rPr lang="sk-SK" b="1" dirty="0" err="1"/>
              <a:t>Co</a:t>
            </a:r>
            <a:r>
              <a:rPr lang="sk-SK" b="1" dirty="0"/>
              <a:t>)</a:t>
            </a:r>
            <a:r>
              <a:rPr lang="sk-SK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UMANTSEV, A., </a:t>
            </a:r>
            <a:r>
              <a:rPr lang="sk-SK" dirty="0" err="1"/>
              <a:t>Field</a:t>
            </a:r>
            <a:r>
              <a:rPr lang="sk-SK" dirty="0"/>
              <a:t> </a:t>
            </a:r>
            <a:r>
              <a:rPr lang="sk-SK" dirty="0" err="1"/>
              <a:t>Theoretic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 in </a:t>
            </a:r>
            <a:r>
              <a:rPr lang="sk-SK" dirty="0" err="1"/>
              <a:t>Phase</a:t>
            </a:r>
            <a:r>
              <a:rPr lang="sk-SK" dirty="0"/>
              <a:t> </a:t>
            </a:r>
            <a:r>
              <a:rPr lang="sk-SK" dirty="0" err="1"/>
              <a:t>Transformations</a:t>
            </a:r>
            <a:r>
              <a:rPr lang="sk-SK" dirty="0"/>
              <a:t>. </a:t>
            </a:r>
            <a:r>
              <a:rPr lang="sk-SK" dirty="0" err="1"/>
              <a:t>Springer</a:t>
            </a:r>
            <a:r>
              <a:rPr lang="sk-SK" dirty="0"/>
              <a:t>, 2012. 354 s. ISBN 978-1461414865. https://link.springer.com/book/10.1007/978-1-4614-1487-2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625346"/>
      </p:ext>
    </p:extLst>
  </p:cSld>
  <p:clrMapOvr>
    <a:masterClrMapping/>
  </p:clrMapOvr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472440"/>
            <a:ext cx="11064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THE SELECTED CHAPTERS OF COMPUTER AIDED OF PRODUCTION TECHNOLOGIES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a kol. Počítačom podporované systémy v strojárstve. Žilina 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JANÁČ, A. CAD/CAM systémy. Bratislava : STU  2002. 63 s. ISBN 80-227-1685-5. </a:t>
            </a:r>
            <a:r>
              <a:rPr lang="sk-SK" b="1" dirty="0"/>
              <a:t>e-skriptá, knižnica MTF: 681.3/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JANÁČ, A. -- GÖRÖG, A. Programovanie NC strojov 1. Bratislava : STU v Bratislave, 2002. 73 s. ISBN 80-227-1686-3. </a:t>
            </a:r>
            <a:r>
              <a:rPr lang="sk-SK" b="1" dirty="0"/>
              <a:t>e-skriptá, knižnica MTF: 621.9/</a:t>
            </a:r>
            <a:r>
              <a:rPr lang="sk-SK" b="1" dirty="0" err="1"/>
              <a:t>Pe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Aktuálna časopisecká firemná literatúra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ČUBOŇOVÁ, N. Počítačová podpora programovania CNC strojov. Žilina: Žilinská univerzita, 2012. ISBN 978-80-554-0514-8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POPPEOVÁ, V. -- ČUBOŇOVÁ, N. Programovanie CNC strojov. Žilina: Žilinská univerzita, 2000. 111 s. ISBN 80-7100-777-3. </a:t>
            </a:r>
            <a:r>
              <a:rPr lang="sk-SK" b="1" dirty="0"/>
              <a:t>knižnica MTF: 621.9/Po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625134"/>
      </p:ext>
    </p:extLst>
  </p:cSld>
  <p:clrMapOvr>
    <a:masterClrMapping/>
  </p:clrMapOvr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563880"/>
            <a:ext cx="111556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THE SELECTED CHAPTERS OF COMPUTER AIDED OF PRODUCTION TECHNOLOGIES III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-- TITTEL, V. Technológia tvárnenia. Bratislava : STU v Bratislave, 2010. 245 s. ISBN 978-80-227-3242-0. </a:t>
            </a:r>
            <a:r>
              <a:rPr lang="sk-SK" b="1" dirty="0"/>
              <a:t>knižnica MTF: 621.77/Ba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MORAVEC, J. -- BÍLIK, J. Tvárniace stroje a nástroje. Žilina : Žilinská univerzita, 2017. 354 s. ISBN 978-80-554-1339-6. </a:t>
            </a:r>
            <a:r>
              <a:rPr lang="sk-SK" b="1" dirty="0"/>
              <a:t>knižnica MTF: 621.7/Mo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SPIŠÁK, E. -- FABIAN, M. Strojárske technológie s </a:t>
            </a:r>
            <a:r>
              <a:rPr lang="sk-SK" dirty="0" err="1"/>
              <a:t>CAx</a:t>
            </a:r>
            <a:r>
              <a:rPr lang="sk-SK" dirty="0"/>
              <a:t> podporou. Košice : </a:t>
            </a:r>
            <a:r>
              <a:rPr lang="sk-SK" dirty="0" err="1"/>
              <a:t>Elfa</a:t>
            </a:r>
            <a:r>
              <a:rPr lang="sk-SK" dirty="0"/>
              <a:t>, 2010. 379 s. ISBN 978-80-8086-136-0. </a:t>
            </a:r>
            <a:r>
              <a:rPr lang="sk-SK" b="1" dirty="0"/>
              <a:t>knižnica MTF: 621/</a:t>
            </a:r>
            <a:r>
              <a:rPr lang="sk-SK" b="1" dirty="0" err="1"/>
              <a:t>Sp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Ivan et al. Počítačom podporované systémy v strojárstve. 1. vyd. Žilina : Žilinská univerzita, 2002. 351 s. ISBN 80-7100-948-2. </a:t>
            </a:r>
            <a:r>
              <a:rPr lang="sk-SK" b="1" dirty="0"/>
              <a:t>knižnica MTF: 621.86/Po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- KUBA, J.: Počítačová podpora návrhu technologickej dokumentácie. Žilina: EDIS, 2002, 128 s., ISBN 80-7100-732-3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03542"/>
      </p:ext>
    </p:extLst>
  </p:cSld>
  <p:clrMapOvr>
    <a:masterClrMapping/>
  </p:clrMapOvr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0520" y="533400"/>
            <a:ext cx="1143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THE SELECTED CHAPTERS OF COMPUTER AIDED PRODUCTION TECHNOLOGIES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- KUBA, J.: Počítačová podpora návrhu technologickej dokumentácie. Žilina: EDIS, 2002, 128 s., ISBN 80-7100-732-3.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POKORNÝ, P. Počítačová podpora výrobných technológií I.: Návody na cvičenia. Trnava : </a:t>
            </a:r>
            <a:r>
              <a:rPr lang="sk-SK" dirty="0" err="1"/>
              <a:t>AlumniPress</a:t>
            </a:r>
            <a:r>
              <a:rPr lang="sk-SK" dirty="0"/>
              <a:t>, 2009. 100 s. ISBN 978-80-8096-108-4. </a:t>
            </a:r>
            <a:r>
              <a:rPr lang="sk-SK" b="1" dirty="0"/>
              <a:t>e-skriptá, knižnica MTF: 621/</a:t>
            </a:r>
            <a:r>
              <a:rPr lang="sk-SK" b="1" dirty="0" err="1"/>
              <a:t>Pe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JANÁČ, A. CAD/CAM systémy. Bratislava : STU v Bratislave, 2002. 63 s. ISBN 80-227-1685-5. </a:t>
            </a:r>
            <a:r>
              <a:rPr lang="sk-SK" b="1" dirty="0"/>
              <a:t>e-skriptá, knižnica MTF: 681.3/</a:t>
            </a:r>
            <a:r>
              <a:rPr lang="sk-SK" b="1" dirty="0" err="1"/>
              <a:t>Pe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5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923637" y="609601"/>
            <a:ext cx="101138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AKTUÁRSKA MATEMATIKA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URBANÍKOVÁ, M. -- VACULÍKOVÁ, Ľ. </a:t>
            </a:r>
            <a:r>
              <a:rPr lang="sk-SK" dirty="0" err="1"/>
              <a:t>Aktuárska</a:t>
            </a:r>
            <a:r>
              <a:rPr lang="sk-SK" dirty="0"/>
              <a:t> matematika. Bratislava: STU v Bratislave, 2006. 186 s. ISBN 80-227-2442-4. </a:t>
            </a:r>
            <a:r>
              <a:rPr lang="sk-SK" b="1" dirty="0"/>
              <a:t>knižnica MTF: 368/</a:t>
            </a:r>
            <a:r>
              <a:rPr lang="sk-SK" b="1" dirty="0" err="1"/>
              <a:t>Ur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URBANÍKOVÁ, M. a kol. Aplikovaná matematika : Vybrané kapitoly z finančnej a poistnej matematiky. Bratislava: Nakladateľstvo STU, 2014. 201 s. ISBN 978-80-227-4128-6. </a:t>
            </a:r>
            <a:r>
              <a:rPr lang="sk-SK" b="1" dirty="0"/>
              <a:t>knižnica MTF: 51/</a:t>
            </a:r>
            <a:r>
              <a:rPr lang="sk-SK" b="1" dirty="0" err="1"/>
              <a:t>Ur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MCCUTCHEON, J. -- SCOTT, W.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 on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Mathematics</a:t>
            </a:r>
            <a:r>
              <a:rPr lang="sk-SK" dirty="0"/>
              <a:t> of </a:t>
            </a:r>
            <a:r>
              <a:rPr lang="sk-SK" dirty="0" err="1"/>
              <a:t>Finance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 : </a:t>
            </a:r>
            <a:r>
              <a:rPr lang="sk-SK" dirty="0" err="1"/>
              <a:t>Butterworth-Heinemann</a:t>
            </a:r>
            <a:r>
              <a:rPr lang="sk-SK" dirty="0"/>
              <a:t>, 1996. 463 s. ISBN 0-7506-0388-7. </a:t>
            </a:r>
            <a:r>
              <a:rPr lang="sk-SK" b="1" dirty="0"/>
              <a:t>knižnica MTF: 51/</a:t>
            </a:r>
            <a:r>
              <a:rPr lang="sk-SK" b="1" dirty="0" err="1"/>
              <a:t>Mc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LAMOŠ, F. Matematika v poisťovníctve. Bratislava: SPN, 1997. 160 s. ISBN 80-08-02552-2.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CIPRA, T. Matematika cenných </a:t>
            </a:r>
            <a:r>
              <a:rPr lang="sk-SK" dirty="0" err="1"/>
              <a:t>papírů</a:t>
            </a:r>
            <a:r>
              <a:rPr lang="sk-SK" dirty="0"/>
              <a:t> . Praha: PP 2013. 288 s. ISBN 978-80-7431-079-9.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CIPRA, T. </a:t>
            </a:r>
            <a:r>
              <a:rPr lang="sk-SK" dirty="0" err="1"/>
              <a:t>Pojistná</a:t>
            </a:r>
            <a:r>
              <a:rPr lang="sk-SK" dirty="0"/>
              <a:t> matematika. Praha: EKOPRESS, 2006. 412 s. ISBN 80-86929-11-6. </a:t>
            </a:r>
            <a:r>
              <a:rPr lang="sk-SK" b="1" dirty="0"/>
              <a:t>knižnica MTF: 368/</a:t>
            </a:r>
            <a:r>
              <a:rPr lang="sk-SK" b="1" dirty="0" err="1"/>
              <a:t>Ci</a:t>
            </a:r>
            <a:endParaRPr lang="sk-SK" b="1" dirty="0"/>
          </a:p>
          <a:p>
            <a:endParaRPr lang="sk-SK" b="1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ZIMA, </a:t>
            </a:r>
            <a:r>
              <a:rPr lang="sk-SK" dirty="0" err="1"/>
              <a:t>Petr</a:t>
            </a:r>
            <a:r>
              <a:rPr lang="sk-SK" dirty="0"/>
              <a:t> - BROWN, Robert L. </a:t>
            </a:r>
            <a:r>
              <a:rPr lang="sk-SK" dirty="0" err="1"/>
              <a:t>Mathematics</a:t>
            </a:r>
            <a:r>
              <a:rPr lang="sk-SK" dirty="0"/>
              <a:t> of </a:t>
            </a:r>
            <a:r>
              <a:rPr lang="sk-SK" dirty="0" err="1"/>
              <a:t>Finance</a:t>
            </a:r>
            <a:r>
              <a:rPr lang="sk-SK" dirty="0"/>
              <a:t>. 2nd </a:t>
            </a:r>
            <a:r>
              <a:rPr lang="sk-SK" dirty="0" err="1"/>
              <a:t>ed</a:t>
            </a:r>
            <a:r>
              <a:rPr lang="sk-SK" dirty="0"/>
              <a:t>. New York </a:t>
            </a:r>
            <a:r>
              <a:rPr lang="sk-SK" dirty="0" err="1"/>
              <a:t>McGraw-Hill</a:t>
            </a:r>
            <a:r>
              <a:rPr lang="sk-SK" dirty="0"/>
              <a:t> 2011. 250 s. </a:t>
            </a:r>
            <a:r>
              <a:rPr lang="sk-SK" dirty="0" err="1"/>
              <a:t>Schaum´s</a:t>
            </a:r>
            <a:r>
              <a:rPr lang="sk-SK" dirty="0"/>
              <a:t> </a:t>
            </a:r>
            <a:r>
              <a:rPr lang="sk-SK" dirty="0" err="1"/>
              <a:t>Outline</a:t>
            </a:r>
            <a:r>
              <a:rPr lang="sk-SK" dirty="0"/>
              <a:t> </a:t>
            </a:r>
            <a:r>
              <a:rPr lang="sk-SK" dirty="0" err="1"/>
              <a:t>Series</a:t>
            </a:r>
            <a:r>
              <a:rPr lang="sk-SK" dirty="0"/>
              <a:t>. ISBN 978-0-07-175605-1. </a:t>
            </a:r>
            <a:r>
              <a:rPr lang="sk-SK" b="1" dirty="0"/>
              <a:t>knižnica MTF: 658.1/</a:t>
            </a:r>
            <a:r>
              <a:rPr lang="sk-SK" b="1" dirty="0" err="1"/>
              <a:t>Zi</a:t>
            </a:r>
            <a:endParaRPr lang="sk-SK" b="1" dirty="0"/>
          </a:p>
          <a:p>
            <a:endParaRPr lang="sk-SK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199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11014" y="117693"/>
            <a:ext cx="11788727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CAD/CAM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KURIC, Ivan et al. Počítačom podporované systémy v strojárstve. 1. vyd. Žilina : Žilinská univerzita, 2002. 351 s. ISBN 80-7100-948-2. </a:t>
            </a:r>
            <a:r>
              <a:rPr lang="sk-SK" sz="1600" b="1" dirty="0"/>
              <a:t>knižnica MTF: 621.86/Po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PETERKA, J. -- JANÁČ, A. CAD/CAM systémy: Návody na cvičenia. Bratislava : STU v Bratislave, 1996. ISBN 80-227-0911-5. </a:t>
            </a:r>
            <a:r>
              <a:rPr lang="sk-SK" sz="1600" b="1" dirty="0"/>
              <a:t>knižnica MTF: 621.9/</a:t>
            </a:r>
            <a:r>
              <a:rPr lang="sk-SK" sz="1600" b="1" dirty="0" err="1"/>
              <a:t>Pe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PETERKA, J. CAM systémy [online 20.09.2007]. In.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POKORNÝ, P. Stratégie frézovania voľných tvarových plôch. Trnava : </a:t>
            </a:r>
            <a:r>
              <a:rPr lang="sk-SK" sz="1700" dirty="0" err="1"/>
              <a:t>AlumniPress</a:t>
            </a:r>
            <a:r>
              <a:rPr lang="sk-SK" sz="1700" dirty="0"/>
              <a:t>, 2011. 89 s. ISBN 978-80-8096-136-7. </a:t>
            </a:r>
            <a:r>
              <a:rPr lang="sk-SK" sz="1700" b="1" dirty="0"/>
              <a:t>e-monografia, </a:t>
            </a:r>
            <a:r>
              <a:rPr lang="sk-SK" sz="1600" b="1" dirty="0"/>
              <a:t>knižnica MTF: 621.9/Po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PETERKA, Jozef. </a:t>
            </a:r>
            <a:r>
              <a:rPr lang="sk-SK" sz="1700" dirty="0" err="1"/>
              <a:t>Analysis</a:t>
            </a:r>
            <a:r>
              <a:rPr lang="sk-SK" sz="1700" dirty="0"/>
              <a:t> of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geometry</a:t>
            </a:r>
            <a:r>
              <a:rPr lang="sk-SK" sz="1700" dirty="0"/>
              <a:t> and </a:t>
            </a:r>
            <a:r>
              <a:rPr lang="sk-SK" sz="1700" dirty="0" err="1"/>
              <a:t>kinematics</a:t>
            </a:r>
            <a:r>
              <a:rPr lang="sk-SK" sz="1700" dirty="0"/>
              <a:t> of </a:t>
            </a:r>
            <a:r>
              <a:rPr lang="sk-SK" sz="1700" dirty="0" err="1"/>
              <a:t>copy</a:t>
            </a:r>
            <a:r>
              <a:rPr lang="sk-SK" sz="1700" dirty="0"/>
              <a:t> </a:t>
            </a:r>
            <a:r>
              <a:rPr lang="sk-SK" sz="1700" dirty="0" err="1"/>
              <a:t>milling</a:t>
            </a:r>
            <a:r>
              <a:rPr lang="sk-SK" sz="1700" dirty="0"/>
              <a:t>. In Vedecké práce </a:t>
            </a:r>
            <a:r>
              <a:rPr lang="sk-SK" sz="1700" dirty="0" err="1"/>
              <a:t>MtF</a:t>
            </a:r>
            <a:r>
              <a:rPr lang="sk-SK" sz="1700" dirty="0"/>
              <a:t> STU v Bratislave so sídlom v Trnave. </a:t>
            </a:r>
            <a:r>
              <a:rPr lang="sk-SK" sz="1700" dirty="0" err="1"/>
              <a:t>Research</a:t>
            </a:r>
            <a:r>
              <a:rPr lang="sk-SK" sz="1700" dirty="0"/>
              <a:t> </a:t>
            </a:r>
            <a:r>
              <a:rPr lang="sk-SK" sz="1700" dirty="0" err="1"/>
              <a:t>papers</a:t>
            </a:r>
            <a:r>
              <a:rPr lang="sk-SK" sz="1700" dirty="0"/>
              <a:t> </a:t>
            </a:r>
            <a:r>
              <a:rPr lang="sk-SK" sz="1700" dirty="0" err="1"/>
              <a:t>Faculty</a:t>
            </a:r>
            <a:r>
              <a:rPr lang="sk-SK" sz="1700" dirty="0"/>
              <a:t> of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 and </a:t>
            </a:r>
            <a:r>
              <a:rPr lang="sk-SK" sz="1700" dirty="0" err="1"/>
              <a:t>Technology</a:t>
            </a:r>
            <a:r>
              <a:rPr lang="sk-SK" sz="1700" dirty="0"/>
              <a:t> Slovak </a:t>
            </a:r>
            <a:r>
              <a:rPr lang="sk-SK" sz="1700" dirty="0" err="1"/>
              <a:t>University</a:t>
            </a:r>
            <a:r>
              <a:rPr lang="sk-SK" sz="1700" dirty="0"/>
              <a:t> of </a:t>
            </a:r>
            <a:r>
              <a:rPr lang="sk-SK" sz="1700" dirty="0" err="1"/>
              <a:t>Technology</a:t>
            </a:r>
            <a:r>
              <a:rPr lang="sk-SK" sz="1700" dirty="0"/>
              <a:t> in Trnava. Roč. 5, (1997), s. 53-58. ISSN 1336-1589. </a:t>
            </a:r>
            <a:r>
              <a:rPr lang="sk-SK" sz="1700" b="1" dirty="0"/>
              <a:t>knižnica MTF: časopisy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PETERKA, Jozef. </a:t>
            </a:r>
            <a:r>
              <a:rPr lang="sk-SK" sz="1700" dirty="0" err="1"/>
              <a:t>Calculation</a:t>
            </a:r>
            <a:r>
              <a:rPr lang="sk-SK" sz="1700" dirty="0"/>
              <a:t> of </a:t>
            </a:r>
            <a:r>
              <a:rPr lang="sk-SK" sz="1700" dirty="0" err="1"/>
              <a:t>surface</a:t>
            </a:r>
            <a:r>
              <a:rPr lang="sk-SK" sz="1700" dirty="0"/>
              <a:t> </a:t>
            </a:r>
            <a:r>
              <a:rPr lang="sk-SK" sz="1700" dirty="0" err="1"/>
              <a:t>roughness</a:t>
            </a:r>
            <a:r>
              <a:rPr lang="sk-SK" sz="1700" dirty="0"/>
              <a:t> by </a:t>
            </a:r>
            <a:r>
              <a:rPr lang="sk-SK" sz="1700" dirty="0" err="1"/>
              <a:t>milling</a:t>
            </a:r>
            <a:r>
              <a:rPr lang="sk-SK" sz="1700" dirty="0"/>
              <a:t>. In </a:t>
            </a:r>
            <a:r>
              <a:rPr lang="sk-SK" sz="1700" dirty="0" err="1"/>
              <a:t>Advances</a:t>
            </a:r>
            <a:r>
              <a:rPr lang="sk-SK" sz="1700" dirty="0"/>
              <a:t> in </a:t>
            </a:r>
            <a:r>
              <a:rPr lang="sk-SK" sz="1700" dirty="0" err="1"/>
              <a:t>Manufacturing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 and </a:t>
            </a:r>
            <a:r>
              <a:rPr lang="sk-SK" sz="1700" dirty="0" err="1"/>
              <a:t>Technology</a:t>
            </a:r>
            <a:r>
              <a:rPr lang="sk-SK" sz="1700" dirty="0"/>
              <a:t>. </a:t>
            </a:r>
            <a:r>
              <a:rPr lang="sk-SK" sz="1700" dirty="0" err="1"/>
              <a:t>Vol</a:t>
            </a:r>
            <a:r>
              <a:rPr lang="sk-SK" sz="1700" dirty="0"/>
              <a:t>. 29, č. 1 (2005), s.17-29 . http://advancesmst.prz.edu.pl/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KOVÁČIK, M. CAM stratégie frézovania a kvalita frézovaných plôch = CAM </a:t>
            </a:r>
            <a:r>
              <a:rPr lang="sk-SK" sz="1700" dirty="0" err="1"/>
              <a:t>strategy</a:t>
            </a:r>
            <a:r>
              <a:rPr lang="sk-SK" sz="1700" dirty="0"/>
              <a:t> </a:t>
            </a:r>
            <a:r>
              <a:rPr lang="sk-SK" sz="1700" dirty="0" err="1"/>
              <a:t>milling</a:t>
            </a:r>
            <a:r>
              <a:rPr lang="sk-SK" sz="1700" dirty="0"/>
              <a:t> </a:t>
            </a:r>
            <a:r>
              <a:rPr lang="sk-SK" sz="1700" dirty="0" err="1"/>
              <a:t>operation</a:t>
            </a:r>
            <a:r>
              <a:rPr lang="sk-SK" sz="1700" dirty="0"/>
              <a:t> and </a:t>
            </a:r>
            <a:r>
              <a:rPr lang="sk-SK" sz="1700" dirty="0" err="1"/>
              <a:t>quality</a:t>
            </a:r>
            <a:r>
              <a:rPr lang="sk-SK" sz="1700" dirty="0"/>
              <a:t> </a:t>
            </a:r>
            <a:r>
              <a:rPr lang="sk-SK" sz="1700" dirty="0" err="1"/>
              <a:t>milled</a:t>
            </a:r>
            <a:r>
              <a:rPr lang="sk-SK" sz="1700" dirty="0"/>
              <a:t> </a:t>
            </a:r>
            <a:r>
              <a:rPr lang="sk-SK" sz="1700" dirty="0" err="1"/>
              <a:t>surface</a:t>
            </a:r>
            <a:r>
              <a:rPr lang="sk-SK" sz="1700" dirty="0"/>
              <a:t>: Diplomová práca. Diplomová práca. Trnava : </a:t>
            </a:r>
            <a:r>
              <a:rPr lang="sk-SK" sz="1700" dirty="0" err="1"/>
              <a:t>MtF</a:t>
            </a:r>
            <a:r>
              <a:rPr lang="sk-SK" sz="1700" dirty="0"/>
              <a:t> STU, 2009. 85 s. </a:t>
            </a:r>
            <a:r>
              <a:rPr lang="sk-SK" sz="1700" b="1" dirty="0"/>
              <a:t>knižnica MTF: prezenčne so súhlasom autora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KURUC, M. -- ZVONČAN, M. -- PETERKA, J. </a:t>
            </a:r>
            <a:r>
              <a:rPr lang="sk-SK" sz="1700" dirty="0" err="1"/>
              <a:t>Comparison</a:t>
            </a:r>
            <a:r>
              <a:rPr lang="sk-SK" sz="1700" dirty="0"/>
              <a:t> of </a:t>
            </a:r>
            <a:r>
              <a:rPr lang="sk-SK" sz="1700" dirty="0" err="1"/>
              <a:t>conventional</a:t>
            </a:r>
            <a:r>
              <a:rPr lang="sk-SK" sz="1700" dirty="0"/>
              <a:t> </a:t>
            </a:r>
            <a:r>
              <a:rPr lang="sk-SK" sz="1700" dirty="0" err="1"/>
              <a:t>milling</a:t>
            </a:r>
            <a:r>
              <a:rPr lang="sk-SK" sz="1700" dirty="0"/>
              <a:t> and </a:t>
            </a:r>
            <a:r>
              <a:rPr lang="sk-SK" sz="1700" dirty="0" err="1"/>
              <a:t>milling</a:t>
            </a:r>
            <a:r>
              <a:rPr lang="sk-SK" sz="1700" dirty="0"/>
              <a:t> </a:t>
            </a:r>
            <a:r>
              <a:rPr lang="sk-SK" sz="1700" dirty="0" err="1"/>
              <a:t>assisted</a:t>
            </a:r>
            <a:r>
              <a:rPr lang="sk-SK" sz="1700" dirty="0"/>
              <a:t> by </a:t>
            </a:r>
            <a:r>
              <a:rPr lang="sk-SK" sz="1700" dirty="0" err="1"/>
              <a:t>ultrasound</a:t>
            </a:r>
            <a:r>
              <a:rPr lang="sk-SK" sz="1700" dirty="0"/>
              <a:t> of </a:t>
            </a:r>
            <a:r>
              <a:rPr lang="sk-SK" sz="1700" dirty="0" err="1"/>
              <a:t>aluminum</a:t>
            </a:r>
            <a:r>
              <a:rPr lang="sk-SK" sz="1700" dirty="0"/>
              <a:t> </a:t>
            </a:r>
            <a:r>
              <a:rPr lang="sk-SK" sz="1700" dirty="0" err="1"/>
              <a:t>alloy</a:t>
            </a:r>
            <a:r>
              <a:rPr lang="sk-SK" sz="1700" dirty="0"/>
              <a:t> AW 5083. In CAR, Z. -- KUDLÁČEK, J. -- SZALAY, T. IN-TECH 2013 : </a:t>
            </a:r>
            <a:r>
              <a:rPr lang="sk-SK" sz="1700" dirty="0" err="1"/>
              <a:t>Proceedings</a:t>
            </a:r>
            <a:r>
              <a:rPr lang="sk-SK" sz="1700" dirty="0"/>
              <a:t> of International </a:t>
            </a:r>
            <a:r>
              <a:rPr lang="sk-SK" sz="1700" dirty="0" err="1"/>
              <a:t>Conference</a:t>
            </a:r>
            <a:r>
              <a:rPr lang="sk-SK" sz="1700" dirty="0"/>
              <a:t> on </a:t>
            </a:r>
            <a:r>
              <a:rPr lang="sk-SK" sz="1700" dirty="0" err="1"/>
              <a:t>Innovative</a:t>
            </a:r>
            <a:r>
              <a:rPr lang="sk-SK" sz="1700" dirty="0"/>
              <a:t> Technologies, </a:t>
            </a:r>
            <a:r>
              <a:rPr lang="sk-SK" sz="1700" dirty="0" err="1"/>
              <a:t>Budapest</a:t>
            </a:r>
            <a:r>
              <a:rPr lang="sk-SK" sz="1700" dirty="0"/>
              <a:t>, </a:t>
            </a:r>
            <a:r>
              <a:rPr lang="sk-SK" sz="1700" dirty="0" err="1"/>
              <a:t>Hungary</a:t>
            </a:r>
            <a:r>
              <a:rPr lang="sk-SK" sz="1700" dirty="0"/>
              <a:t> 10.-13.09.2013. Rijeka: </a:t>
            </a:r>
            <a:r>
              <a:rPr lang="sk-SK" sz="1700" dirty="0" err="1"/>
              <a:t>Faculty</a:t>
            </a:r>
            <a:r>
              <a:rPr lang="sk-SK" sz="1700" dirty="0"/>
              <a:t> of </a:t>
            </a:r>
            <a:r>
              <a:rPr lang="sk-SK" sz="1700" dirty="0" err="1"/>
              <a:t>Engineering</a:t>
            </a:r>
            <a:r>
              <a:rPr lang="sk-SK" sz="1700" dirty="0"/>
              <a:t> </a:t>
            </a:r>
            <a:r>
              <a:rPr lang="sk-SK" sz="1700" dirty="0" err="1"/>
              <a:t>University</a:t>
            </a:r>
            <a:r>
              <a:rPr lang="sk-SK" sz="1700" dirty="0"/>
              <a:t> of Rijeka, 2013, s. 177--180. ISBN 978-953-6326-88-4. </a:t>
            </a:r>
            <a:r>
              <a:rPr lang="sk-SK" sz="1600" b="1" dirty="0"/>
              <a:t>knižnica MTF:  zborníky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KURUC, Marcel et al. </a:t>
            </a:r>
            <a:r>
              <a:rPr lang="sk-SK" sz="1700" dirty="0" err="1"/>
              <a:t>Comparison</a:t>
            </a:r>
            <a:r>
              <a:rPr lang="sk-SK" sz="1700" dirty="0"/>
              <a:t> of </a:t>
            </a:r>
            <a:r>
              <a:rPr lang="sk-SK" sz="1700" dirty="0" err="1"/>
              <a:t>high</a:t>
            </a:r>
            <a:r>
              <a:rPr lang="sk-SK" sz="1700" dirty="0"/>
              <a:t> </a:t>
            </a:r>
            <a:r>
              <a:rPr lang="sk-SK" sz="1700" dirty="0" err="1"/>
              <a:t>feed</a:t>
            </a:r>
            <a:r>
              <a:rPr lang="sk-SK" sz="1700" dirty="0"/>
              <a:t> </a:t>
            </a:r>
            <a:r>
              <a:rPr lang="sk-SK" sz="1700" dirty="0" err="1"/>
              <a:t>milling</a:t>
            </a:r>
            <a:r>
              <a:rPr lang="sk-SK" sz="1700" dirty="0"/>
              <a:t> </a:t>
            </a:r>
            <a:r>
              <a:rPr lang="sk-SK" sz="1700" dirty="0" err="1"/>
              <a:t>with</a:t>
            </a:r>
            <a:r>
              <a:rPr lang="sk-SK" sz="1700" dirty="0"/>
              <a:t> </a:t>
            </a:r>
            <a:r>
              <a:rPr lang="sk-SK" sz="1700" dirty="0" err="1"/>
              <a:t>common</a:t>
            </a:r>
            <a:r>
              <a:rPr lang="sk-SK" sz="1700" dirty="0"/>
              <a:t> </a:t>
            </a:r>
            <a:r>
              <a:rPr lang="sk-SK" sz="1700" dirty="0" err="1"/>
              <a:t>milling</a:t>
            </a:r>
            <a:r>
              <a:rPr lang="sk-SK" sz="1700" dirty="0"/>
              <a:t> in </a:t>
            </a:r>
            <a:r>
              <a:rPr lang="sk-SK" sz="1700" dirty="0" err="1"/>
              <a:t>terms</a:t>
            </a:r>
            <a:r>
              <a:rPr lang="sk-SK" sz="1700" dirty="0"/>
              <a:t> of </a:t>
            </a:r>
            <a:r>
              <a:rPr lang="sk-SK" sz="1700" dirty="0" err="1"/>
              <a:t>tool</a:t>
            </a:r>
            <a:r>
              <a:rPr lang="sk-SK" sz="1700" dirty="0"/>
              <a:t> </a:t>
            </a:r>
            <a:r>
              <a:rPr lang="sk-SK" sz="1700" dirty="0" err="1"/>
              <a:t>life</a:t>
            </a:r>
            <a:r>
              <a:rPr lang="sk-SK" sz="1700" dirty="0"/>
              <a:t> and </a:t>
            </a:r>
            <a:r>
              <a:rPr lang="sk-SK" sz="1700" dirty="0" err="1"/>
              <a:t>productivity</a:t>
            </a:r>
            <a:r>
              <a:rPr lang="sk-SK" sz="1700" dirty="0"/>
              <a:t>. In </a:t>
            </a:r>
            <a:r>
              <a:rPr lang="sk-SK" sz="1700" dirty="0" err="1"/>
              <a:t>Development</a:t>
            </a:r>
            <a:r>
              <a:rPr lang="sk-SK" sz="1700" dirty="0"/>
              <a:t> in </a:t>
            </a:r>
            <a:r>
              <a:rPr lang="sk-SK" sz="1700" dirty="0" err="1"/>
              <a:t>machining</a:t>
            </a:r>
            <a:r>
              <a:rPr lang="sk-SK" sz="1700" dirty="0"/>
              <a:t> </a:t>
            </a:r>
            <a:r>
              <a:rPr lang="sk-SK" sz="1700" dirty="0" err="1"/>
              <a:t>technology</a:t>
            </a:r>
            <a:r>
              <a:rPr lang="sk-SK" sz="1700" dirty="0"/>
              <a:t> : </a:t>
            </a:r>
            <a:r>
              <a:rPr lang="sk-SK" sz="1700" dirty="0" err="1"/>
              <a:t>scientific</a:t>
            </a:r>
            <a:r>
              <a:rPr lang="sk-SK" sz="1700" dirty="0"/>
              <a:t> - </a:t>
            </a:r>
            <a:r>
              <a:rPr lang="sk-SK" sz="1700" dirty="0" err="1"/>
              <a:t>research</a:t>
            </a:r>
            <a:r>
              <a:rPr lang="sk-SK" sz="1700" dirty="0"/>
              <a:t> </a:t>
            </a:r>
            <a:r>
              <a:rPr lang="sk-SK" sz="1700" dirty="0" err="1"/>
              <a:t>reports</a:t>
            </a:r>
            <a:r>
              <a:rPr lang="sk-SK" sz="1700" dirty="0"/>
              <a:t> :. 1. vyd. </a:t>
            </a:r>
            <a:r>
              <a:rPr lang="sk-SK" sz="1700" dirty="0" err="1"/>
              <a:t>Cracow</a:t>
            </a:r>
            <a:r>
              <a:rPr lang="sk-SK" sz="1700" dirty="0"/>
              <a:t> : </a:t>
            </a:r>
            <a:r>
              <a:rPr lang="sk-SK" sz="1700" dirty="0" err="1"/>
              <a:t>Cracow</a:t>
            </a:r>
            <a:r>
              <a:rPr lang="sk-SK" sz="1700" dirty="0"/>
              <a:t> </a:t>
            </a:r>
            <a:r>
              <a:rPr lang="sk-SK" sz="1700" dirty="0" err="1"/>
              <a:t>University</a:t>
            </a:r>
            <a:r>
              <a:rPr lang="sk-SK" sz="1700" dirty="0"/>
              <a:t> of </a:t>
            </a:r>
            <a:br>
              <a:rPr lang="sk-SK" sz="1700" dirty="0"/>
            </a:br>
            <a:r>
              <a:rPr lang="sk-SK" sz="1700" dirty="0" err="1"/>
              <a:t>Technology</a:t>
            </a:r>
            <a:r>
              <a:rPr lang="sk-SK" sz="1700" dirty="0"/>
              <a:t>, 2019, S. 62-74. ISBN 978-80-553-3344-1. </a:t>
            </a:r>
            <a:r>
              <a:rPr lang="sk-SK" sz="1700" b="1" dirty="0"/>
              <a:t>študovňa</a:t>
            </a:r>
            <a:endParaRPr lang="sk-SK" sz="1700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202535"/>
      </p:ext>
    </p:extLst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65760" y="472440"/>
            <a:ext cx="113233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THE SELECTED CHAPTERS OF COMPUTER NUMERICAL CONTROL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POKORNÝ, P. -- MOROVIČ, L. </a:t>
            </a:r>
            <a:r>
              <a:rPr lang="sk-SK" dirty="0" err="1"/>
              <a:t>Programming</a:t>
            </a:r>
            <a:r>
              <a:rPr lang="sk-SK" dirty="0"/>
              <a:t> of CNC </a:t>
            </a:r>
            <a:r>
              <a:rPr lang="sk-SK" dirty="0" err="1"/>
              <a:t>machines</a:t>
            </a:r>
            <a:r>
              <a:rPr lang="sk-SK" dirty="0"/>
              <a:t> in </a:t>
            </a:r>
            <a:r>
              <a:rPr lang="sk-SK" dirty="0" err="1"/>
              <a:t>system</a:t>
            </a:r>
            <a:r>
              <a:rPr lang="sk-SK" dirty="0"/>
              <a:t> </a:t>
            </a:r>
            <a:r>
              <a:rPr lang="sk-SK" dirty="0" err="1"/>
              <a:t>Heidenhain</a:t>
            </a:r>
            <a:r>
              <a:rPr lang="sk-SK" dirty="0"/>
              <a:t>. Programovanie CNC strojov v systéme </a:t>
            </a:r>
            <a:r>
              <a:rPr lang="sk-SK" dirty="0" err="1"/>
              <a:t>Heidenhain</a:t>
            </a:r>
            <a:r>
              <a:rPr lang="sk-SK" dirty="0"/>
              <a:t>. In REŠETOVÁ, K. -- ĎURIŠ, R. CO-MAT-TECH 2006. 14. medzinárodná vedecká </a:t>
            </a:r>
            <a:r>
              <a:rPr lang="sk-SK" dirty="0" err="1"/>
              <a:t>konerencia</a:t>
            </a:r>
            <a:r>
              <a:rPr lang="sk-SK" dirty="0"/>
              <a:t> (Trnava, 19.-20.10.2006). Bratislava: STU v Bratislave, 2006, s. 1019--1023. ISBN 80-227-2472-6. </a:t>
            </a:r>
            <a:r>
              <a:rPr lang="sk-SK" b="1" dirty="0"/>
              <a:t>knižnica MTF: zborníky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PETERKA, J. -- GÖRÖG, A. -- JANÁČ, A. Programovanie NC strojov I. diel. Bratislava: STU, 2002. ISBN 80-227-1686-3.  </a:t>
            </a:r>
            <a:r>
              <a:rPr lang="sk-SK" b="1" dirty="0"/>
              <a:t>e-skriptá, knižnica MTF: 621.9/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POKORNÝ, P. Controls </a:t>
            </a:r>
            <a:r>
              <a:rPr lang="sk-SK" dirty="0" err="1"/>
              <a:t>systems</a:t>
            </a:r>
            <a:r>
              <a:rPr lang="sk-SK" dirty="0"/>
              <a:t> and </a:t>
            </a:r>
            <a:r>
              <a:rPr lang="sk-SK" dirty="0" err="1"/>
              <a:t>support</a:t>
            </a:r>
            <a:r>
              <a:rPr lang="sk-SK" dirty="0"/>
              <a:t> of </a:t>
            </a:r>
            <a:r>
              <a:rPr lang="sk-SK" dirty="0" err="1"/>
              <a:t>programming</a:t>
            </a:r>
            <a:r>
              <a:rPr lang="sk-SK" dirty="0"/>
              <a:t> of CNC </a:t>
            </a:r>
            <a:r>
              <a:rPr lang="sk-SK" dirty="0" err="1"/>
              <a:t>machines</a:t>
            </a:r>
            <a:r>
              <a:rPr lang="sk-SK" dirty="0"/>
              <a:t>. Riadiace systémy a podpora programovania CNC strojov. In REŠETOVÁ, K. -- ĎURIŠ, R. CO-MAT-TECH 2006. 14. medzinárodná vedecká </a:t>
            </a:r>
            <a:r>
              <a:rPr lang="sk-SK" dirty="0" err="1"/>
              <a:t>konerencia</a:t>
            </a:r>
            <a:r>
              <a:rPr lang="sk-SK" dirty="0"/>
              <a:t> (Trnava, 19.-20.10.2006). Bratislava: STU v Bratislave, 2006, s. 1014--1018. ISBN 80-227-2472-6. </a:t>
            </a:r>
            <a:r>
              <a:rPr lang="sk-SK" b="1" dirty="0"/>
              <a:t>knižnica MTF: zborníky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ČUBOŇOVÁ, N. Počítačová podpora programovania CNC strojov. Žilina : ŽU, 2012. ISBN 978-80-554-0514-8.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POPPEOVÁ, V. -- ČUBOŇOVÁ, N. Programovanie CNC strojov. Žilina : Žilinská univerzita, 2000. 111 s. ISBN 80-7100-777-3. </a:t>
            </a:r>
            <a:r>
              <a:rPr lang="sk-SK" b="1" dirty="0"/>
              <a:t>knižnica MTF: 621.9/Po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84832"/>
      </p:ext>
    </p:extLst>
  </p:cSld>
  <p:clrMapOvr>
    <a:masterClrMapping/>
  </p:clrMapOvr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63880"/>
            <a:ext cx="112928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THE SELECTED CHAPTERS OF FORMING TECHNOLOGY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-- TITTEL, V. Technológia tvárnenia. Bratislava : STU  2010. 245 s. ISBN 978-80-227-3242-0. </a:t>
            </a:r>
            <a:r>
              <a:rPr lang="sk-SK" b="1" dirty="0"/>
              <a:t>knižnica MTF: 621.77/Ba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BÍLIK, J. -- KAPUSTOVÁ, M. -- ULÍK, A. Technológia tvárnenia: Návody na cvičenia. Bratislava : STU v Bratislave, 2004. 171 s. ISBN 80-227-2099-2. </a:t>
            </a:r>
            <a:r>
              <a:rPr lang="sk-SK" b="1" dirty="0"/>
              <a:t>e-skriptá, knižnica MTF: 621.7/</a:t>
            </a:r>
            <a:r>
              <a:rPr lang="sk-SK" b="1" dirty="0" err="1"/>
              <a:t>Bí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KOSTKA, P. Metal </a:t>
            </a:r>
            <a:r>
              <a:rPr lang="sk-SK" dirty="0" err="1"/>
              <a:t>Forming</a:t>
            </a:r>
            <a:r>
              <a:rPr lang="sk-SK" dirty="0"/>
              <a:t>. Bratislava : STU  2002. 117 s. ISBN 80-227-1801-7. </a:t>
            </a:r>
            <a:r>
              <a:rPr lang="sk-SK" b="1" dirty="0"/>
              <a:t>knižnica MTF: 621.77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Technológia tvárnenia. Bratislava : STU 2000. 235 s. ISBN 80-227-1339-2. </a:t>
            </a:r>
            <a:r>
              <a:rPr lang="sk-SK" b="1" dirty="0"/>
              <a:t>e-skriptá, knižnica MTF: 621.7/Ba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Technológia tvárnenia, zlievarenstva a zvárania. Bratislava: ALFA, 1988. </a:t>
            </a:r>
            <a:r>
              <a:rPr lang="sk-SK" b="1" dirty="0"/>
              <a:t>knižnica MTF: 621.7/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KOSTKA, P. -- LUKŠIC, J. -- PODOLSKÝ, M. Technológia tvárnenia. Bratislava : STU v Bratislave, 1995. 205 s. ISBN 80-227-0793-7. </a:t>
            </a:r>
            <a:r>
              <a:rPr lang="sk-SK" b="1" dirty="0"/>
              <a:t>knižnica MTF: 621.77/</a:t>
            </a:r>
            <a:r>
              <a:rPr lang="sk-SK" b="1" dirty="0" err="1"/>
              <a:t>Ko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134921"/>
      </p:ext>
    </p:extLst>
  </p:cSld>
  <p:clrMapOvr>
    <a:masterClrMapping/>
  </p:clrMapOvr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33400"/>
            <a:ext cx="11338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THE SELECTED CHAPTERS OF FOUNDRY TECHNOLOGY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BEELEY, Peter: </a:t>
            </a:r>
            <a:r>
              <a:rPr lang="sk-SK" dirty="0" err="1"/>
              <a:t>Foundry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, 2nd Edition, </a:t>
            </a:r>
            <a:r>
              <a:rPr lang="sk-SK" dirty="0" err="1"/>
              <a:t>Butterworth-Heinemann</a:t>
            </a:r>
            <a:r>
              <a:rPr lang="sk-SK" dirty="0"/>
              <a:t> 2001, ISBN 9780750645676 </a:t>
            </a:r>
            <a:r>
              <a:rPr lang="sk-SK" b="1" dirty="0"/>
              <a:t>knižnica MTF: 621.74/</a:t>
            </a:r>
            <a:r>
              <a:rPr lang="sk-SK" b="1" dirty="0" err="1"/>
              <a:t>Be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LERNER, </a:t>
            </a:r>
            <a:r>
              <a:rPr lang="sk-SK" dirty="0" err="1"/>
              <a:t>Yury</a:t>
            </a:r>
            <a:r>
              <a:rPr lang="sk-SK" dirty="0"/>
              <a:t> S., POSINASETTI, </a:t>
            </a:r>
            <a:r>
              <a:rPr lang="sk-SK" dirty="0" err="1"/>
              <a:t>Nageswara</a:t>
            </a:r>
            <a:r>
              <a:rPr lang="sk-SK" dirty="0"/>
              <a:t> </a:t>
            </a:r>
            <a:r>
              <a:rPr lang="sk-SK" dirty="0" err="1"/>
              <a:t>Rao</a:t>
            </a:r>
            <a:r>
              <a:rPr lang="sk-SK" dirty="0"/>
              <a:t>: Metal </a:t>
            </a:r>
            <a:r>
              <a:rPr lang="sk-SK" dirty="0" err="1"/>
              <a:t>Casting</a:t>
            </a:r>
            <a:r>
              <a:rPr lang="sk-SK" dirty="0"/>
              <a:t> </a:t>
            </a:r>
            <a:r>
              <a:rPr lang="sk-SK" dirty="0" err="1"/>
              <a:t>Principles</a:t>
            </a:r>
            <a:r>
              <a:rPr lang="sk-SK" dirty="0"/>
              <a:t> and </a:t>
            </a:r>
            <a:r>
              <a:rPr lang="sk-SK" dirty="0" err="1"/>
              <a:t>Techniques</a:t>
            </a:r>
            <a:r>
              <a:rPr lang="sk-SK" dirty="0"/>
              <a:t>, 1st </a:t>
            </a:r>
            <a:r>
              <a:rPr lang="sk-SK" dirty="0" err="1"/>
              <a:t>Edition</a:t>
            </a:r>
            <a:r>
              <a:rPr lang="sk-SK" dirty="0"/>
              <a:t>, American </a:t>
            </a:r>
            <a:r>
              <a:rPr lang="sk-SK" dirty="0" err="1"/>
              <a:t>Foundry</a:t>
            </a:r>
            <a:r>
              <a:rPr lang="sk-SK" dirty="0"/>
              <a:t> Society 2013, Editor: </a:t>
            </a:r>
            <a:r>
              <a:rPr lang="sk-SK" dirty="0" err="1"/>
              <a:t>Ian</a:t>
            </a:r>
            <a:r>
              <a:rPr lang="sk-SK" dirty="0"/>
              <a:t> </a:t>
            </a:r>
            <a:r>
              <a:rPr lang="sk-SK" dirty="0" err="1"/>
              <a:t>Kay</a:t>
            </a:r>
            <a:r>
              <a:rPr lang="sk-SK" dirty="0"/>
              <a:t> ISBN: 978-0-87433-399-2. </a:t>
            </a:r>
            <a:r>
              <a:rPr lang="sk-SK" u="sng" dirty="0"/>
              <a:t>https://www.researchgate.net/publication/259800577_Metal_Casting_Principles_and_Techniques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71239"/>
      </p:ext>
    </p:extLst>
  </p:cSld>
  <p:clrMapOvr>
    <a:masterClrMapping/>
  </p:clrMapOvr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63880"/>
            <a:ext cx="1117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THE SELECTED CHAPTERS OF THEORIES I (FORMING, MACHINING)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BÍLIK, J. -- KAPUSTOVÁ, M. -- RIDZOŇ, M. Teória tvárnenia. Trnava : </a:t>
            </a:r>
            <a:r>
              <a:rPr lang="sk-SK" dirty="0" err="1"/>
              <a:t>AlumniPress</a:t>
            </a:r>
            <a:r>
              <a:rPr lang="sk-SK" dirty="0"/>
              <a:t>, 2015. 262 s. ISBN 978-80-8096-215-9. </a:t>
            </a:r>
            <a:r>
              <a:rPr lang="sk-SK" b="1" dirty="0"/>
              <a:t>e-skriptá, knižnica MTF: 621.77/</a:t>
            </a:r>
            <a:r>
              <a:rPr lang="sk-SK" b="1" dirty="0" err="1"/>
              <a:t>Bí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Vybrané články zo svetových databáz k aktuálnym témam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790379"/>
      </p:ext>
    </p:extLst>
  </p:cSld>
  <p:clrMapOvr>
    <a:masterClrMapping/>
  </p:clrMapOvr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472440"/>
            <a:ext cx="113233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THE SELECTED CHAPTERS OF THEORIES II (WELDING, FOUNDRY)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</a:t>
            </a:r>
            <a:r>
              <a:rPr lang="sk-SK" dirty="0" err="1"/>
              <a:t>Theory</a:t>
            </a:r>
            <a:r>
              <a:rPr lang="sk-SK" dirty="0"/>
              <a:t> of </a:t>
            </a:r>
            <a:r>
              <a:rPr lang="sk-SK" dirty="0" err="1"/>
              <a:t>Weldability</a:t>
            </a:r>
            <a:r>
              <a:rPr lang="sk-SK" dirty="0"/>
              <a:t> of </a:t>
            </a:r>
            <a:r>
              <a:rPr lang="sk-SK" dirty="0" err="1"/>
              <a:t>Metals</a:t>
            </a:r>
            <a:r>
              <a:rPr lang="sk-SK" dirty="0"/>
              <a:t> and </a:t>
            </a:r>
            <a:r>
              <a:rPr lang="sk-SK" dirty="0" err="1"/>
              <a:t>Alloys</a:t>
            </a:r>
            <a:r>
              <a:rPr lang="sk-SK" dirty="0"/>
              <a:t>. Bratislava : </a:t>
            </a:r>
            <a:r>
              <a:rPr lang="sk-SK" dirty="0" err="1"/>
              <a:t>Ister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, 1992. 372 s. ISBN 80-900486-0-0. </a:t>
            </a:r>
            <a:r>
              <a:rPr lang="sk-SK" b="1" dirty="0"/>
              <a:t>knižnica MTF: 539/Hr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HOSFORD, W F. </a:t>
            </a:r>
            <a:r>
              <a:rPr lang="sk-SK" dirty="0" err="1"/>
              <a:t>Physical</a:t>
            </a:r>
            <a:r>
              <a:rPr lang="sk-SK" dirty="0"/>
              <a:t> </a:t>
            </a:r>
            <a:r>
              <a:rPr lang="sk-SK" dirty="0" err="1"/>
              <a:t>Metallurgy</a:t>
            </a:r>
            <a:r>
              <a:rPr lang="sk-SK" dirty="0"/>
              <a:t>. Boca </a:t>
            </a:r>
            <a:r>
              <a:rPr lang="sk-SK" dirty="0" err="1"/>
              <a:t>Raton</a:t>
            </a:r>
            <a:r>
              <a:rPr lang="sk-SK" dirty="0"/>
              <a:t> : CRC Press, 2010. 423 s. ISBN 978-1-4398-1360-7. </a:t>
            </a:r>
            <a:r>
              <a:rPr lang="sk-SK" b="1" dirty="0"/>
              <a:t>knižnica MTF: 669/Ho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BHADESIA H.K.D.H. - HONEYCOMBE R.W.K. </a:t>
            </a:r>
            <a:r>
              <a:rPr lang="sk-SK" dirty="0" err="1"/>
              <a:t>Steels</a:t>
            </a:r>
            <a:r>
              <a:rPr lang="sk-SK" dirty="0"/>
              <a:t>. </a:t>
            </a:r>
            <a:r>
              <a:rPr lang="sk-SK" dirty="0" err="1"/>
              <a:t>Microstructure</a:t>
            </a:r>
            <a:r>
              <a:rPr lang="sk-SK" dirty="0"/>
              <a:t> and </a:t>
            </a:r>
            <a:r>
              <a:rPr lang="sk-SK" dirty="0" err="1"/>
              <a:t>properties</a:t>
            </a:r>
            <a:r>
              <a:rPr lang="sk-SK" dirty="0"/>
              <a:t>, 4th </a:t>
            </a:r>
            <a:r>
              <a:rPr lang="sk-SK" dirty="0" err="1"/>
              <a:t>edition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Butterworth-Heinemann</a:t>
            </a:r>
            <a:r>
              <a:rPr lang="sk-SK" dirty="0"/>
              <a:t>, 2017. 461 s. ISBN 978-0-08-100270-4. </a:t>
            </a:r>
            <a:r>
              <a:rPr lang="sk-SK" b="1" dirty="0"/>
              <a:t>knižnica MTF: 53/</a:t>
            </a:r>
            <a:r>
              <a:rPr lang="sk-SK" b="1" dirty="0" err="1"/>
              <a:t>Bh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LIPPOLD, J.C.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Metallurgy</a:t>
            </a:r>
            <a:r>
              <a:rPr lang="sk-SK" dirty="0"/>
              <a:t> and </a:t>
            </a:r>
            <a:r>
              <a:rPr lang="sk-SK" dirty="0" err="1"/>
              <a:t>Weldability</a:t>
            </a:r>
            <a:r>
              <a:rPr lang="sk-SK" dirty="0"/>
              <a:t>. New Jersey: </a:t>
            </a:r>
            <a:r>
              <a:rPr lang="sk-SK" dirty="0" err="1"/>
              <a:t>Wiley</a:t>
            </a:r>
            <a:r>
              <a:rPr lang="sk-SK" dirty="0"/>
              <a:t>, 2014. 424 p. ISBN 978-1-118-23070-1. </a:t>
            </a:r>
            <a:r>
              <a:rPr lang="sk-SK" b="1" dirty="0"/>
              <a:t>(rok vyd. 2015 knižnica MTF: 621.7/</a:t>
            </a:r>
            <a:r>
              <a:rPr lang="sk-SK" b="1" dirty="0" err="1"/>
              <a:t>Li</a:t>
            </a:r>
            <a:r>
              <a:rPr lang="sk-SK" b="1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932914"/>
      </p:ext>
    </p:extLst>
  </p:cSld>
  <p:clrMapOvr>
    <a:masterClrMapping/>
  </p:clrMapOvr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609600"/>
            <a:ext cx="113080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THE SELECTED CHAPTERS OF WELDING TECHNOLOGY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M. -- BÁRTA, J. Multimediálny sprievodca technológiou zvárania. Trnava: </a:t>
            </a:r>
            <a:r>
              <a:rPr lang="sk-SK" dirty="0" err="1"/>
              <a:t>AlumniPress</a:t>
            </a:r>
            <a:r>
              <a:rPr lang="sk-SK" dirty="0"/>
              <a:t>, 2008. 328 s. ISBN 978-80-8096-066-7. </a:t>
            </a:r>
            <a:r>
              <a:rPr lang="sk-SK" b="1" dirty="0"/>
              <a:t>e-monografia, knižnica MTF: 621.7/Ma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BÁRTA, J. -- MARÔNEK, M. -- SAHUL, M. Technológia zvárania. Návody na cvičenia. Trnava : </a:t>
            </a:r>
            <a:r>
              <a:rPr lang="sk-SK" dirty="0" err="1"/>
              <a:t>AlumniPress</a:t>
            </a:r>
            <a:r>
              <a:rPr lang="sk-SK" dirty="0"/>
              <a:t>, 2015. 353 s. ISBN 978-80-8096-218-0. </a:t>
            </a:r>
            <a:r>
              <a:rPr lang="sk-SK" b="1" dirty="0"/>
              <a:t>e-skriptá, knižnica MTF: 621.7/</a:t>
            </a:r>
            <a:r>
              <a:rPr lang="sk-SK" b="1" dirty="0" err="1"/>
              <a:t>Bá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CARY, H B. -- HELZER, S C. </a:t>
            </a:r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. New Jersey: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2005. ISBN 0-13-113029-3. </a:t>
            </a:r>
            <a:r>
              <a:rPr lang="sk-SK" b="1" dirty="0"/>
              <a:t>knižnica MTF: 621.7/Ca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43837"/>
      </p:ext>
    </p:extLst>
  </p:cSld>
  <p:clrMapOvr>
    <a:masterClrMapping/>
  </p:clrMapOvr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563880"/>
            <a:ext cx="11262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TOVAROZNALECTVO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HLÔŠKA, B. -- KAČEŇÁK, I. -- MLÁKAY, J. Tovaroznalectvo priemyselného tovaru. Bratislava: Ekonóm, 2004. 319 s. ISBN 80-225-1804-2. </a:t>
            </a:r>
            <a:r>
              <a:rPr lang="sk-SK" b="1" dirty="0"/>
              <a:t>knižnica MTF: 620/Hl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V. Základy tovaroznalectva. Bratislava: Vysoká škola ekonomická, Bratislava, 1984. 381 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SCHWAER, Ľ. Základy tovaroznalectva II. Bratislava: SVTL, 1963.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694741"/>
      </p:ext>
    </p:extLst>
  </p:cSld>
  <p:clrMapOvr>
    <a:masterClrMapping/>
  </p:clrMapOvr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18160"/>
            <a:ext cx="112623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TOXIKOLÓGIA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-- TUREKOVÁ, I. Priemyselná </a:t>
            </a:r>
            <a:r>
              <a:rPr lang="sk-SK" dirty="0" err="1"/>
              <a:t>toxikológia</a:t>
            </a:r>
            <a:r>
              <a:rPr lang="sk-SK" dirty="0"/>
              <a:t>. Bratislava: STU v Bratislave, 2005. 160 s. ISBN 80-227-2337-1.</a:t>
            </a:r>
            <a:r>
              <a:rPr lang="sk-SK" b="1" dirty="0"/>
              <a:t> e-skriptá, knižnica MTF: 504/Ba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PROUSEK, J. Rizikové vlastnosti látok, 2. vyd. Bratislava: STU v Bratislave, 2005. 248 s. ISBN 80-227-2199-9. </a:t>
            </a:r>
            <a:r>
              <a:rPr lang="sk-SK" b="1" dirty="0"/>
              <a:t>(rok vyd. 2001 knižnica MTF: 54/Pr)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-- ZAPLETALOVÁ-BARTLOVÁ, I. Základy </a:t>
            </a:r>
            <a:r>
              <a:rPr lang="sk-SK" dirty="0" err="1"/>
              <a:t>toxikologie</a:t>
            </a:r>
            <a:r>
              <a:rPr lang="sk-SK" dirty="0"/>
              <a:t>. Ostrava: SPBI, 1998. 107 s. ISBN 80-86111-29-6. </a:t>
            </a:r>
            <a:r>
              <a:rPr lang="sk-SK" b="1" dirty="0"/>
              <a:t>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BESEDA, I. Toxikológia. Zvolen: TU, 1997. </a:t>
            </a:r>
            <a:r>
              <a:rPr lang="sk-SK" b="1" dirty="0"/>
              <a:t>(rok vyd. 1999 knižnica MTF: 504/</a:t>
            </a:r>
            <a:r>
              <a:rPr lang="sk-SK" b="1" dirty="0" err="1"/>
              <a:t>Be</a:t>
            </a:r>
            <a:r>
              <a:rPr lang="sk-SK" b="1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KENT, C. </a:t>
            </a:r>
            <a:r>
              <a:rPr lang="sk-SK" dirty="0" err="1"/>
              <a:t>Basics</a:t>
            </a:r>
            <a:r>
              <a:rPr lang="sk-SK" dirty="0"/>
              <a:t> of </a:t>
            </a:r>
            <a:r>
              <a:rPr lang="sk-SK" dirty="0" err="1"/>
              <a:t>toxicology</a:t>
            </a:r>
            <a:r>
              <a:rPr lang="sk-SK" dirty="0"/>
              <a:t>. New York: J. </a:t>
            </a:r>
            <a:r>
              <a:rPr lang="sk-SK" dirty="0" err="1"/>
              <a:t>Wiley</a:t>
            </a:r>
            <a:r>
              <a:rPr lang="sk-SK" dirty="0"/>
              <a:t> and </a:t>
            </a:r>
            <a:r>
              <a:rPr lang="sk-SK" dirty="0" err="1"/>
              <a:t>sons</a:t>
            </a:r>
            <a:r>
              <a:rPr lang="sk-SK" dirty="0"/>
              <a:t>, 1997. ISBN 978-0-471-29982-0. </a:t>
            </a:r>
            <a:r>
              <a:rPr lang="sk-SK" b="1" dirty="0"/>
              <a:t>knižnica MTF: 504/</a:t>
            </a:r>
            <a:r>
              <a:rPr lang="sk-SK" b="1" dirty="0" err="1"/>
              <a:t>Ke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221373"/>
      </p:ext>
    </p:extLst>
  </p:cSld>
  <p:clrMapOvr>
    <a:masterClrMapping/>
  </p:clrMapOvr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125388"/>
            <a:ext cx="11308080" cy="6732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u="sng" dirty="0"/>
              <a:t>TQM – IMS</a:t>
            </a:r>
          </a:p>
          <a:p>
            <a:endParaRPr lang="sk-SK" sz="900" b="1" u="sng" dirty="0"/>
          </a:p>
          <a:p>
            <a:r>
              <a:rPr lang="sk-SK" sz="1450" b="1" dirty="0"/>
              <a:t>Základná študijná literatúra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PAULOVÁ, I. Komplexné manažérstvo kvality. Bratislava : </a:t>
            </a:r>
            <a:r>
              <a:rPr lang="sk-SK" sz="1450" dirty="0" err="1"/>
              <a:t>Wolters</a:t>
            </a:r>
            <a:r>
              <a:rPr lang="sk-SK" sz="1450" dirty="0"/>
              <a:t> </a:t>
            </a:r>
            <a:r>
              <a:rPr lang="sk-SK" sz="1450" dirty="0" err="1"/>
              <a:t>Kluwer</a:t>
            </a:r>
            <a:r>
              <a:rPr lang="sk-SK" sz="1450" dirty="0"/>
              <a:t>, 2018. 160 s. ISBN 978-80-8168-834-8. </a:t>
            </a:r>
            <a:r>
              <a:rPr lang="sk-SK" sz="1450" b="1" dirty="0"/>
              <a:t>(rok vyd. 2013 knižnica MTF: 658.56/Pa</a:t>
            </a: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KONEČNÝ, V. Manažérstvo kvality: systémy, princípy, postupy. Žilina: </a:t>
            </a:r>
            <a:r>
              <a:rPr lang="sk-SK" sz="1450" dirty="0" err="1"/>
              <a:t>Edis</a:t>
            </a:r>
            <a:r>
              <a:rPr lang="sk-SK" sz="1450" dirty="0"/>
              <a:t>, 2017. 185 s. ISBN 978-80-554-1406-5. </a:t>
            </a:r>
            <a:r>
              <a:rPr lang="sk-SK" sz="1450" b="1" dirty="0"/>
              <a:t>knižnica MTF: 658.56/</a:t>
            </a:r>
            <a:r>
              <a:rPr lang="sk-SK" sz="1450" b="1" dirty="0" err="1"/>
              <a:t>Ko</a:t>
            </a: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GIRMANOVÁ, L. Nástroje a metódy manažérstva kvality. Košice: TU v Košiciach, Hutnícka fakulta, 2009. 145 s. ISBN 978-80-553-0144-0.</a:t>
            </a:r>
          </a:p>
          <a:p>
            <a:pPr marL="342900" lvl="0" indent="-342900">
              <a:buFont typeface="+mj-lt"/>
              <a:buAutoNum type="arabicPeriod"/>
            </a:pP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b="1" dirty="0"/>
              <a:t>Odporúčaná študijná literatúra</a:t>
            </a: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IQBAL </a:t>
            </a:r>
            <a:r>
              <a:rPr lang="sk-SK" sz="1450" dirty="0" err="1"/>
              <a:t>Arshad</a:t>
            </a:r>
            <a:r>
              <a:rPr lang="sk-SK" sz="1450" dirty="0"/>
              <a:t>: </a:t>
            </a:r>
            <a:r>
              <a:rPr lang="sk-SK" sz="1450" dirty="0" err="1"/>
              <a:t>Total</a:t>
            </a:r>
            <a:r>
              <a:rPr lang="sk-SK" sz="1450" dirty="0"/>
              <a:t> </a:t>
            </a:r>
            <a:r>
              <a:rPr lang="sk-SK" sz="1450" dirty="0" err="1"/>
              <a:t>Quality</a:t>
            </a:r>
            <a:r>
              <a:rPr lang="sk-SK" sz="1450" dirty="0"/>
              <a:t> Management </a:t>
            </a:r>
            <a:r>
              <a:rPr lang="sk-SK" sz="1450" dirty="0" err="1"/>
              <a:t>Terms</a:t>
            </a:r>
            <a:r>
              <a:rPr lang="sk-SK" sz="1450" dirty="0"/>
              <a:t>, </a:t>
            </a:r>
            <a:r>
              <a:rPr lang="sk-SK" sz="1450" dirty="0" err="1"/>
              <a:t>Definitions</a:t>
            </a:r>
            <a:r>
              <a:rPr lang="sk-SK" sz="1450" dirty="0"/>
              <a:t> &amp; </a:t>
            </a:r>
            <a:r>
              <a:rPr lang="sk-SK" sz="1450" dirty="0" err="1"/>
              <a:t>Explanations</a:t>
            </a:r>
            <a:r>
              <a:rPr lang="sk-SK" sz="1450" dirty="0"/>
              <a:t>: </a:t>
            </a:r>
            <a:r>
              <a:rPr lang="sk-SK" sz="1450" dirty="0" err="1"/>
              <a:t>Course</a:t>
            </a:r>
            <a:r>
              <a:rPr lang="sk-SK" sz="1450" dirty="0"/>
              <a:t> </a:t>
            </a:r>
            <a:r>
              <a:rPr lang="sk-SK" sz="1450" dirty="0" err="1"/>
              <a:t>Terminology</a:t>
            </a:r>
            <a:r>
              <a:rPr lang="sk-SK" sz="1450" dirty="0"/>
              <a:t> </a:t>
            </a:r>
            <a:r>
              <a:rPr lang="sk-SK" sz="1450" dirty="0" err="1"/>
              <a:t>Review</a:t>
            </a:r>
            <a:r>
              <a:rPr lang="sk-SK" sz="1450" dirty="0"/>
              <a:t> </a:t>
            </a:r>
            <a:r>
              <a:rPr lang="sk-SK" sz="1450" dirty="0" err="1"/>
              <a:t>with</a:t>
            </a:r>
            <a:r>
              <a:rPr lang="sk-SK" sz="1450" dirty="0"/>
              <a:t> </a:t>
            </a:r>
            <a:r>
              <a:rPr lang="sk-SK" sz="1450" dirty="0" err="1"/>
              <a:t>Meanings</a:t>
            </a:r>
            <a:r>
              <a:rPr lang="sk-SK" sz="1450" dirty="0"/>
              <a:t> &amp; </a:t>
            </a:r>
            <a:r>
              <a:rPr lang="sk-SK" sz="1450" dirty="0" err="1"/>
              <a:t>Explanations</a:t>
            </a:r>
            <a:r>
              <a:rPr lang="sk-SK" sz="1450" dirty="0"/>
              <a:t> </a:t>
            </a:r>
            <a:r>
              <a:rPr lang="sk-SK" sz="1450" dirty="0" err="1"/>
              <a:t>for</a:t>
            </a:r>
            <a:r>
              <a:rPr lang="sk-SK" sz="1450" dirty="0"/>
              <a:t> </a:t>
            </a:r>
            <a:r>
              <a:rPr lang="sk-SK" sz="1450" dirty="0" err="1"/>
              <a:t>Quick</a:t>
            </a:r>
            <a:r>
              <a:rPr lang="sk-SK" sz="1450" dirty="0"/>
              <a:t> Study </a:t>
            </a:r>
            <a:r>
              <a:rPr lang="sk-SK" sz="1450" dirty="0" err="1"/>
              <a:t>Guide</a:t>
            </a:r>
            <a:r>
              <a:rPr lang="sk-SK" sz="1450" dirty="0"/>
              <a:t>, 220s. Kindle </a:t>
            </a:r>
            <a:r>
              <a:rPr lang="sk-SK" sz="1450" dirty="0" err="1"/>
              <a:t>Edition</a:t>
            </a:r>
            <a:r>
              <a:rPr lang="sk-SK" sz="1450" dirty="0"/>
              <a:t>, dátum vydania 13.01.2021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LUTHRA </a:t>
            </a:r>
            <a:r>
              <a:rPr lang="sk-SK" sz="1450" dirty="0" err="1"/>
              <a:t>Sunil</a:t>
            </a:r>
            <a:r>
              <a:rPr lang="sk-SK" sz="1450" dirty="0"/>
              <a:t>, GARD </a:t>
            </a:r>
            <a:r>
              <a:rPr lang="sk-SK" sz="1450" dirty="0" err="1"/>
              <a:t>Dixit</a:t>
            </a:r>
            <a:r>
              <a:rPr lang="sk-SK" sz="1450" dirty="0"/>
              <a:t>, AGARWAL </a:t>
            </a:r>
            <a:r>
              <a:rPr lang="sk-SK" sz="1450" dirty="0" err="1"/>
              <a:t>Ashish</a:t>
            </a:r>
            <a:r>
              <a:rPr lang="sk-SK" sz="1450" dirty="0"/>
              <a:t>, MANGL </a:t>
            </a:r>
            <a:r>
              <a:rPr lang="sk-SK" sz="1450" dirty="0" err="1"/>
              <a:t>Sachin</a:t>
            </a:r>
            <a:r>
              <a:rPr lang="sk-SK" sz="1450" dirty="0"/>
              <a:t> K.: </a:t>
            </a:r>
            <a:r>
              <a:rPr lang="sk-SK" sz="1450" dirty="0" err="1"/>
              <a:t>Total</a:t>
            </a:r>
            <a:r>
              <a:rPr lang="sk-SK" sz="1450" dirty="0"/>
              <a:t> </a:t>
            </a:r>
            <a:r>
              <a:rPr lang="sk-SK" sz="1450" dirty="0" err="1"/>
              <a:t>Quality</a:t>
            </a:r>
            <a:r>
              <a:rPr lang="sk-SK" sz="1450" dirty="0"/>
              <a:t> Management (TQM): </a:t>
            </a:r>
            <a:r>
              <a:rPr lang="sk-SK" sz="1450" dirty="0" err="1"/>
              <a:t>Principles</a:t>
            </a:r>
            <a:r>
              <a:rPr lang="sk-SK" sz="1450" dirty="0"/>
              <a:t>, </a:t>
            </a:r>
            <a:r>
              <a:rPr lang="sk-SK" sz="1450" dirty="0" err="1"/>
              <a:t>Methods</a:t>
            </a:r>
            <a:r>
              <a:rPr lang="sk-SK" sz="1450" dirty="0"/>
              <a:t>, and </a:t>
            </a:r>
            <a:r>
              <a:rPr lang="sk-SK" sz="1450" dirty="0" err="1"/>
              <a:t>Applications</a:t>
            </a:r>
            <a:r>
              <a:rPr lang="sk-SK" sz="1450" dirty="0"/>
              <a:t>. Kindle </a:t>
            </a:r>
            <a:r>
              <a:rPr lang="sk-SK" sz="1450" dirty="0" err="1"/>
              <a:t>Edition</a:t>
            </a:r>
            <a:r>
              <a:rPr lang="sk-SK" sz="1450" dirty="0"/>
              <a:t>, dátum vydania 04.10.2020. ISBN 978-0367512835. </a:t>
            </a:r>
            <a:r>
              <a:rPr lang="sk-SK" sz="1450" b="1" dirty="0"/>
              <a:t>knižnica MTF: 658.56/To</a:t>
            </a: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Model EFQM © 2009–2020 ČESKÁ SPOLEČNOST PRO JAKOST, Z.S [cit. 2020- 12-06, 19:37 SEČ] Dostupné na internete: </a:t>
            </a:r>
            <a:r>
              <a:rPr lang="sk-SK" sz="1450" u="sng" dirty="0"/>
              <a:t>https://www.csq.cz/model-efqm/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Nástroj Samohodnotenia kultúry kvality.pdf. © 2008-2020 ÚNMS SR. [cit. 2020- 12-07, 12:51 SEČ] Dostupné na internete: </a:t>
            </a:r>
            <a:r>
              <a:rPr lang="sk-SK" sz="1450" u="sng" dirty="0"/>
              <a:t>https://www.unms.sk/?Nastroj-SKK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Príručka Model CAF 2020.pdf. © 2008-2020 ÚNMS SR. [cit. 2020-12-06, 22:01 SEČ] Dostupné na internete: </a:t>
            </a:r>
            <a:r>
              <a:rPr lang="sk-SK" sz="1450" u="sng" dirty="0"/>
              <a:t>https://www.unms.sk/?model-CAF-2020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STN EN ISO 19011 Návod na auditovanie systémov manažérstva (ISO 19011: 2018), Dátum vydania: 01.06.2019.</a:t>
            </a:r>
            <a:r>
              <a:rPr lang="sk-SK" sz="1450" b="1" dirty="0"/>
              <a:t> knižnica MTF: prístup ONLINE v knižnici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STN EN ISO 9000 Systémy manažérstva kvality. Základy a slovník (ISO 9000: 2015), Dátum vydania: 01.06.2016. </a:t>
            </a:r>
            <a:r>
              <a:rPr lang="sk-SK" sz="1450" b="1" dirty="0"/>
              <a:t>knižnica MTF: prístup ONLINE v knižnici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STN EN ISO 9001 Systémy manažérstva kvality. Požiadavky (ISO 9001: 2015), Dátum vydania: 01.02.2016. </a:t>
            </a:r>
            <a:r>
              <a:rPr lang="sk-SK" sz="1450" b="1" dirty="0"/>
              <a:t>knižnica MTF: prístup ONLINE v knižnici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STN EN ISO 9004 Manažérstvo kvality. Kvalita organizácie. Usmernenie na dosiahnutie udržateľného úspechu (ISO 9004: 2018), Dátum vydania: 01.09.2019. </a:t>
            </a:r>
            <a:r>
              <a:rPr lang="sk-SK" sz="1450" b="1" dirty="0"/>
              <a:t>knižnica MTF: prístup ONLINE v knižnici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450" dirty="0"/>
              <a:t>STN P ISO/TS 9002 Systémy manažérstva kvality. Návod na používanie ISO 9001: 2015, Dátum vydania: 01.09.2017. </a:t>
            </a:r>
            <a:r>
              <a:rPr lang="sk-SK" sz="1450" b="1" dirty="0"/>
              <a:t>knižnica MTF: prístup ONLINE v knižnici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729780"/>
      </p:ext>
    </p:extLst>
  </p:cSld>
  <p:clrMapOvr>
    <a:masterClrMapping/>
  </p:clrMapOvr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487680"/>
            <a:ext cx="1127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TRANSPORTNÉ A TRANSFORMAČNÉ PROCESY V MATERIÁLOCH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HRIVŇÁKOVÁ, D. Fyzikálna metalurgia a medzné stavy materiálov - návody na cvičenia. Bratislava: Vydavateľstvo STU, 2000. </a:t>
            </a:r>
            <a:r>
              <a:rPr lang="sk-SK" b="1" dirty="0"/>
              <a:t>knižnica MTF: 669/Hr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HRIVŇÁKOVÁ, D. Fyzikálna metalurgia a medzné stavy materiálov - 1.časť . Bratislava: Vydavateľstvo STU, 1998. 150 s. </a:t>
            </a:r>
            <a:r>
              <a:rPr lang="sk-SK" b="1" dirty="0"/>
              <a:t>e-skriptá</a:t>
            </a:r>
            <a:r>
              <a:rPr lang="sk-SK" dirty="0"/>
              <a:t>, </a:t>
            </a:r>
            <a:r>
              <a:rPr lang="sk-SK" b="1" dirty="0"/>
              <a:t>knižnica MTF: 669/Hr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HRIVŇÁKOVÁ, D. Teória fázových premien. Bratislava : STU v Bratislave, 2002. 142 s. ISBN 80-227-1665-0. </a:t>
            </a:r>
            <a:r>
              <a:rPr lang="sk-SK" b="1" dirty="0"/>
              <a:t>e-skriptá, knižnica MTF: 669/Hr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AARONSON, H.I., ENOMOTO, M., LEE, J.K.: </a:t>
            </a:r>
            <a:r>
              <a:rPr lang="sk-SK" dirty="0" err="1"/>
              <a:t>Mechanisms</a:t>
            </a:r>
            <a:r>
              <a:rPr lang="sk-SK" dirty="0"/>
              <a:t> of </a:t>
            </a:r>
            <a:r>
              <a:rPr lang="sk-SK" dirty="0" err="1"/>
              <a:t>Diffusional</a:t>
            </a:r>
            <a:r>
              <a:rPr lang="sk-SK" dirty="0"/>
              <a:t> </a:t>
            </a:r>
            <a:r>
              <a:rPr lang="sk-SK" dirty="0" err="1"/>
              <a:t>Phase</a:t>
            </a:r>
            <a:r>
              <a:rPr lang="sk-SK" dirty="0"/>
              <a:t> </a:t>
            </a:r>
            <a:r>
              <a:rPr lang="sk-SK" dirty="0" err="1"/>
              <a:t>Transformations</a:t>
            </a:r>
            <a:r>
              <a:rPr lang="sk-SK" dirty="0"/>
              <a:t> in </a:t>
            </a:r>
            <a:r>
              <a:rPr lang="sk-SK" dirty="0" err="1"/>
              <a:t>Metals</a:t>
            </a:r>
            <a:r>
              <a:rPr lang="sk-SK" dirty="0"/>
              <a:t> and </a:t>
            </a:r>
            <a:r>
              <a:rPr lang="sk-SK" dirty="0" err="1"/>
              <a:t>Alloys</a:t>
            </a:r>
            <a:r>
              <a:rPr lang="sk-SK" dirty="0"/>
              <a:t>, CRC Press </a:t>
            </a:r>
            <a:r>
              <a:rPr lang="sk-SK" dirty="0" err="1"/>
              <a:t>Taylor</a:t>
            </a:r>
            <a:r>
              <a:rPr lang="sk-SK" dirty="0"/>
              <a:t> and </a:t>
            </a:r>
            <a:r>
              <a:rPr lang="sk-SK" dirty="0" err="1"/>
              <a:t>Francis</a:t>
            </a:r>
            <a:r>
              <a:rPr lang="sk-SK" dirty="0"/>
              <a:t> Group, 2010, 667 s. </a:t>
            </a:r>
            <a:r>
              <a:rPr lang="sk-SK" b="1" dirty="0"/>
              <a:t>knižnica MTF: 620/</a:t>
            </a:r>
            <a:r>
              <a:rPr lang="sk-SK" b="1" dirty="0" err="1"/>
              <a:t>Aa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KOSTORZ, G. </a:t>
            </a:r>
            <a:r>
              <a:rPr lang="sk-SK" dirty="0" err="1"/>
              <a:t>Phase</a:t>
            </a:r>
            <a:r>
              <a:rPr lang="sk-SK" dirty="0"/>
              <a:t> </a:t>
            </a:r>
            <a:r>
              <a:rPr lang="sk-SK" dirty="0" err="1"/>
              <a:t>Transformation</a:t>
            </a:r>
            <a:r>
              <a:rPr lang="sk-SK" dirty="0"/>
              <a:t> in </a:t>
            </a:r>
            <a:r>
              <a:rPr lang="sk-SK" dirty="0" err="1"/>
              <a:t>Materials</a:t>
            </a:r>
            <a:r>
              <a:rPr lang="sk-SK" dirty="0"/>
              <a:t>, </a:t>
            </a:r>
            <a:r>
              <a:rPr lang="sk-SK" dirty="0" err="1"/>
              <a:t>Wiley</a:t>
            </a:r>
            <a:r>
              <a:rPr lang="sk-SK" dirty="0"/>
              <a:t>-VCH, 2001. 713 s.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PORTER, D.A., EASTERLING, K.E., SHERIF, M.Y.: </a:t>
            </a:r>
            <a:r>
              <a:rPr lang="sk-SK" dirty="0" err="1"/>
              <a:t>Phase</a:t>
            </a:r>
            <a:r>
              <a:rPr lang="sk-SK" dirty="0"/>
              <a:t> </a:t>
            </a:r>
            <a:r>
              <a:rPr lang="sk-SK" dirty="0" err="1"/>
              <a:t>transformations</a:t>
            </a:r>
            <a:r>
              <a:rPr lang="sk-SK" dirty="0"/>
              <a:t> in </a:t>
            </a:r>
            <a:r>
              <a:rPr lang="sk-SK" dirty="0" err="1"/>
              <a:t>metals</a:t>
            </a:r>
            <a:r>
              <a:rPr lang="sk-SK" dirty="0"/>
              <a:t> and </a:t>
            </a:r>
            <a:r>
              <a:rPr lang="sk-SK" dirty="0" err="1"/>
              <a:t>alloys</a:t>
            </a:r>
            <a:r>
              <a:rPr lang="sk-SK" dirty="0"/>
              <a:t> - </a:t>
            </a:r>
            <a:r>
              <a:rPr lang="sk-SK" dirty="0" err="1"/>
              <a:t>third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CRC Press </a:t>
            </a:r>
            <a:r>
              <a:rPr lang="sk-SK" dirty="0" err="1"/>
              <a:t>Taylor</a:t>
            </a:r>
            <a:r>
              <a:rPr lang="sk-SK" dirty="0"/>
              <a:t> and </a:t>
            </a:r>
            <a:r>
              <a:rPr lang="sk-SK" dirty="0" err="1"/>
              <a:t>Francis</a:t>
            </a:r>
            <a:r>
              <a:rPr lang="sk-SK" dirty="0"/>
              <a:t> Group, 2009, 520 s. </a:t>
            </a:r>
            <a:r>
              <a:rPr lang="sk-SK" b="1" dirty="0"/>
              <a:t>knižnica MTF: 669/Po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83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92369" y="731520"/>
            <a:ext cx="106914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CAPP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I. a kol. Počítačom podporované systémy v strojárstve. Žilina: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Počítačom podporované systémy v strojárstve 1998-2000. ISSN 1335-3926. 1998. 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99178"/>
      </p:ext>
    </p:extLst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18160" y="563880"/>
            <a:ext cx="11079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TRANSPORTNÉ A TRANSFORMAČNÉ PROCESY V MATERIÁLOCH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HRIVŇÁKOVÁ, D. Teória fázových premien. Bratislava: Vydavateľstvo STU, 2002. 142 s. ISBN 80-227-1665-0. </a:t>
            </a:r>
            <a:r>
              <a:rPr lang="sk-SK" b="1" dirty="0"/>
              <a:t>e-skriptá, knižnica MTF: 669/Hr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KOSTORZ, G. </a:t>
            </a:r>
            <a:r>
              <a:rPr lang="sk-SK" dirty="0" err="1"/>
              <a:t>Phase</a:t>
            </a:r>
            <a:r>
              <a:rPr lang="sk-SK" dirty="0"/>
              <a:t> </a:t>
            </a:r>
            <a:r>
              <a:rPr lang="sk-SK" dirty="0" err="1"/>
              <a:t>Transformations</a:t>
            </a:r>
            <a:r>
              <a:rPr lang="sk-SK" dirty="0"/>
              <a:t> in </a:t>
            </a:r>
            <a:r>
              <a:rPr lang="sk-SK" dirty="0" err="1"/>
              <a:t>Materials</a:t>
            </a:r>
            <a:r>
              <a:rPr lang="sk-SK" dirty="0"/>
              <a:t>. </a:t>
            </a:r>
            <a:r>
              <a:rPr lang="sk-SK" dirty="0" err="1"/>
              <a:t>Weinheim</a:t>
            </a:r>
            <a:r>
              <a:rPr lang="sk-SK" dirty="0"/>
              <a:t>: WILEY-VCH </a:t>
            </a:r>
            <a:r>
              <a:rPr lang="sk-SK" dirty="0" err="1"/>
              <a:t>Verlag</a:t>
            </a:r>
            <a:r>
              <a:rPr lang="sk-SK" dirty="0"/>
              <a:t> </a:t>
            </a:r>
            <a:r>
              <a:rPr lang="sk-SK" dirty="0" err="1"/>
              <a:t>GmbH</a:t>
            </a:r>
            <a:r>
              <a:rPr lang="sk-SK" dirty="0"/>
              <a:t>, 2001. 713 s. ISBN 3-527-30256-5. </a:t>
            </a:r>
            <a:r>
              <a:rPr lang="sk-SK" b="1" dirty="0"/>
              <a:t>knižnica MTF: 620/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CALLISTER, W D.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Engineering</a:t>
            </a:r>
            <a:r>
              <a:rPr lang="sk-SK" dirty="0"/>
              <a:t>. New York: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1994. 811 s. ISBN 0-471-30568-5. </a:t>
            </a:r>
            <a:r>
              <a:rPr lang="sk-SK" b="1" dirty="0"/>
              <a:t>(rok vyd. 2000 knižnica MTF: 620Ca)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HRIVŇÁKOVÁ, D. Fyzikálna metalurgia a medzné stavy materiálov : Návody na cvičenia. Bratislava: STU v Bratislave, 2000. 156 s. ISBN 80-227-1360-0. </a:t>
            </a:r>
            <a:r>
              <a:rPr lang="sk-SK" b="1" dirty="0"/>
              <a:t>knižnica MTF: 669/Hr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HRIVŇÁKOVÁ, D. Fyzikálna metalurgia a medzné stavy materiálov. 1.časť. Bratislava: STU v Bratislave, 1998. 100 s. ISBN 80-227-1034-2. </a:t>
            </a:r>
            <a:r>
              <a:rPr lang="sk-SK" b="1" dirty="0"/>
              <a:t>e-skriptá, knižnica MTF: 669/Hr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PLUHAŘ, J. </a:t>
            </a:r>
            <a:r>
              <a:rPr lang="sk-SK" dirty="0" err="1"/>
              <a:t>Fyzikální</a:t>
            </a:r>
            <a:r>
              <a:rPr lang="sk-SK" dirty="0"/>
              <a:t> metalurgie a </a:t>
            </a:r>
            <a:r>
              <a:rPr lang="sk-SK" dirty="0" err="1"/>
              <a:t>mezní</a:t>
            </a:r>
            <a:r>
              <a:rPr lang="sk-SK" dirty="0"/>
              <a:t> stavy materiálu. Praha: SNTL, 1987. 418 s. </a:t>
            </a:r>
            <a:r>
              <a:rPr lang="sk-SK" b="1" dirty="0"/>
              <a:t>knižnica MTF: 669/</a:t>
            </a:r>
            <a:r>
              <a:rPr lang="sk-SK" b="1" dirty="0" err="1"/>
              <a:t>Fy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83007"/>
      </p:ext>
    </p:extLst>
  </p:cSld>
  <p:clrMapOvr>
    <a:masterClrMapping/>
  </p:clrMapOvr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371418"/>
            <a:ext cx="113690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TVÁRNIACE STROJE A NÁSTROJE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A. -- RUDOLF, B. Tvárniace stroje. Bratislava : Alfa, 1989. 376 s. ISBN 80-05-00126-6. </a:t>
            </a:r>
            <a:r>
              <a:rPr lang="sk-SK" b="1" dirty="0"/>
              <a:t>knižnica MTF: 621.77Ko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JENKUT, M. -- KOVÁČ, A. Tvárniace stroje. Bratislava : Alfa, 1978. 814 s. </a:t>
            </a:r>
            <a:r>
              <a:rPr lang="sk-SK" b="1" dirty="0"/>
              <a:t>knižnica MTF: 8/Je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KOPECKÝ, M. -- RUDOLF, B. </a:t>
            </a:r>
            <a:r>
              <a:rPr lang="sk-SK" dirty="0" err="1"/>
              <a:t>Tvářecí</a:t>
            </a:r>
            <a:r>
              <a:rPr lang="sk-SK" dirty="0"/>
              <a:t> stroje: Základy </a:t>
            </a:r>
            <a:r>
              <a:rPr lang="sk-SK" dirty="0" err="1"/>
              <a:t>výpočtů</a:t>
            </a:r>
            <a:r>
              <a:rPr lang="sk-SK" dirty="0"/>
              <a:t> a </a:t>
            </a:r>
            <a:r>
              <a:rPr lang="sk-SK" dirty="0" err="1"/>
              <a:t>konstrukce</a:t>
            </a:r>
            <a:r>
              <a:rPr lang="sk-SK" dirty="0"/>
              <a:t>. Praha : SNTL, 1982. 407 s. </a:t>
            </a:r>
            <a:r>
              <a:rPr lang="sk-SK" b="1" dirty="0"/>
              <a:t>knižnica MTF: 621.77/</a:t>
            </a:r>
            <a:r>
              <a:rPr lang="sk-SK" b="1" dirty="0" err="1"/>
              <a:t>Ru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A. -- PODOLSKÝ, M. -- DOMAZETOVIČ, V. Teória tvárnenia a nástroje. Bratislava : Alfa, 1992. 338 s. ISBN 80-05-01032-X. </a:t>
            </a:r>
            <a:r>
              <a:rPr lang="sk-SK" b="1" dirty="0"/>
              <a:t>knižnica MTF: 621.77Hr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NOVOTNÝ, K. Nástroje a </a:t>
            </a:r>
            <a:r>
              <a:rPr lang="sk-SK" dirty="0" err="1"/>
              <a:t>přípravky</a:t>
            </a:r>
            <a:r>
              <a:rPr lang="sk-SK" dirty="0"/>
              <a:t>. </a:t>
            </a:r>
            <a:r>
              <a:rPr lang="sk-SK" dirty="0" err="1"/>
              <a:t>Část</a:t>
            </a:r>
            <a:r>
              <a:rPr lang="sk-SK" dirty="0"/>
              <a:t> 1 - </a:t>
            </a:r>
            <a:r>
              <a:rPr lang="sk-SK" dirty="0" err="1"/>
              <a:t>tváření</a:t>
            </a:r>
            <a:r>
              <a:rPr lang="sk-SK" dirty="0"/>
              <a:t>. Brno : Vysoké učení technické v </a:t>
            </a:r>
            <a:r>
              <a:rPr lang="sk-SK" dirty="0" err="1"/>
              <a:t>Brně</a:t>
            </a:r>
            <a:r>
              <a:rPr lang="sk-SK" dirty="0"/>
              <a:t>, 1985. 179 s. </a:t>
            </a:r>
            <a:r>
              <a:rPr lang="sk-SK" b="1" dirty="0"/>
              <a:t>knižnica MTF: 621.77/No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GÁLIK, Ľ. -- KOVALÍK, Š. Prípravky, obrábacie a tvárniace nástroje II: Tvárniace nástroje. Bratislava : SVŠT v Bratislave, 1988. 212 s. </a:t>
            </a:r>
            <a:r>
              <a:rPr lang="sk-SK" b="1" dirty="0"/>
              <a:t>knižnica MTF: 531/</a:t>
            </a:r>
            <a:r>
              <a:rPr lang="sk-SK" b="1" dirty="0" err="1"/>
              <a:t>Še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FOREJT, M. -- PÍŠKA, M. </a:t>
            </a:r>
            <a:r>
              <a:rPr lang="sk-SK" dirty="0" err="1"/>
              <a:t>Teorie</a:t>
            </a:r>
            <a:r>
              <a:rPr lang="sk-SK" dirty="0"/>
              <a:t> </a:t>
            </a:r>
            <a:r>
              <a:rPr lang="sk-SK" dirty="0" err="1"/>
              <a:t>obrábění</a:t>
            </a:r>
            <a:r>
              <a:rPr lang="sk-SK" dirty="0"/>
              <a:t>, </a:t>
            </a:r>
            <a:r>
              <a:rPr lang="sk-SK" dirty="0" err="1"/>
              <a:t>tváření</a:t>
            </a:r>
            <a:r>
              <a:rPr lang="sk-SK" dirty="0"/>
              <a:t> a nástroje. Brno : CERM, 2006. 225 s. ISBN 80-214-2374-9. </a:t>
            </a:r>
            <a:r>
              <a:rPr lang="sk-SK" b="1" dirty="0"/>
              <a:t>knižnica MTF: 52/</a:t>
            </a:r>
            <a:r>
              <a:rPr lang="sk-SK" b="1" dirty="0" err="1"/>
              <a:t>Fo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KOSTKA, P. Metal </a:t>
            </a:r>
            <a:r>
              <a:rPr lang="sk-SK" dirty="0" err="1"/>
              <a:t>Forming</a:t>
            </a:r>
            <a:r>
              <a:rPr lang="sk-SK" dirty="0"/>
              <a:t>. Bratislava : STU v Bratislave, 2002. 117 s. ISBN 80-227-1801-7. </a:t>
            </a:r>
            <a:r>
              <a:rPr lang="sk-SK" b="1" dirty="0"/>
              <a:t>knižnica MTF: 621.77/</a:t>
            </a:r>
            <a:r>
              <a:rPr lang="sk-SK" b="1" dirty="0" err="1"/>
              <a:t>Ko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HÝSEK, R. </a:t>
            </a:r>
            <a:r>
              <a:rPr lang="sk-SK" dirty="0" err="1"/>
              <a:t>Tvářecí</a:t>
            </a:r>
            <a:r>
              <a:rPr lang="sk-SK" dirty="0"/>
              <a:t> stroje. Praha : SNTL, 1980. 551 s. </a:t>
            </a:r>
            <a:r>
              <a:rPr lang="sk-SK" b="1" dirty="0"/>
              <a:t>knižnica MTF: 621.77/</a:t>
            </a:r>
            <a:r>
              <a:rPr lang="sk-SK" b="1" dirty="0" err="1"/>
              <a:t>Hy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-- TITTEL, V. Technológia tvárnenia. Bratislava : STU v Bratislave, 2010. 245 s. ISBN 978-80-227-3242-0. </a:t>
            </a:r>
            <a:r>
              <a:rPr lang="sk-SK" b="1" dirty="0"/>
              <a:t>knižnica MTF: 621.77/Ba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578415"/>
      </p:ext>
    </p:extLst>
  </p:cSld>
  <p:clrMapOvr>
    <a:masterClrMapping/>
  </p:clrMapOvr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U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066800"/>
            <a:ext cx="60673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Účtovníctvo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Údržba výrobných systémov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Úvod do kognitívnych vied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Úvod do počítačovej podpory výrobných technológií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Úvod do vedeckej práce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Úžitkové vlastnosti a voľba materiálov</a:t>
            </a:r>
            <a:endParaRPr lang="sk-SK" dirty="0"/>
          </a:p>
          <a:p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88913"/>
      </p:ext>
    </p:extLst>
  </p:cSld>
  <p:clrMapOvr>
    <a:masterClrMapping/>
  </p:clrMapOvr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9100" y="335845"/>
            <a:ext cx="11353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ÚČTOVNÍCTVO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CENIGOVÁ, A. Podvojné účtovníctvo pre podnikateľov v praxi. Bratislava: </a:t>
            </a:r>
            <a:r>
              <a:rPr lang="sk-SK" dirty="0" err="1"/>
              <a:t>Ceniga</a:t>
            </a:r>
            <a:r>
              <a:rPr lang="sk-SK" dirty="0"/>
              <a:t>, 2012. 672 s. ISBN 978-80-969946-4-9. </a:t>
            </a:r>
            <a:r>
              <a:rPr lang="sk-SK" b="1" dirty="0"/>
              <a:t>knižnica MTF: 657/</a:t>
            </a:r>
            <a:r>
              <a:rPr lang="sk-SK" b="1" dirty="0" err="1"/>
              <a:t>Ce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MÁZIKOVÁ, K. -- a kol. Účtovníctvo podnikateľských subjektov I.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2013. 297 s. ISBN 978-80-8078-567-3. </a:t>
            </a:r>
            <a:r>
              <a:rPr lang="sk-SK" b="1" dirty="0"/>
              <a:t>knižnica MTF: 657/Má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ŠLOSÁROVÁ, A. -- a kol. Účtovníctvo.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2011. 290 s. ISBN 978-80-8078-418-8. </a:t>
            </a:r>
            <a:r>
              <a:rPr lang="sk-SK" b="1" dirty="0"/>
              <a:t>knižnica MTF: 657/</a:t>
            </a:r>
            <a:r>
              <a:rPr lang="sk-SK" b="1" dirty="0" err="1"/>
              <a:t>Šl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CENIGOVÁ, A. Podvojné účtovníctvo podnikateľov. Bratislava: </a:t>
            </a:r>
            <a:r>
              <a:rPr lang="sk-SK" dirty="0" err="1"/>
              <a:t>Ceniga</a:t>
            </a:r>
            <a:r>
              <a:rPr lang="sk-SK" dirty="0"/>
              <a:t>, 2020. 664 s. ISBN 978 80 973274 1 5. </a:t>
            </a:r>
            <a:r>
              <a:rPr lang="sk-SK" b="1" dirty="0"/>
              <a:t>knižnica MTF: 657/</a:t>
            </a:r>
            <a:r>
              <a:rPr lang="sk-SK" b="1" dirty="0" err="1"/>
              <a:t>Ce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MÁZIKOVÁ, K. A KOL. Účtovníctvo podnikateľských subjektov I. Bratislava :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, 2019. 304 s. ISBN 978 80 571 0011-9 </a:t>
            </a:r>
            <a:r>
              <a:rPr lang="sk-SK" b="1" dirty="0"/>
              <a:t>(rok vyd. 2013 knižnica MTF: 657/Má)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Opatrenie MFSR č. 23 054/2002-92, ktorým sa ustanovujú postupy účtovania a rámcová účtová osnova pre podnikateľov, účtujúcich v sústave podvojného účtovníctva v znení neskorších predpisov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ŠLOSÁROVÁ, A. A KOL. Účtovníctvo. Bratislava :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, 2016. 296 s. ISBN 978 80 8168 444 9. </a:t>
            </a:r>
            <a:r>
              <a:rPr lang="sk-SK" b="1" dirty="0"/>
              <a:t>knižnica MTF: 657/</a:t>
            </a:r>
            <a:r>
              <a:rPr lang="sk-SK" b="1" dirty="0" err="1"/>
              <a:t>Šl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WEYGANDT, J. J., KIMMEL P.D., KIESO, D. E. </a:t>
            </a:r>
            <a:r>
              <a:rPr lang="sk-SK" dirty="0" err="1"/>
              <a:t>Accounting</a:t>
            </a:r>
            <a:r>
              <a:rPr lang="sk-SK" dirty="0"/>
              <a:t> principles.13th </a:t>
            </a:r>
            <a:r>
              <a:rPr lang="sk-SK" dirty="0" err="1"/>
              <a:t>Edition</a:t>
            </a:r>
            <a:r>
              <a:rPr lang="sk-SK" dirty="0"/>
              <a:t>. New Jersey: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</a:t>
            </a:r>
            <a:r>
              <a:rPr lang="sk-SK" dirty="0" err="1"/>
              <a:t>Inc</a:t>
            </a:r>
            <a:r>
              <a:rPr lang="sk-SK" dirty="0"/>
              <a:t>., 2018, 1376 s. ISBN 978-1-119-53727-4. </a:t>
            </a:r>
            <a:r>
              <a:rPr lang="sk-SK" b="1" dirty="0"/>
              <a:t>knižnica MTF: 657/</a:t>
            </a:r>
            <a:r>
              <a:rPr lang="sk-SK" b="1" dirty="0" err="1"/>
              <a:t>We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 MF SR č. 431/2002 </a:t>
            </a:r>
            <a:r>
              <a:rPr lang="sk-SK" dirty="0" err="1"/>
              <a:t>Z.z</a:t>
            </a:r>
            <a:r>
              <a:rPr lang="sk-SK" dirty="0"/>
              <a:t>. o účtovníctve v znení neskorších predpisov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35073"/>
      </p:ext>
    </p:extLst>
  </p:cSld>
  <p:clrMapOvr>
    <a:masterClrMapping/>
  </p:clrMapOvr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01321" y="0"/>
            <a:ext cx="1107948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ÚDRŽBA VÝROBNÝCH SYSTÉMOV</a:t>
            </a:r>
          </a:p>
          <a:p>
            <a:endParaRPr lang="sk-SK" dirty="0"/>
          </a:p>
          <a:p>
            <a:r>
              <a:rPr lang="sk-SK" sz="1500" b="1" dirty="0"/>
              <a:t>Základná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ČERVEŇAN, A. Systém údržby. Bratislava: Nakladateľstvo STU, 2015. 68 s. ISBN 978-80-971986-0-2. </a:t>
            </a:r>
            <a:r>
              <a:rPr lang="sk-SK" sz="1500" u="sng" dirty="0"/>
              <a:t>https://www.sjf.stuba.sk/buxus/docs/docs/edicne/Udrzba_farebna_final.pdf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RAKYTA, M. Údržba ako zdroj produktivity. Žilina : Slovenské centrum produktivity, 2002. 198 s. ISBN 80-968324-3-3. </a:t>
            </a:r>
            <a:r>
              <a:rPr lang="sk-SK" sz="1500" b="1" dirty="0"/>
              <a:t>knižnica MTF:65/</a:t>
            </a:r>
            <a:r>
              <a:rPr lang="sk-SK" sz="1500" b="1" dirty="0" err="1"/>
              <a:t>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BORRIS, S. </a:t>
            </a:r>
            <a:r>
              <a:rPr lang="sk-SK" sz="1500" dirty="0" err="1"/>
              <a:t>Total</a:t>
            </a:r>
            <a:r>
              <a:rPr lang="sk-SK" sz="1500" dirty="0"/>
              <a:t> </a:t>
            </a:r>
            <a:r>
              <a:rPr lang="sk-SK" sz="1500" dirty="0" err="1"/>
              <a:t>Productive</a:t>
            </a:r>
            <a:r>
              <a:rPr lang="sk-SK" sz="1500" dirty="0"/>
              <a:t> </a:t>
            </a:r>
            <a:r>
              <a:rPr lang="sk-SK" sz="1500" dirty="0" err="1"/>
              <a:t>Maintenance</a:t>
            </a:r>
            <a:r>
              <a:rPr lang="sk-SK" sz="1500" dirty="0"/>
              <a:t>: </a:t>
            </a:r>
            <a:r>
              <a:rPr lang="sk-SK" sz="1500" dirty="0" err="1"/>
              <a:t>Proven</a:t>
            </a:r>
            <a:r>
              <a:rPr lang="sk-SK" sz="1500" dirty="0"/>
              <a:t> </a:t>
            </a:r>
            <a:r>
              <a:rPr lang="sk-SK" sz="1500" dirty="0" err="1"/>
              <a:t>strategies</a:t>
            </a:r>
            <a:r>
              <a:rPr lang="sk-SK" sz="1500" dirty="0"/>
              <a:t> and </a:t>
            </a:r>
            <a:r>
              <a:rPr lang="sk-SK" sz="1500" dirty="0" err="1"/>
              <a:t>techniques</a:t>
            </a:r>
            <a:r>
              <a:rPr lang="sk-SK" sz="1500" dirty="0"/>
              <a:t> to </a:t>
            </a:r>
            <a:r>
              <a:rPr lang="sk-SK" sz="1500" dirty="0" err="1"/>
              <a:t>keep</a:t>
            </a:r>
            <a:r>
              <a:rPr lang="sk-SK" sz="1500" dirty="0"/>
              <a:t> </a:t>
            </a:r>
            <a:r>
              <a:rPr lang="sk-SK" sz="1500" dirty="0" err="1"/>
              <a:t>equipment</a:t>
            </a:r>
            <a:r>
              <a:rPr lang="sk-SK" sz="1500" dirty="0"/>
              <a:t> </a:t>
            </a:r>
            <a:r>
              <a:rPr lang="sk-SK" sz="1500" dirty="0" err="1"/>
              <a:t>running</a:t>
            </a:r>
            <a:r>
              <a:rPr lang="sk-SK" sz="1500" dirty="0"/>
              <a:t> at </a:t>
            </a:r>
            <a:r>
              <a:rPr lang="sk-SK" sz="1500" dirty="0" err="1"/>
              <a:t>peak</a:t>
            </a:r>
            <a:r>
              <a:rPr lang="sk-SK" sz="1500" dirty="0"/>
              <a:t> </a:t>
            </a:r>
            <a:r>
              <a:rPr lang="sk-SK" sz="1500" dirty="0" err="1"/>
              <a:t>efficieny</a:t>
            </a:r>
            <a:r>
              <a:rPr lang="sk-SK" sz="1500" dirty="0"/>
              <a:t>. The </a:t>
            </a:r>
            <a:r>
              <a:rPr lang="sk-SK" sz="1500" dirty="0" err="1"/>
              <a:t>McGraw-Hill</a:t>
            </a:r>
            <a:r>
              <a:rPr lang="sk-SK" sz="1500" dirty="0"/>
              <a:t> </a:t>
            </a:r>
            <a:r>
              <a:rPr lang="sk-SK" sz="1500" dirty="0" err="1"/>
              <a:t>Companies</a:t>
            </a:r>
            <a:r>
              <a:rPr lang="sk-SK" sz="1500" dirty="0"/>
              <a:t>, 2006. 386 s. ISBN 0-07-146733-5. </a:t>
            </a:r>
            <a:r>
              <a:rPr lang="sk-SK" sz="1500" b="1" dirty="0"/>
              <a:t>knižnica MTF: 65/Bo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VALENČÍK, Š. Údržba a obnova strojov. Košice : Technická univerzita v Košiciach, 2010. 416 s. ISBN 978-80-553-0514-1. </a:t>
            </a:r>
            <a:r>
              <a:rPr lang="sk-SK" sz="1500" b="1" dirty="0"/>
              <a:t>knižnica MTF: 62/</a:t>
            </a:r>
            <a:r>
              <a:rPr lang="sk-SK" sz="1500" b="1" dirty="0" err="1"/>
              <a:t>Va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PAČAIOVÁ, H. Riadenie údržby: Vývoj, stratégie, postupy a metódy v rámci integrovaných systémov manažérstva. Košice : Technická univerzita v Košiciach, 2006. 127 s. ISBN 978-80-8073-751-1. </a:t>
            </a:r>
            <a:r>
              <a:rPr lang="sk-SK" sz="1500" b="1" dirty="0"/>
              <a:t>knižnica MTF: 65/Pa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LEGÁT, V. Management a </a:t>
            </a:r>
            <a:r>
              <a:rPr lang="sk-SK" sz="1500" dirty="0" err="1"/>
              <a:t>inženýrství</a:t>
            </a:r>
            <a:r>
              <a:rPr lang="sk-SK" sz="1500" dirty="0"/>
              <a:t> údržby. Praha : Professional </a:t>
            </a:r>
            <a:r>
              <a:rPr lang="sk-SK" sz="1500" dirty="0" err="1"/>
              <a:t>Publishing</a:t>
            </a:r>
            <a:r>
              <a:rPr lang="sk-SK" sz="1500" dirty="0"/>
              <a:t>, 2013. 570 s. ISBN 978-80-7431-119-2. </a:t>
            </a:r>
            <a:r>
              <a:rPr lang="sk-SK" sz="1500" b="1" dirty="0"/>
              <a:t>knižnica MTF: 65/</a:t>
            </a:r>
            <a:r>
              <a:rPr lang="sk-SK" sz="1500" b="1" dirty="0" err="1"/>
              <a:t>Le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PAČAIOVÁ, H. Riadenie údržby II: Efektívnosť a bezpečnosť v údržbe. Košice : Technická univerzita v Košiciach, 2011. 127 s. ISBN 978-80-553-0856-2. </a:t>
            </a:r>
            <a:r>
              <a:rPr lang="sk-SK" sz="1500" b="1" dirty="0"/>
              <a:t>knižnica MTF: 65/Pa</a:t>
            </a:r>
          </a:p>
          <a:p>
            <a:r>
              <a:rPr lang="sk-SK" sz="1500" b="1" dirty="0"/>
              <a:t>Odporúčaná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FAMFULÍK, J. </a:t>
            </a:r>
            <a:r>
              <a:rPr lang="sk-SK" sz="1500" dirty="0" err="1"/>
              <a:t>Teorie</a:t>
            </a:r>
            <a:r>
              <a:rPr lang="sk-SK" sz="1500" dirty="0"/>
              <a:t> údržby. Ostrava : VŠB-Technická univerzita Ostrava, 2006. 132 s. ISBN 80-248-1029-8. </a:t>
            </a:r>
            <a:r>
              <a:rPr lang="sk-SK" sz="1500" b="1" dirty="0"/>
              <a:t>knižnica MTF: 629/Fa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Nové normy STN ISO pre technickú dokumentáciu: Zborník. 1.. vyd. Bratislava : Slovenský ústav technickej normalizácie, 1997. 102str.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JEŘÁBEK , K. -- VOŠTOVÁ, V. -- HELEBRANT, F. </a:t>
            </a:r>
            <a:r>
              <a:rPr lang="sk-SK" sz="1500" dirty="0" err="1"/>
              <a:t>Provoz</a:t>
            </a:r>
            <a:r>
              <a:rPr lang="sk-SK" sz="1500" dirty="0"/>
              <a:t> a údržba </a:t>
            </a:r>
            <a:r>
              <a:rPr lang="sk-SK" sz="1500" dirty="0" err="1"/>
              <a:t>strojů</a:t>
            </a:r>
            <a:r>
              <a:rPr lang="sk-SK" sz="1500" dirty="0"/>
              <a:t>. Praha: ES ČVUT, 2002. </a:t>
            </a:r>
            <a:r>
              <a:rPr lang="sk-SK" sz="1500" b="1" dirty="0"/>
              <a:t>knižnica MTF: 62/He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KURDEL, J. -- KURDELOVÁ, U. Optimálne metódy údržby: Praktická príručka. Bratislava : Alfa, 1990. 222 s. </a:t>
            </a:r>
            <a:r>
              <a:rPr lang="sk-SK" sz="1500" b="1" dirty="0"/>
              <a:t>knižnica MTF: 62/Ku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VALENČÍK, Š. -- ZDRAVECKÁ, E. -- TKÁČOVÁ, J. Technológie opráv v údržbe strojov. Košice : Technická univerzita v Košiciach, 2011. 220 s. ISBN 978-80-553-0745-9. </a:t>
            </a:r>
            <a:r>
              <a:rPr lang="sk-SK" sz="1500" b="1" dirty="0"/>
              <a:t>knižnica MTF: 62/</a:t>
            </a:r>
            <a:r>
              <a:rPr lang="sk-SK" sz="1500" b="1" dirty="0" err="1"/>
              <a:t>Va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VALENČÍK, Š. Metodika obnovy strojov. Košice : Technická univerzita v Košiciach, 2011. 329 s. ISBN 978-80-553-0679-7. </a:t>
            </a:r>
            <a:r>
              <a:rPr lang="sk-SK" sz="1500" b="1" dirty="0"/>
              <a:t>knižnica MTF: 62/</a:t>
            </a:r>
            <a:r>
              <a:rPr lang="sk-SK" sz="1500" b="1" dirty="0" err="1"/>
              <a:t>Va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SUZUKI,T. TPM In </a:t>
            </a:r>
            <a:r>
              <a:rPr lang="sk-SK" sz="1500" dirty="0" err="1"/>
              <a:t>Process</a:t>
            </a:r>
            <a:r>
              <a:rPr lang="sk-SK" sz="1500" dirty="0"/>
              <a:t> </a:t>
            </a:r>
            <a:r>
              <a:rPr lang="sk-SK" sz="1500" dirty="0" err="1"/>
              <a:t>Industries</a:t>
            </a:r>
            <a:r>
              <a:rPr lang="sk-SK" sz="1500" dirty="0"/>
              <a:t> (Step-By-Step </a:t>
            </a:r>
            <a:r>
              <a:rPr lang="sk-SK" sz="1500" dirty="0" err="1"/>
              <a:t>Approach</a:t>
            </a:r>
            <a:r>
              <a:rPr lang="sk-SK" sz="1500" dirty="0"/>
              <a:t> To TPM </a:t>
            </a:r>
            <a:r>
              <a:rPr lang="sk-SK" sz="1500" dirty="0" err="1"/>
              <a:t>Implementation</a:t>
            </a:r>
            <a:r>
              <a:rPr lang="sk-SK" sz="1500" dirty="0"/>
              <a:t>). New </a:t>
            </a:r>
            <a:r>
              <a:rPr lang="sk-SK" sz="1500" dirty="0" err="1"/>
              <a:t>Delhi</a:t>
            </a:r>
            <a:r>
              <a:rPr lang="sk-SK" sz="1500" dirty="0"/>
              <a:t>: </a:t>
            </a:r>
            <a:r>
              <a:rPr lang="sk-SK" sz="1500" dirty="0" err="1"/>
              <a:t>Productivity</a:t>
            </a:r>
            <a:r>
              <a:rPr lang="sk-SK" sz="1500" dirty="0"/>
              <a:t> Press, 1994-05. ISBN-13: 978-1563270369. </a:t>
            </a:r>
            <a:r>
              <a:rPr lang="sk-SK" sz="1500" b="1" dirty="0"/>
              <a:t>knižnica MTF: 621/</a:t>
            </a:r>
            <a:r>
              <a:rPr lang="sk-SK" sz="1500" b="1" dirty="0" err="1"/>
              <a:t>Su</a:t>
            </a:r>
            <a:endParaRPr lang="sk-SK" sz="1500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276117"/>
      </p:ext>
    </p:extLst>
  </p:cSld>
  <p:clrMapOvr>
    <a:masterClrMapping/>
  </p:clrMapOvr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548640"/>
            <a:ext cx="11292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ÚVOD DO KOGNITÍVNYCH VIED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BEDNÁRIKOVÁ, Mária.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Cognitive</a:t>
            </a:r>
            <a:r>
              <a:rPr lang="sk-SK" dirty="0"/>
              <a:t> </a:t>
            </a:r>
            <a:r>
              <a:rPr lang="sk-SK" dirty="0" err="1"/>
              <a:t>Linguistics</a:t>
            </a:r>
            <a:r>
              <a:rPr lang="sk-SK" dirty="0"/>
              <a:t> [elektronický zdroj]. 1. vyd. </a:t>
            </a:r>
            <a:r>
              <a:rPr lang="sk-SK" dirty="0" err="1"/>
              <a:t>Krakow</a:t>
            </a:r>
            <a:r>
              <a:rPr lang="sk-SK" dirty="0"/>
              <a:t> : </a:t>
            </a:r>
            <a:r>
              <a:rPr lang="sk-SK" dirty="0" err="1"/>
              <a:t>Towarzystwo</a:t>
            </a:r>
            <a:r>
              <a:rPr lang="sk-SK" dirty="0"/>
              <a:t> </a:t>
            </a:r>
            <a:r>
              <a:rPr lang="sk-SK" dirty="0" err="1"/>
              <a:t>Slowakow</a:t>
            </a:r>
            <a:r>
              <a:rPr lang="sk-SK" dirty="0"/>
              <a:t> w </a:t>
            </a:r>
            <a:r>
              <a:rPr lang="sk-SK" dirty="0" err="1"/>
              <a:t>Polsce</a:t>
            </a:r>
            <a:r>
              <a:rPr lang="sk-SK" dirty="0"/>
              <a:t>, 2013. online, [86] p. Dostupné na internete: . ISBN 978-83-7490-597-8.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BEDNÁRIKOVÁ, M.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Cognitive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[elektronický zdroj]. </a:t>
            </a:r>
            <a:r>
              <a:rPr lang="sk-SK" dirty="0" err="1"/>
              <a:t>Krakow</a:t>
            </a:r>
            <a:r>
              <a:rPr lang="sk-SK" dirty="0"/>
              <a:t>: </a:t>
            </a:r>
            <a:r>
              <a:rPr lang="sk-SK" dirty="0" err="1"/>
              <a:t>Towarzystwo</a:t>
            </a:r>
            <a:r>
              <a:rPr lang="sk-SK" dirty="0"/>
              <a:t> </a:t>
            </a:r>
            <a:r>
              <a:rPr lang="sk-SK" dirty="0" err="1"/>
              <a:t>Slowakow</a:t>
            </a:r>
            <a:r>
              <a:rPr lang="sk-SK" dirty="0"/>
              <a:t> w </a:t>
            </a:r>
            <a:r>
              <a:rPr lang="sk-SK" dirty="0" err="1"/>
              <a:t>Polsce</a:t>
            </a:r>
            <a:r>
              <a:rPr lang="sk-SK" dirty="0"/>
              <a:t>, 2013. 88 s. ISBN 978-83-7490-613-5.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THAGARD, P. Úvod do </a:t>
            </a:r>
            <a:r>
              <a:rPr lang="sk-SK" dirty="0" err="1"/>
              <a:t>kognitivní</a:t>
            </a:r>
            <a:r>
              <a:rPr lang="sk-SK" dirty="0"/>
              <a:t> </a:t>
            </a:r>
            <a:r>
              <a:rPr lang="sk-SK" dirty="0" err="1"/>
              <a:t>vědy</a:t>
            </a:r>
            <a:r>
              <a:rPr lang="sk-SK" dirty="0"/>
              <a:t>. Praha: Portál, 2001. ISBN 80-7178-445-1. </a:t>
            </a:r>
            <a:r>
              <a:rPr lang="sk-SK" b="1" dirty="0"/>
              <a:t>knižnica MTF: 1/</a:t>
            </a:r>
            <a:r>
              <a:rPr lang="sk-SK" b="1" dirty="0" err="1"/>
              <a:t>Th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BERMÚNDEZ, J. </a:t>
            </a:r>
            <a:r>
              <a:rPr lang="sk-SK" dirty="0" err="1"/>
              <a:t>Cognitive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.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Mind</a:t>
            </a:r>
            <a:r>
              <a:rPr lang="sk-SK" dirty="0"/>
              <a:t>. New York: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2010. ISBN 978-0-521-70837-1. </a:t>
            </a:r>
            <a:r>
              <a:rPr lang="sk-SK" b="1" dirty="0"/>
              <a:t>(rok vyd. 2020 knižnica MTF: 1/</a:t>
            </a:r>
            <a:r>
              <a:rPr lang="sk-SK" b="1" dirty="0" err="1"/>
              <a:t>Be</a:t>
            </a:r>
            <a:r>
              <a:rPr lang="sk-SK" b="1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KEIL, F. -- WILSON, R. The MIT </a:t>
            </a:r>
            <a:r>
              <a:rPr lang="sk-SK" dirty="0" err="1"/>
              <a:t>Encyklopedia</a:t>
            </a:r>
            <a:r>
              <a:rPr lang="sk-SK" dirty="0"/>
              <a:t> of The </a:t>
            </a:r>
            <a:r>
              <a:rPr lang="sk-SK" dirty="0" err="1"/>
              <a:t>Cognitive</a:t>
            </a:r>
            <a:r>
              <a:rPr lang="sk-SK" dirty="0"/>
              <a:t> </a:t>
            </a:r>
            <a:r>
              <a:rPr lang="sk-SK" dirty="0" err="1"/>
              <a:t>Sciences</a:t>
            </a:r>
            <a:r>
              <a:rPr lang="sk-SK" dirty="0"/>
              <a:t>. Massachusetts: The MIT Press, 2001. ISBN 0-262-23200-6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PETRŮ,M. </a:t>
            </a:r>
            <a:r>
              <a:rPr lang="sk-SK" dirty="0" err="1"/>
              <a:t>Fyziologie</a:t>
            </a:r>
            <a:r>
              <a:rPr lang="sk-SK" dirty="0"/>
              <a:t> </a:t>
            </a:r>
            <a:r>
              <a:rPr lang="sk-SK" dirty="0" err="1"/>
              <a:t>mysli.Úvod</a:t>
            </a:r>
            <a:r>
              <a:rPr lang="sk-SK" dirty="0"/>
              <a:t> do </a:t>
            </a:r>
            <a:r>
              <a:rPr lang="sk-SK" dirty="0" err="1"/>
              <a:t>kognitivní</a:t>
            </a:r>
            <a:r>
              <a:rPr lang="sk-SK" dirty="0"/>
              <a:t> </a:t>
            </a:r>
            <a:r>
              <a:rPr lang="sk-SK" dirty="0" err="1"/>
              <a:t>vědy</a:t>
            </a:r>
            <a:r>
              <a:rPr lang="sk-SK" dirty="0"/>
              <a:t>. Praha: </a:t>
            </a:r>
            <a:r>
              <a:rPr lang="sk-SK" dirty="0" err="1"/>
              <a:t>Triton</a:t>
            </a:r>
            <a:r>
              <a:rPr lang="sk-SK" dirty="0"/>
              <a:t>, 2007. ISBN 978-80-7254-969-6. </a:t>
            </a:r>
            <a:r>
              <a:rPr lang="sk-SK" b="1" dirty="0"/>
              <a:t>knižnica MTF: 1/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BECHTEL, W. </a:t>
            </a:r>
            <a:r>
              <a:rPr lang="sk-SK" dirty="0" err="1"/>
              <a:t>Philosophy</a:t>
            </a:r>
            <a:r>
              <a:rPr lang="sk-SK" dirty="0"/>
              <a:t> of </a:t>
            </a:r>
            <a:r>
              <a:rPr lang="sk-SK" dirty="0" err="1"/>
              <a:t>Neurosciences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Blackwell</a:t>
            </a:r>
            <a:r>
              <a:rPr lang="sk-SK" dirty="0"/>
              <a:t> </a:t>
            </a:r>
            <a:r>
              <a:rPr lang="sk-SK" dirty="0" err="1"/>
              <a:t>Publishers</a:t>
            </a:r>
            <a:r>
              <a:rPr lang="sk-SK" dirty="0"/>
              <a:t>, 2001. ISBN 0-631-21045-8. </a:t>
            </a:r>
            <a:r>
              <a:rPr lang="sk-SK" b="1" dirty="0"/>
              <a:t>(rok vyd. 2022 knižnica MTF: 1/</a:t>
            </a:r>
            <a:r>
              <a:rPr lang="sk-SK" b="1" dirty="0" err="1"/>
              <a:t>Be</a:t>
            </a:r>
            <a:r>
              <a:rPr lang="sk-SK" b="1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458061"/>
      </p:ext>
    </p:extLst>
  </p:cSld>
  <p:clrMapOvr>
    <a:masterClrMapping/>
  </p:clrMapOvr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8171" y="335845"/>
            <a:ext cx="110947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ÚVOD DO POČÍTAČOVEJ PODPORY VÝROBNÝCH TECHNOLÓGIÍ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Ivan et al. Počítačom podporované systémy v strojárstve. 1. vyd. Žilina : Žilinská univerzita, 2002. 351 s. ISBN 80-7100-948-2. </a:t>
            </a:r>
            <a:r>
              <a:rPr lang="sk-SK" b="1" dirty="0"/>
              <a:t>knižnica MTF: 621.86/Po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MOROVIČ, L. et al. Úvod do počítačovej podpory výrobných technológií [elektronický zdroj]: Cvičenia a príklady. Trnava : </a:t>
            </a:r>
            <a:r>
              <a:rPr lang="sk-SK" dirty="0" err="1"/>
              <a:t>AlumniPress</a:t>
            </a:r>
            <a:r>
              <a:rPr lang="sk-SK" dirty="0"/>
              <a:t>, 2013. 192 s. ISBN 978-80-8096-187-9. </a:t>
            </a:r>
            <a:r>
              <a:rPr lang="sk-SK" b="1" dirty="0"/>
              <a:t>e-skriptá, knižnica MTF: 621/Mo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BURANSKÝ, I. -- KURUC, M. Počítačová podpora výrobných technológií I. Trnava : Vydavateľstvo </a:t>
            </a:r>
            <a:r>
              <a:rPr lang="sk-SK" dirty="0" err="1"/>
              <a:t>AlumniPress</a:t>
            </a:r>
            <a:r>
              <a:rPr lang="sk-SK" dirty="0"/>
              <a:t>, 2019. 146 s. ISBN 978-80-8096-260-9. </a:t>
            </a:r>
            <a:r>
              <a:rPr lang="sk-SK" b="1" dirty="0"/>
              <a:t>e-skriptá, knižnica MTF: 621/</a:t>
            </a:r>
            <a:r>
              <a:rPr lang="sk-SK" b="1" dirty="0" err="1"/>
              <a:t>Bu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RANKY, P G. </a:t>
            </a:r>
            <a:r>
              <a:rPr lang="sk-SK" dirty="0" err="1"/>
              <a:t>Computer</a:t>
            </a:r>
            <a:r>
              <a:rPr lang="sk-SK" dirty="0"/>
              <a:t> </a:t>
            </a:r>
            <a:r>
              <a:rPr lang="sk-SK" dirty="0" err="1"/>
              <a:t>Integrated</a:t>
            </a:r>
            <a:r>
              <a:rPr lang="sk-SK" dirty="0"/>
              <a:t> </a:t>
            </a:r>
            <a:r>
              <a:rPr lang="sk-SK" dirty="0" err="1"/>
              <a:t>Manufacturing</a:t>
            </a:r>
            <a:r>
              <a:rPr lang="sk-SK" dirty="0"/>
              <a:t>: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Case</a:t>
            </a:r>
            <a:r>
              <a:rPr lang="sk-SK" dirty="0"/>
              <a:t> </a:t>
            </a:r>
            <a:r>
              <a:rPr lang="sk-SK" dirty="0" err="1"/>
              <a:t>Studies</a:t>
            </a:r>
            <a:r>
              <a:rPr lang="sk-SK" dirty="0"/>
              <a:t>. </a:t>
            </a:r>
            <a:r>
              <a:rPr lang="sk-SK" dirty="0" err="1"/>
              <a:t>Englewood</a:t>
            </a:r>
            <a:r>
              <a:rPr lang="sk-SK" dirty="0"/>
              <a:t> </a:t>
            </a:r>
            <a:r>
              <a:rPr lang="sk-SK" dirty="0" err="1"/>
              <a:t>Cliffs</a:t>
            </a:r>
            <a:r>
              <a:rPr lang="sk-SK" dirty="0"/>
              <a:t> : </a:t>
            </a:r>
            <a:r>
              <a:rPr lang="sk-SK" dirty="0" err="1"/>
              <a:t>Prentice</a:t>
            </a:r>
            <a:r>
              <a:rPr lang="sk-SK" dirty="0"/>
              <a:t> </a:t>
            </a:r>
            <a:r>
              <a:rPr lang="sk-SK" dirty="0" err="1"/>
              <a:t>Hall</a:t>
            </a:r>
            <a:r>
              <a:rPr lang="sk-SK" dirty="0"/>
              <a:t>, 1986. 513 s. ISBN 0-13-165655-4.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BÉKÉS, J. </a:t>
            </a:r>
            <a:r>
              <a:rPr lang="sk-SK" dirty="0" err="1"/>
              <a:t>Introduction</a:t>
            </a:r>
            <a:r>
              <a:rPr lang="sk-SK" dirty="0"/>
              <a:t> to part </a:t>
            </a:r>
            <a:r>
              <a:rPr lang="sk-SK" dirty="0" err="1"/>
              <a:t>manufacturing</a:t>
            </a:r>
            <a:r>
              <a:rPr lang="sk-SK" dirty="0"/>
              <a:t> </a:t>
            </a:r>
            <a:r>
              <a:rPr lang="sk-SK" dirty="0" err="1"/>
              <a:t>theory</a:t>
            </a:r>
            <a:r>
              <a:rPr lang="sk-SK" dirty="0"/>
              <a:t>. Úvod do teórie výroby súčiastok. In Rozvoj technológie obrábania. RTO 96 : Medzinárodná konferencia. Česká republika, Maďarsko, Poľsko, Slovensko : </a:t>
            </a:r>
            <a:r>
              <a:rPr lang="sk-SK" dirty="0" err="1"/>
              <a:t>Konf</a:t>
            </a:r>
            <a:r>
              <a:rPr lang="sk-SK" dirty="0"/>
              <a:t>. Košice. 2.-3.7.1996. Košice: Technická univerzita v Košiciach, 1996, s. 8--13. ISBN 80-7099-256-X.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MOROVIČ, L.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machining</a:t>
            </a:r>
            <a:r>
              <a:rPr lang="sk-SK" dirty="0"/>
              <a:t> </a:t>
            </a:r>
            <a:r>
              <a:rPr lang="sk-SK" dirty="0" err="1"/>
              <a:t>formology</a:t>
            </a:r>
            <a:r>
              <a:rPr lang="sk-SK" dirty="0"/>
              <a:t>. In ADAMCZAK, S. </a:t>
            </a:r>
            <a:r>
              <a:rPr lang="sk-SK" dirty="0" err="1"/>
              <a:t>Science</a:t>
            </a:r>
            <a:r>
              <a:rPr lang="sk-SK" dirty="0"/>
              <a:t> report. Project CIII-PL-0007. </a:t>
            </a:r>
            <a:r>
              <a:rPr lang="sk-SK" dirty="0" err="1"/>
              <a:t>Research</a:t>
            </a:r>
            <a:r>
              <a:rPr lang="sk-SK" dirty="0"/>
              <a:t> on </a:t>
            </a:r>
            <a:r>
              <a:rPr lang="sk-SK" dirty="0" err="1"/>
              <a:t>Modern</a:t>
            </a:r>
            <a:r>
              <a:rPr lang="sk-SK" dirty="0"/>
              <a:t> Systems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Manufacture</a:t>
            </a:r>
            <a:r>
              <a:rPr lang="sk-SK" dirty="0"/>
              <a:t> and </a:t>
            </a:r>
            <a:r>
              <a:rPr lang="sk-SK" dirty="0" err="1"/>
              <a:t>Measurement</a:t>
            </a:r>
            <a:r>
              <a:rPr lang="sk-SK" dirty="0"/>
              <a:t> of </a:t>
            </a:r>
            <a:r>
              <a:rPr lang="sk-SK" dirty="0" err="1"/>
              <a:t>Components</a:t>
            </a:r>
            <a:r>
              <a:rPr lang="sk-SK" dirty="0"/>
              <a:t> of </a:t>
            </a:r>
            <a:r>
              <a:rPr lang="sk-SK" dirty="0" err="1"/>
              <a:t>Machines</a:t>
            </a:r>
            <a:r>
              <a:rPr lang="sk-SK" dirty="0"/>
              <a:t> and </a:t>
            </a:r>
            <a:r>
              <a:rPr lang="sk-SK" dirty="0" err="1"/>
              <a:t>Devices</a:t>
            </a:r>
            <a:r>
              <a:rPr lang="sk-SK" dirty="0"/>
              <a:t>. CEEPUS. </a:t>
            </a:r>
            <a:r>
              <a:rPr lang="sk-SK" dirty="0" err="1"/>
              <a:t>Kielce</a:t>
            </a:r>
            <a:r>
              <a:rPr lang="sk-SK" dirty="0"/>
              <a:t>: </a:t>
            </a:r>
            <a:r>
              <a:rPr lang="sk-SK" dirty="0" err="1"/>
              <a:t>Kielce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of </a:t>
            </a:r>
            <a:r>
              <a:rPr lang="sk-SK" dirty="0" err="1"/>
              <a:t>Technology</a:t>
            </a:r>
            <a:r>
              <a:rPr lang="sk-SK" dirty="0"/>
              <a:t>, 2016, s. 113--130. ISBN 978-83-63792-15-2. </a:t>
            </a:r>
            <a:endParaRPr lang="sk-SK" b="1" dirty="0">
              <a:highlight>
                <a:srgbClr val="FFFF00"/>
              </a:highlight>
            </a:endParaRP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KURUC, M. Vzdelávanie, CAD, CAM, CNC. [cit. 2021-02-15]. Dostupné na internete: </a:t>
            </a:r>
            <a:r>
              <a:rPr lang="sk-SK" u="sng" dirty="0"/>
              <a:t>https://sites.google.com/stuba.sk/marcel-kuruc/domov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488983"/>
      </p:ext>
    </p:extLst>
  </p:cSld>
  <p:clrMapOvr>
    <a:masterClrMapping/>
  </p:clrMapOvr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624840"/>
            <a:ext cx="11201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ÚVOD DO VEDECKEJ PRÁCE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FILKORN, V. Povaha súčasnej vedy a jej metódy. Bratislava: Veda, 1998.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BENČO, J. Metodológia vedeckého výskumu. Bratislava: IRIS, 2001. 194 s. ISBN 80-89018-27-0. </a:t>
            </a:r>
            <a:r>
              <a:rPr lang="sk-SK" b="1" dirty="0"/>
              <a:t>knižnica MTF: 0/Och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OCHRANA, F. </a:t>
            </a:r>
            <a:r>
              <a:rPr lang="sk-SK" dirty="0" err="1"/>
              <a:t>Metodologie</a:t>
            </a:r>
            <a:r>
              <a:rPr lang="sk-SK" dirty="0"/>
              <a:t> </a:t>
            </a:r>
            <a:r>
              <a:rPr lang="sk-SK" dirty="0" err="1"/>
              <a:t>vědy</a:t>
            </a:r>
            <a:r>
              <a:rPr lang="sk-SK" dirty="0"/>
              <a:t> : Úvod do problému. Praha: Univerzita Karlova, 2009. 153 s. ISBN 978-80-246-1609-4. </a:t>
            </a:r>
            <a:r>
              <a:rPr lang="sk-SK" b="1" dirty="0"/>
              <a:t>knižnica MTF: 0/Och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The </a:t>
            </a:r>
            <a:r>
              <a:rPr lang="sk-SK" dirty="0" err="1"/>
              <a:t>Routledge</a:t>
            </a:r>
            <a:r>
              <a:rPr lang="sk-SK" dirty="0"/>
              <a:t> </a:t>
            </a:r>
            <a:r>
              <a:rPr lang="sk-SK" dirty="0" err="1"/>
              <a:t>Companion</a:t>
            </a:r>
            <a:r>
              <a:rPr lang="sk-SK" dirty="0"/>
              <a:t> to </a:t>
            </a:r>
            <a:r>
              <a:rPr lang="sk-SK" dirty="0" err="1"/>
              <a:t>Philosophy</a:t>
            </a:r>
            <a:r>
              <a:rPr lang="sk-SK" dirty="0"/>
              <a:t> of </a:t>
            </a:r>
            <a:r>
              <a:rPr lang="sk-SK" dirty="0" err="1"/>
              <a:t>Science</a:t>
            </a:r>
            <a:r>
              <a:rPr lang="sk-SK" dirty="0"/>
              <a:t>. New York: </a:t>
            </a:r>
            <a:r>
              <a:rPr lang="sk-SK" dirty="0" err="1"/>
              <a:t>Routledge</a:t>
            </a:r>
            <a:r>
              <a:rPr lang="sk-SK" dirty="0"/>
              <a:t>, 2008. ISBN 978-0-415-35403-5. </a:t>
            </a:r>
            <a:r>
              <a:rPr lang="sk-SK" b="1" dirty="0"/>
              <a:t>knižnica MTF: 1/Cu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HENDL, J. </a:t>
            </a:r>
            <a:r>
              <a:rPr lang="sk-SK" dirty="0" err="1"/>
              <a:t>Kvalitativní</a:t>
            </a:r>
            <a:r>
              <a:rPr lang="sk-SK" dirty="0"/>
              <a:t> </a:t>
            </a:r>
            <a:r>
              <a:rPr lang="sk-SK" dirty="0" err="1"/>
              <a:t>výzkum</a:t>
            </a:r>
            <a:r>
              <a:rPr lang="sk-SK" dirty="0"/>
              <a:t>. Praha: Portál, 2012. ISBN 978-80-2620-219-6. </a:t>
            </a:r>
            <a:r>
              <a:rPr lang="sk-SK" b="1" dirty="0"/>
              <a:t>knižnica MTF: 3/He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PUNCH, K. Základy </a:t>
            </a:r>
            <a:r>
              <a:rPr lang="sk-SK" dirty="0" err="1"/>
              <a:t>kvantitativního</a:t>
            </a:r>
            <a:r>
              <a:rPr lang="sk-SK" dirty="0"/>
              <a:t> </a:t>
            </a:r>
            <a:r>
              <a:rPr lang="sk-SK" dirty="0" err="1"/>
              <a:t>šetření</a:t>
            </a:r>
            <a:r>
              <a:rPr lang="sk-SK" dirty="0"/>
              <a:t>. Praktická </a:t>
            </a:r>
            <a:r>
              <a:rPr lang="sk-SK" dirty="0" err="1"/>
              <a:t>příručka</a:t>
            </a:r>
            <a:r>
              <a:rPr lang="sk-SK" dirty="0"/>
              <a:t> pro </a:t>
            </a:r>
            <a:r>
              <a:rPr lang="sk-SK" dirty="0" err="1"/>
              <a:t>studenty</a:t>
            </a:r>
            <a:r>
              <a:rPr lang="sk-SK" dirty="0"/>
              <a:t>. Praha: Portál, 2008. ISBN 978-80-7367-381-9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FAJKUS, B. </a:t>
            </a:r>
            <a:r>
              <a:rPr lang="sk-SK" dirty="0" err="1"/>
              <a:t>Filosofie</a:t>
            </a:r>
            <a:r>
              <a:rPr lang="sk-SK" dirty="0"/>
              <a:t> a </a:t>
            </a:r>
            <a:r>
              <a:rPr lang="sk-SK" dirty="0" err="1"/>
              <a:t>metodologie</a:t>
            </a:r>
            <a:r>
              <a:rPr lang="sk-SK" dirty="0"/>
              <a:t> </a:t>
            </a:r>
            <a:r>
              <a:rPr lang="sk-SK" dirty="0" err="1"/>
              <a:t>vědy</a:t>
            </a:r>
            <a:r>
              <a:rPr lang="sk-SK" dirty="0"/>
              <a:t>. Vývoj, </a:t>
            </a:r>
            <a:r>
              <a:rPr lang="sk-SK" dirty="0" err="1"/>
              <a:t>současnost</a:t>
            </a:r>
            <a:r>
              <a:rPr lang="sk-SK" dirty="0"/>
              <a:t> a </a:t>
            </a:r>
            <a:r>
              <a:rPr lang="sk-SK" dirty="0" err="1"/>
              <a:t>perspektivy</a:t>
            </a:r>
            <a:r>
              <a:rPr lang="sk-SK" dirty="0"/>
              <a:t>. Praha: </a:t>
            </a:r>
            <a:r>
              <a:rPr lang="sk-SK" dirty="0" err="1"/>
              <a:t>Academia</a:t>
            </a:r>
            <a:r>
              <a:rPr lang="sk-SK" dirty="0"/>
              <a:t>, 2005. ISBN 80-200-1304-0.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BEDNÁRIKOVÁ, M. Úvod do metodológie vied. Trnava: FF TU, 2013. ISBN 978-80-8082-620-8. </a:t>
            </a:r>
            <a:r>
              <a:rPr lang="sk-SK" u="sng" dirty="0"/>
              <a:t>http://ff.truni.sk/publikacie-novinky?title=&amp;field_autor_value=bedn%C3%A1rikov%C3%A1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OKASHA, S. </a:t>
            </a:r>
            <a:r>
              <a:rPr lang="sk-SK" dirty="0" err="1"/>
              <a:t>Philosophy</a:t>
            </a:r>
            <a:r>
              <a:rPr lang="sk-SK" dirty="0"/>
              <a:t> of </a:t>
            </a:r>
            <a:r>
              <a:rPr lang="sk-SK" dirty="0" err="1"/>
              <a:t>Science</a:t>
            </a:r>
            <a:r>
              <a:rPr lang="sk-SK" dirty="0"/>
              <a:t>: A </a:t>
            </a:r>
            <a:r>
              <a:rPr lang="sk-SK" dirty="0" err="1"/>
              <a:t>Very</a:t>
            </a:r>
            <a:r>
              <a:rPr lang="sk-SK" dirty="0"/>
              <a:t> </a:t>
            </a:r>
            <a:r>
              <a:rPr lang="sk-SK" dirty="0" err="1"/>
              <a:t>Short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. New York: </a:t>
            </a:r>
            <a:r>
              <a:rPr lang="sk-SK" dirty="0" err="1"/>
              <a:t>Oxford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Press., 2002. ISBN 978-0-19-280283-5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REŠETOVÁ, Kvetoslava. Metodika písania záverečných prác na MTF STU.[online]. 2012. URL: </a:t>
            </a:r>
            <a:r>
              <a:rPr lang="sk-SK" u="sng" dirty="0"/>
              <a:t>http://www. mtf.stuba.sk/ </a:t>
            </a:r>
            <a:r>
              <a:rPr lang="sk-SK" u="sng" dirty="0" err="1"/>
              <a:t>docs</a:t>
            </a:r>
            <a:r>
              <a:rPr lang="sk-SK" u="sng" dirty="0"/>
              <a:t>//</a:t>
            </a:r>
            <a:r>
              <a:rPr lang="sk-SK" u="sng" dirty="0" err="1"/>
              <a:t>doc</a:t>
            </a:r>
            <a:r>
              <a:rPr lang="sk-SK" u="sng" dirty="0"/>
              <a:t>/ </a:t>
            </a:r>
            <a:r>
              <a:rPr lang="sk-SK" u="sng" dirty="0" err="1"/>
              <a:t>student</a:t>
            </a:r>
            <a:r>
              <a:rPr lang="sk-SK" u="sng" dirty="0"/>
              <a:t>/metodika/METODIKA_ZP.pdf.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50904"/>
      </p:ext>
    </p:extLst>
  </p:cSld>
  <p:clrMapOvr>
    <a:masterClrMapping/>
  </p:clrMapOvr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518160"/>
            <a:ext cx="111404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ÚŽITKOVÉ VLASTNOSTI A VOĽBA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COTTERILL, R. The </a:t>
            </a:r>
            <a:r>
              <a:rPr lang="sk-SK" dirty="0" err="1"/>
              <a:t>Material</a:t>
            </a:r>
            <a:r>
              <a:rPr lang="sk-SK" dirty="0"/>
              <a:t> </a:t>
            </a:r>
            <a:r>
              <a:rPr lang="sk-SK" dirty="0" err="1"/>
              <a:t>World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2008. 593 s. ISBN 978-0-521-45147-5. </a:t>
            </a:r>
            <a:r>
              <a:rPr lang="sk-SK" b="1" dirty="0"/>
              <a:t>knižnica MTF: 620/</a:t>
            </a:r>
            <a:r>
              <a:rPr lang="sk-SK" b="1" dirty="0" err="1"/>
              <a:t>Co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ASHBY, M.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Selection</a:t>
            </a:r>
            <a:r>
              <a:rPr lang="sk-SK" dirty="0"/>
              <a:t> in </a:t>
            </a:r>
            <a:r>
              <a:rPr lang="sk-SK" dirty="0" err="1"/>
              <a:t>Mechanical</a:t>
            </a:r>
            <a:r>
              <a:rPr lang="sk-SK" dirty="0"/>
              <a:t> Design.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Butterworth</a:t>
            </a:r>
            <a:r>
              <a:rPr lang="sk-SK" dirty="0"/>
              <a:t> </a:t>
            </a:r>
            <a:r>
              <a:rPr lang="sk-SK" dirty="0" err="1"/>
              <a:t>Heinemann</a:t>
            </a:r>
            <a:r>
              <a:rPr lang="sk-SK" dirty="0"/>
              <a:t> </a:t>
            </a:r>
            <a:r>
              <a:rPr lang="sk-SK" dirty="0" err="1"/>
              <a:t>Elsevier</a:t>
            </a:r>
            <a:r>
              <a:rPr lang="sk-SK" dirty="0"/>
              <a:t>, 2005. 603 s. ISBN 978-0-7506-6168-3. </a:t>
            </a:r>
            <a:r>
              <a:rPr lang="sk-SK" b="1" dirty="0"/>
              <a:t>(rok vydania 2017 knižnica MTF: 620/As)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ASHBY, M. -- JOHNSON, K. </a:t>
            </a:r>
            <a:r>
              <a:rPr lang="sk-SK" dirty="0" err="1"/>
              <a:t>Materials</a:t>
            </a:r>
            <a:r>
              <a:rPr lang="sk-SK" dirty="0"/>
              <a:t> and Design.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Butterworth</a:t>
            </a:r>
            <a:r>
              <a:rPr lang="sk-SK" dirty="0"/>
              <a:t> </a:t>
            </a:r>
            <a:r>
              <a:rPr lang="sk-SK" dirty="0" err="1"/>
              <a:t>Heinemann</a:t>
            </a:r>
            <a:r>
              <a:rPr lang="sk-SK" dirty="0"/>
              <a:t> </a:t>
            </a:r>
            <a:r>
              <a:rPr lang="sk-SK" dirty="0" err="1"/>
              <a:t>Elsevier</a:t>
            </a:r>
            <a:r>
              <a:rPr lang="sk-SK" dirty="0"/>
              <a:t>, 2002. 336 s. ISBN 978-0-7506-5554-5 . </a:t>
            </a:r>
            <a:r>
              <a:rPr lang="sk-SK" b="1" dirty="0"/>
              <a:t>(rok 2014 knižnica MTF: 620/As)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LABAŠ, V. -- KUBLIHA, M. -- MINÁRIK, S. Úvod do technologických procesov nekovových materiálov. Trnava : </a:t>
            </a:r>
            <a:r>
              <a:rPr lang="sk-SK" dirty="0" err="1"/>
              <a:t>AlumniPress</a:t>
            </a:r>
            <a:r>
              <a:rPr lang="sk-SK" dirty="0"/>
              <a:t>, 2007. 210 s. ISBN 978-80-8096-006-3. </a:t>
            </a:r>
            <a:r>
              <a:rPr lang="sk-SK" b="1" dirty="0"/>
              <a:t>e-skriptá, knižnica MTF: 620/La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R. a kol. Náuka o materiáloch I. Trnava: </a:t>
            </a:r>
            <a:r>
              <a:rPr lang="sk-SK" dirty="0" err="1"/>
              <a:t>AlumniPress</a:t>
            </a:r>
            <a:r>
              <a:rPr lang="sk-SK" dirty="0"/>
              <a:t>, 2010. 249 s. ISBN 978-80-8096-123-7. </a:t>
            </a:r>
            <a:r>
              <a:rPr lang="sk-SK" b="1" dirty="0"/>
              <a:t>e-skriptá, knižnica MTF: 620/Mo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R. a kol. Náuka o materiáloch II. : Návody na cvičenia. Trnava: </a:t>
            </a:r>
            <a:r>
              <a:rPr lang="sk-SK" dirty="0" err="1"/>
              <a:t>AlumniPress</a:t>
            </a:r>
            <a:r>
              <a:rPr lang="sk-SK" dirty="0"/>
              <a:t>, 2009. 239 s. ISBN 978-80-8096-103-9. </a:t>
            </a:r>
            <a:r>
              <a:rPr lang="sk-SK" b="1" dirty="0"/>
              <a:t>e-skriptá, knižnica MTF: 620/Mo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576028"/>
      </p:ext>
    </p:extLst>
  </p:cSld>
  <p:clrMapOvr>
    <a:masterClrMapping/>
  </p:clrMapOvr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V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127760"/>
            <a:ext cx="50005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Vákuová technika a technológie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Vedenie k podnikaniu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Vizualizácia procesov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Všeobecná ekonomická teória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Všeobecná chémia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Vybrané kapitoly z matematiky I.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Vybrané kapitoly z matematiky II.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6492240" y="1127760"/>
            <a:ext cx="49834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10" action="ppaction://hlinksldjump"/>
              </a:rPr>
              <a:t>Vybrané state z teórie a technológie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1" action="ppaction://hlinksldjump"/>
              </a:rPr>
              <a:t>Vyhradené technické zariadenia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2" action="ppaction://hlinksldjump"/>
              </a:rPr>
              <a:t>Výroba a renovácia nástrojov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3" action="ppaction://hlinksldjump"/>
              </a:rPr>
              <a:t>Výrobná technika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4" action="ppaction://hlinksldjump"/>
              </a:rPr>
              <a:t>Výrobné systémy I.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5" action="ppaction://hlinksldjump"/>
              </a:rPr>
              <a:t>Výrobné systémy II.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6" action="ppaction://hlinksldjump"/>
              </a:rPr>
              <a:t>Vývoj informačných systémov</a:t>
            </a:r>
            <a:endParaRPr lang="sk-SK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664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07963" y="267286"/>
            <a:ext cx="115495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CAQ</a:t>
            </a:r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AutoNum type="arabicPeriod"/>
            </a:pPr>
            <a:r>
              <a:rPr lang="sk-SK" dirty="0"/>
              <a:t>GÖRÖG, A. -- SAMARDŽIOVÁ, M. Metrológia a kvalita technologických procesov. Trnava : </a:t>
            </a:r>
            <a:r>
              <a:rPr lang="sk-SK" dirty="0" err="1"/>
              <a:t>AlumniPress</a:t>
            </a:r>
            <a:r>
              <a:rPr lang="sk-SK" dirty="0"/>
              <a:t>, 2016. 329 s. ISBN 978-80-8096-225-8</a:t>
            </a:r>
            <a:r>
              <a:rPr lang="sk-SK" b="1" dirty="0"/>
              <a:t>. e-skriptá, knižnica MTF: 389/</a:t>
            </a:r>
            <a:r>
              <a:rPr lang="sk-SK" b="1" dirty="0" err="1"/>
              <a:t>Gö</a:t>
            </a:r>
            <a:endParaRPr lang="sk-SK" b="1" dirty="0"/>
          </a:p>
          <a:p>
            <a:pPr marL="342900" lvl="0" indent="-342900">
              <a:buAutoNum type="arabicPeriod"/>
            </a:pPr>
            <a:r>
              <a:rPr lang="sk-SK" dirty="0"/>
              <a:t>GÖRÖG, A. -- GÖRÖGOVÁ, I. Metrológia a kvalita technologických procesov: návody na cvičenia / [elektronický zdroj]. Trnava : </a:t>
            </a:r>
            <a:r>
              <a:rPr lang="sk-SK" dirty="0" err="1"/>
              <a:t>AlumniPress</a:t>
            </a:r>
            <a:r>
              <a:rPr lang="sk-SK" dirty="0"/>
              <a:t>, 2018. ISBN 978-80-8096-255-5. </a:t>
            </a:r>
            <a:r>
              <a:rPr lang="sk-SK" b="1" dirty="0"/>
              <a:t>e-skriptá, knižnica MTF: 389/</a:t>
            </a:r>
            <a:r>
              <a:rPr lang="sk-SK" b="1" dirty="0" err="1"/>
              <a:t>Gö</a:t>
            </a: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AutoNum type="arabicPeriod"/>
            </a:pPr>
            <a:r>
              <a:rPr lang="sk-SK" dirty="0"/>
              <a:t>MUSIL, S. -- ĎURIŠ, S. Metrológia a kvalita. Bratislava: </a:t>
            </a:r>
            <a:r>
              <a:rPr lang="sk-SK" dirty="0" err="1"/>
              <a:t>Graf.štúdio</a:t>
            </a:r>
            <a:r>
              <a:rPr lang="sk-SK" dirty="0"/>
              <a:t> P. </a:t>
            </a:r>
            <a:r>
              <a:rPr lang="sk-SK" dirty="0" err="1"/>
              <a:t>Juriga</a:t>
            </a:r>
            <a:r>
              <a:rPr lang="sk-SK" dirty="0"/>
              <a:t>, 2002. 150 s. ISBN 80-89112-00-5. </a:t>
            </a:r>
          </a:p>
          <a:p>
            <a:pPr marL="342900" lvl="0" indent="-342900">
              <a:buAutoNum type="arabicPeriod"/>
            </a:pPr>
            <a:r>
              <a:rPr lang="sk-SK" dirty="0"/>
              <a:t>PERNIKÁŘ, J. -- TYKAL, M. -- VAČKÁŘ, J. </a:t>
            </a:r>
            <a:r>
              <a:rPr lang="sk-SK" dirty="0" err="1"/>
              <a:t>Jakost</a:t>
            </a:r>
            <a:r>
              <a:rPr lang="sk-SK" dirty="0"/>
              <a:t> a </a:t>
            </a:r>
            <a:r>
              <a:rPr lang="sk-SK" dirty="0" err="1"/>
              <a:t>metrologie</a:t>
            </a:r>
            <a:r>
              <a:rPr lang="sk-SK" dirty="0"/>
              <a:t> : </a:t>
            </a:r>
            <a:r>
              <a:rPr lang="sk-SK" dirty="0" err="1"/>
              <a:t>Část</a:t>
            </a:r>
            <a:r>
              <a:rPr lang="sk-SK" dirty="0"/>
              <a:t>: </a:t>
            </a:r>
            <a:r>
              <a:rPr lang="sk-SK" dirty="0" err="1"/>
              <a:t>metrologie</a:t>
            </a:r>
            <a:r>
              <a:rPr lang="sk-SK" dirty="0"/>
              <a:t>. Brno: Vysoké učení technické v </a:t>
            </a:r>
            <a:r>
              <a:rPr lang="sk-SK" dirty="0" err="1"/>
              <a:t>Brně</a:t>
            </a:r>
            <a:r>
              <a:rPr lang="sk-SK" dirty="0"/>
              <a:t>, 2001. 151 s. ISBN 80-214-1997-0. </a:t>
            </a:r>
            <a:r>
              <a:rPr lang="sk-SK" b="1" dirty="0"/>
              <a:t>knižnica MTF: 389/</a:t>
            </a:r>
            <a:r>
              <a:rPr lang="sk-SK" b="1" dirty="0" err="1"/>
              <a:t>Pe</a:t>
            </a:r>
            <a:endParaRPr lang="sk-SK" b="1" dirty="0"/>
          </a:p>
          <a:p>
            <a:pPr marL="342900" lvl="0" indent="-342900">
              <a:buAutoNum type="arabicPeriod"/>
            </a:pPr>
            <a:r>
              <a:rPr lang="sk-SK" dirty="0"/>
              <a:t>NENÁHLO, Č. </a:t>
            </a:r>
            <a:r>
              <a:rPr lang="sk-SK" dirty="0" err="1"/>
              <a:t>Měření</a:t>
            </a:r>
            <a:r>
              <a:rPr lang="sk-SK" dirty="0"/>
              <a:t> vybraných geometrických </a:t>
            </a:r>
            <a:r>
              <a:rPr lang="sk-SK" dirty="0" err="1"/>
              <a:t>veličin</a:t>
            </a:r>
            <a:r>
              <a:rPr lang="sk-SK" dirty="0"/>
              <a:t>. Praha: ČMS, 2005. 207 s</a:t>
            </a:r>
            <a:r>
              <a:rPr lang="sk-SK" b="1" dirty="0"/>
              <a:t>. knižnica MTF: 389/</a:t>
            </a:r>
            <a:r>
              <a:rPr lang="sk-SK" b="1" dirty="0" err="1"/>
              <a:t>Ne</a:t>
            </a:r>
            <a:endParaRPr lang="sk-SK" b="1" dirty="0"/>
          </a:p>
          <a:p>
            <a:pPr marL="342900" lvl="0" indent="-342900">
              <a:buAutoNum type="arabicPeriod"/>
            </a:pPr>
            <a:r>
              <a:rPr lang="sk-SK" dirty="0"/>
              <a:t>PALENČÁR, R. -- JANIGA, I. Metrológia pri zabezpečovaní kvality. In Strojné inžinierstvo `98 : Zborník referátov z medzinárodnej konferencie. Bratislava, 17. 9.1998. Bratislava: STU v Bratislave, 1998, s. 537--540. ISBN 80-227-1093-8. </a:t>
            </a:r>
            <a:r>
              <a:rPr lang="sk-SK" b="1" dirty="0"/>
              <a:t>knižnica MTF: zborníky (u knihovníka)</a:t>
            </a:r>
          </a:p>
          <a:p>
            <a:pPr marL="342900" lvl="0" indent="-342900">
              <a:buAutoNum type="arabicPeriod"/>
            </a:pPr>
            <a:r>
              <a:rPr lang="sk-SK" dirty="0"/>
              <a:t>DOVICA, M. Metrológia v strojárstve. Košice: TU, 2006. 350 s. ISBN 80-8073-407-0. </a:t>
            </a:r>
            <a:r>
              <a:rPr lang="sk-SK" b="1" dirty="0"/>
              <a:t>knižnica MTF: 389/Do</a:t>
            </a:r>
          </a:p>
          <a:p>
            <a:pPr marL="342900" lvl="0" indent="-342900">
              <a:buAutoNum type="arabicPeriod"/>
            </a:pPr>
            <a:r>
              <a:rPr lang="sk-SK" dirty="0"/>
              <a:t>KRSEK, A. a kol. D. Strojárska metrológia a riadenie kvality. Bratislava: STU v Bratislave, 2002. 290 s. ISBN 80-227-1789-4. </a:t>
            </a:r>
            <a:r>
              <a:rPr lang="sk-SK" b="1" dirty="0"/>
              <a:t>knižnica MTF: 389/</a:t>
            </a:r>
            <a:r>
              <a:rPr lang="sk-SK" b="1" dirty="0" err="1"/>
              <a:t>Kr</a:t>
            </a:r>
            <a:endParaRPr lang="sk-SK" b="1" dirty="0"/>
          </a:p>
          <a:p>
            <a:pPr marL="342900" lvl="0" indent="-342900">
              <a:buAutoNum type="arabicPeriod"/>
            </a:pPr>
            <a:r>
              <a:rPr lang="sk-SK" dirty="0"/>
              <a:t>ČECH, J. -- PERNIKÁŘ, J. -- PODANÝ, K. </a:t>
            </a:r>
            <a:r>
              <a:rPr lang="sk-SK" dirty="0" err="1"/>
              <a:t>Strojírenská</a:t>
            </a:r>
            <a:r>
              <a:rPr lang="sk-SK" dirty="0"/>
              <a:t> </a:t>
            </a:r>
            <a:r>
              <a:rPr lang="sk-SK" dirty="0" err="1"/>
              <a:t>metrologie</a:t>
            </a:r>
            <a:r>
              <a:rPr lang="sk-SK" dirty="0"/>
              <a:t>. Brno: CERM, 2005. 175 s. ISBN 80-214-3070-2. </a:t>
            </a:r>
            <a:r>
              <a:rPr lang="sk-SK" b="1" dirty="0"/>
              <a:t>knižnica MTF: 389/</a:t>
            </a:r>
            <a:r>
              <a:rPr lang="sk-SK" b="1" dirty="0" err="1"/>
              <a:t>Če</a:t>
            </a:r>
            <a:endParaRPr lang="sk-SK" b="1" dirty="0"/>
          </a:p>
          <a:p>
            <a:pPr marL="342900" lvl="0" indent="-342900">
              <a:buAutoNum type="arabicPeriod"/>
            </a:pPr>
            <a:r>
              <a:rPr lang="sk-SK" dirty="0"/>
              <a:t>TICHÁ, Š. </a:t>
            </a:r>
            <a:r>
              <a:rPr lang="sk-SK" dirty="0" err="1"/>
              <a:t>Strojírenská</a:t>
            </a:r>
            <a:r>
              <a:rPr lang="sk-SK" dirty="0"/>
              <a:t> </a:t>
            </a:r>
            <a:r>
              <a:rPr lang="sk-SK" dirty="0" err="1"/>
              <a:t>metrologie</a:t>
            </a:r>
            <a:r>
              <a:rPr lang="sk-SK" dirty="0"/>
              <a:t> : </a:t>
            </a:r>
            <a:r>
              <a:rPr lang="sk-SK" dirty="0" err="1"/>
              <a:t>část</a:t>
            </a:r>
            <a:r>
              <a:rPr lang="sk-SK" dirty="0"/>
              <a:t> 1. Ostrava: VŠB-TU 2006. 104 s. ISBN 80-248-0671-1. </a:t>
            </a:r>
            <a:r>
              <a:rPr lang="sk-SK" b="1" dirty="0"/>
              <a:t>knižnica MTF: 389/Ti</a:t>
            </a:r>
          </a:p>
          <a:p>
            <a:pPr marL="342900" lvl="0" indent="-342900">
              <a:buAutoNum type="arabicPeriod"/>
            </a:pPr>
            <a:r>
              <a:rPr lang="sk-SK" dirty="0"/>
              <a:t>PERNIKÁŘ, J. -- TYKAL, M. </a:t>
            </a:r>
            <a:r>
              <a:rPr lang="sk-SK" dirty="0" err="1"/>
              <a:t>Strojírenská</a:t>
            </a:r>
            <a:r>
              <a:rPr lang="sk-SK" dirty="0"/>
              <a:t> </a:t>
            </a:r>
            <a:r>
              <a:rPr lang="sk-SK" dirty="0" err="1"/>
              <a:t>metrologie</a:t>
            </a:r>
            <a:r>
              <a:rPr lang="sk-SK" dirty="0"/>
              <a:t> II. Brno: CERM, 2006. 180 s. ISBN 80-214-3338-8. </a:t>
            </a:r>
            <a:r>
              <a:rPr lang="sk-SK" b="1" dirty="0"/>
              <a:t>knižnica MTF: 389/</a:t>
            </a:r>
            <a:r>
              <a:rPr lang="sk-SK" b="1" dirty="0" err="1"/>
              <a:t>Pe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465145"/>
      </p:ext>
    </p:extLst>
  </p:cSld>
  <p:clrMapOvr>
    <a:masterClrMapping/>
  </p:clrMapOvr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02920" y="685800"/>
            <a:ext cx="110642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VÁKUOVÁ TECHNIKA A TECHNOLÓGIE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ŽITŇANSKÝ, M. Vákuová technika a vákuové technológie v strojárstve. Bratislava: STU v Bratislave, 1994. 310 s. ISBN 80-227-0665-5. </a:t>
            </a:r>
            <a:r>
              <a:rPr lang="sk-SK" b="1" dirty="0"/>
              <a:t>knižnica MTF: 53/Ži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ŽITŇANSKÝ, M. Vákuová technika a vákuové technológie v strojárstve : Návody na cvičenia. Bratislava: STU v Bratislave, 1994. 187 s. ISBN 80-227-0670-1. </a:t>
            </a:r>
            <a:r>
              <a:rPr lang="sk-SK" b="1" dirty="0"/>
              <a:t>knižnica MTF: 53/Ži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BELLO, I. </a:t>
            </a:r>
            <a:r>
              <a:rPr lang="sk-SK" dirty="0" err="1"/>
              <a:t>Vacuum</a:t>
            </a:r>
            <a:r>
              <a:rPr lang="sk-SK" dirty="0"/>
              <a:t> and </a:t>
            </a:r>
            <a:r>
              <a:rPr lang="sk-SK" dirty="0" err="1"/>
              <a:t>Ultravacuum</a:t>
            </a:r>
            <a:r>
              <a:rPr lang="sk-SK" dirty="0"/>
              <a:t>: </a:t>
            </a:r>
            <a:r>
              <a:rPr lang="sk-SK" dirty="0" err="1"/>
              <a:t>Physics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. Boca </a:t>
            </a:r>
            <a:r>
              <a:rPr lang="sk-SK" dirty="0" err="1"/>
              <a:t>Raton</a:t>
            </a:r>
            <a:r>
              <a:rPr lang="sk-SK" dirty="0"/>
              <a:t>: CRC Press, 2018. 1036 s. ISBN 978-1-4987-8204-3.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63079"/>
      </p:ext>
    </p:extLst>
  </p:cSld>
  <p:clrMapOvr>
    <a:masterClrMapping/>
  </p:clrMapOvr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518160"/>
            <a:ext cx="11109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VEDENIE K PODNIKANIU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KOTLER, P. -- KELLER, K L. Marketing management. Praha: </a:t>
            </a:r>
            <a:r>
              <a:rPr lang="sk-SK" dirty="0" err="1"/>
              <a:t>Grada</a:t>
            </a:r>
            <a:r>
              <a:rPr lang="sk-SK" dirty="0"/>
              <a:t>  2007. 788 s. ISBN 978-80-247-1359-5. </a:t>
            </a:r>
            <a:r>
              <a:rPr lang="sk-SK" b="1" dirty="0"/>
              <a:t>knižnica MTF: 658.8/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PETŘÍK, T. Ekonomické a finanční </a:t>
            </a:r>
            <a:r>
              <a:rPr lang="sk-SK" dirty="0" err="1"/>
              <a:t>řízení</a:t>
            </a:r>
            <a:r>
              <a:rPr lang="sk-SK" dirty="0"/>
              <a:t> firmy : </a:t>
            </a:r>
            <a:r>
              <a:rPr lang="sk-SK" dirty="0" err="1"/>
              <a:t>Manažerské</a:t>
            </a:r>
            <a:r>
              <a:rPr lang="sk-SK" dirty="0"/>
              <a:t> </a:t>
            </a:r>
            <a:r>
              <a:rPr lang="sk-SK" dirty="0" err="1"/>
              <a:t>účetnictví</a:t>
            </a:r>
            <a:r>
              <a:rPr lang="sk-SK" dirty="0"/>
              <a:t> v praxi. Praha: </a:t>
            </a:r>
            <a:r>
              <a:rPr lang="sk-SK" dirty="0" err="1"/>
              <a:t>Grada</a:t>
            </a:r>
            <a:r>
              <a:rPr lang="sk-SK" dirty="0"/>
              <a:t>, 2005. 371 s. ISBN 80-247-1046-3. </a:t>
            </a:r>
            <a:r>
              <a:rPr lang="sk-SK" b="1" dirty="0"/>
              <a:t>knižnica MTF: 657/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PINSON, L. </a:t>
            </a:r>
            <a:r>
              <a:rPr lang="sk-SK" dirty="0" err="1"/>
              <a:t>Anatomy</a:t>
            </a:r>
            <a:r>
              <a:rPr lang="sk-SK" dirty="0"/>
              <a:t> of a Business </a:t>
            </a:r>
            <a:r>
              <a:rPr lang="sk-SK" dirty="0" err="1"/>
              <a:t>Plan</a:t>
            </a:r>
            <a:r>
              <a:rPr lang="sk-SK" dirty="0"/>
              <a:t>: A Step-By-Step </a:t>
            </a:r>
            <a:r>
              <a:rPr lang="sk-SK" dirty="0" err="1"/>
              <a:t>Guide</a:t>
            </a:r>
            <a:r>
              <a:rPr lang="sk-SK" dirty="0"/>
              <a:t> to </a:t>
            </a:r>
            <a:r>
              <a:rPr lang="sk-SK" dirty="0" err="1"/>
              <a:t>Starting</a:t>
            </a:r>
            <a:r>
              <a:rPr lang="sk-SK" dirty="0"/>
              <a:t> </a:t>
            </a:r>
            <a:r>
              <a:rPr lang="sk-SK" dirty="0" err="1"/>
              <a:t>Smart</a:t>
            </a:r>
            <a:r>
              <a:rPr lang="sk-SK" dirty="0"/>
              <a:t>, </a:t>
            </a:r>
            <a:r>
              <a:rPr lang="sk-SK" dirty="0" err="1"/>
              <a:t>Building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Business, &amp; </a:t>
            </a:r>
            <a:r>
              <a:rPr lang="sk-SK" dirty="0" err="1"/>
              <a:t>Securin</a:t>
            </a:r>
            <a:r>
              <a:rPr lang="sk-SK" dirty="0"/>
              <a:t>. </a:t>
            </a:r>
            <a:r>
              <a:rPr lang="sk-SK" dirty="0" err="1"/>
              <a:t>Tustin</a:t>
            </a:r>
            <a:r>
              <a:rPr lang="sk-SK" dirty="0"/>
              <a:t>, Kalifornia: </a:t>
            </a:r>
            <a:r>
              <a:rPr lang="sk-SK" dirty="0" err="1"/>
              <a:t>Out</a:t>
            </a:r>
            <a:r>
              <a:rPr lang="sk-SK" dirty="0"/>
              <a:t> Of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/>
              <a:t>Mind</a:t>
            </a:r>
            <a:r>
              <a:rPr lang="sk-SK" dirty="0"/>
              <a:t> . . . And </a:t>
            </a:r>
            <a:r>
              <a:rPr lang="sk-SK" dirty="0" err="1"/>
              <a:t>Into</a:t>
            </a:r>
            <a:r>
              <a:rPr lang="sk-SK" dirty="0"/>
              <a:t> The Marketplace, 2013. 352 s. ISBN 978-0-944-20555-6. </a:t>
            </a:r>
            <a:r>
              <a:rPr lang="sk-SK" b="1" dirty="0"/>
              <a:t>knižnica MTF: 658.1/Pi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CLARK, T.--OSTERWALDER, A.-- PIGNEUR, Y.  Business Model </a:t>
            </a:r>
            <a:r>
              <a:rPr lang="sk-SK" dirty="0" err="1"/>
              <a:t>You</a:t>
            </a:r>
            <a:r>
              <a:rPr lang="sk-SK" dirty="0"/>
              <a:t>: A </a:t>
            </a:r>
            <a:r>
              <a:rPr lang="sk-SK" dirty="0" err="1"/>
              <a:t>One-Page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Reinventing</a:t>
            </a:r>
            <a:r>
              <a:rPr lang="sk-SK" dirty="0"/>
              <a:t>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/>
              <a:t>Career</a:t>
            </a:r>
            <a:r>
              <a:rPr lang="sk-SK" dirty="0"/>
              <a:t> . New Jersey: </a:t>
            </a:r>
            <a:r>
              <a:rPr lang="sk-SK" dirty="0" err="1"/>
              <a:t>Wiley&amp;Sons</a:t>
            </a:r>
            <a:r>
              <a:rPr lang="sk-SK" dirty="0"/>
              <a:t>, 2012. 266 s. ISBN 978-1-118-15631-5. </a:t>
            </a:r>
            <a:r>
              <a:rPr lang="sk-SK" b="1" dirty="0"/>
              <a:t>knižnica MTF: 658.2/Cl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AULET, B. </a:t>
            </a:r>
            <a:r>
              <a:rPr lang="sk-SK" dirty="0" err="1"/>
              <a:t>Disciplined</a:t>
            </a:r>
            <a:r>
              <a:rPr lang="sk-SK" dirty="0"/>
              <a:t> </a:t>
            </a:r>
            <a:r>
              <a:rPr lang="sk-SK" dirty="0" err="1"/>
              <a:t>Entrepreneurship</a:t>
            </a:r>
            <a:r>
              <a:rPr lang="sk-SK" dirty="0"/>
              <a:t>. New Jersey: </a:t>
            </a:r>
            <a:r>
              <a:rPr lang="sk-SK" dirty="0" err="1"/>
              <a:t>Wiley&amp;Sons</a:t>
            </a:r>
            <a:r>
              <a:rPr lang="sk-SK" dirty="0"/>
              <a:t>, 2013. 267 s. ISBN 978-1-118-69228-8. </a:t>
            </a:r>
            <a:r>
              <a:rPr lang="sk-SK" b="1" dirty="0"/>
              <a:t>knižnica MTF: 658.1/Au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909647"/>
      </p:ext>
    </p:extLst>
  </p:cSld>
  <p:clrMapOvr>
    <a:masterClrMapping/>
  </p:clrMapOvr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3400" y="404446"/>
            <a:ext cx="11125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VIZUALIZÁCIA PROCESOV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MUDRONČÍK, D. Softvér riadiacich systémov. Vydavateľstvo STU v Bratislave: STU Bratislava, 2000. 268 s. ISBN 80-227-1341-4. </a:t>
            </a:r>
            <a:r>
              <a:rPr lang="sk-SK" b="1" dirty="0"/>
              <a:t>knižnica MTF: 681.3/Mu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MUDRONČÍK, D. -- ZOLOTOVÁ, I. Priemyselné programovateľné regulátory : Konfigurovanie, vizualizácia, kvalita softvéru. Košice: </a:t>
            </a:r>
            <a:r>
              <a:rPr lang="sk-SK" dirty="0" err="1"/>
              <a:t>Elfa</a:t>
            </a:r>
            <a:r>
              <a:rPr lang="sk-SK" dirty="0"/>
              <a:t>, 2000. 169 s. ISBN 80-88964-45-8. </a:t>
            </a:r>
            <a:r>
              <a:rPr lang="sk-SK" b="1" dirty="0"/>
              <a:t>knižnica MTF: 681.3/Mu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STRÉMY, M. a kol. Úvod do programovateľných logických automatov. Trnava: </a:t>
            </a:r>
            <a:r>
              <a:rPr lang="sk-SK" dirty="0" err="1"/>
              <a:t>Qintec</a:t>
            </a:r>
            <a:r>
              <a:rPr lang="sk-SK" dirty="0"/>
              <a:t> </a:t>
            </a:r>
            <a:r>
              <a:rPr lang="sk-SK" dirty="0" err="1"/>
              <a:t>s.r.o</a:t>
            </a:r>
            <a:r>
              <a:rPr lang="sk-SK" dirty="0"/>
              <a:t>., 2011. 172 s. ISBN 978-80-969846-9-5. </a:t>
            </a:r>
            <a:r>
              <a:rPr lang="sk-SK" b="1" dirty="0"/>
              <a:t>knižnica MTF: 681.3/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FISET, J. </a:t>
            </a:r>
            <a:r>
              <a:rPr lang="sk-SK" dirty="0" err="1"/>
              <a:t>Human-machine</a:t>
            </a:r>
            <a:r>
              <a:rPr lang="sk-SK" dirty="0"/>
              <a:t> Interface Design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</a:t>
            </a:r>
            <a:r>
              <a:rPr lang="sk-SK" dirty="0" err="1"/>
              <a:t>Applications</a:t>
            </a:r>
            <a:r>
              <a:rPr lang="sk-SK" dirty="0"/>
              <a:t>. </a:t>
            </a:r>
            <a:r>
              <a:rPr lang="sk-SK" dirty="0" err="1"/>
              <a:t>Research</a:t>
            </a:r>
            <a:r>
              <a:rPr lang="sk-SK" dirty="0"/>
              <a:t> Triangle Park, NC: ISA </a:t>
            </a:r>
            <a:r>
              <a:rPr lang="sk-SK" dirty="0" err="1"/>
              <a:t>Publishing</a:t>
            </a:r>
            <a:r>
              <a:rPr lang="sk-SK" dirty="0"/>
              <a:t>, 2009. 175 s. ISBN 978-1-934394-35-9. </a:t>
            </a:r>
            <a:r>
              <a:rPr lang="sk-SK" b="1" dirty="0"/>
              <a:t>knižnica MTF: 681.3/</a:t>
            </a:r>
            <a:r>
              <a:rPr lang="sk-SK" b="1" dirty="0" err="1"/>
              <a:t>Fi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BOYER, S. SCADA: </a:t>
            </a:r>
            <a:r>
              <a:rPr lang="sk-SK" dirty="0" err="1"/>
              <a:t>Supervisory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and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Acquisition</a:t>
            </a:r>
            <a:r>
              <a:rPr lang="sk-SK" dirty="0"/>
              <a:t>. </a:t>
            </a:r>
            <a:r>
              <a:rPr lang="sk-SK" dirty="0" err="1"/>
              <a:t>Research</a:t>
            </a:r>
            <a:r>
              <a:rPr lang="sk-SK" dirty="0"/>
              <a:t> Triangle Park, NC: International Society of </a:t>
            </a:r>
            <a:r>
              <a:rPr lang="sk-SK" dirty="0" err="1"/>
              <a:t>Automation</a:t>
            </a:r>
            <a:r>
              <a:rPr lang="sk-SK" dirty="0"/>
              <a:t>, 2010. 257 s. ISBN 1-55617-877-8.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ZOLOTOVÁ, I. -- FLOCHOVÁ, J. </a:t>
            </a:r>
            <a:r>
              <a:rPr lang="sk-SK" dirty="0" err="1"/>
              <a:t>Vizualizačné</a:t>
            </a:r>
            <a:r>
              <a:rPr lang="sk-SK" dirty="0"/>
              <a:t> prostriedky, systémy SCADA/HMI (1). AT&amp;P </a:t>
            </a:r>
            <a:r>
              <a:rPr lang="sk-SK" dirty="0" err="1"/>
              <a:t>Journal</a:t>
            </a:r>
            <a:r>
              <a:rPr lang="sk-SK" dirty="0"/>
              <a:t> Roč. 8, č. 12. s. 28--29. ISSN 1335-2237. </a:t>
            </a:r>
            <a:r>
              <a:rPr lang="sk-SK" b="1" dirty="0"/>
              <a:t>knižnica MTF, časopis dostupný online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ZOLOTOVÁ, I. -- FLOCHOVÁ, J. </a:t>
            </a:r>
            <a:r>
              <a:rPr lang="sk-SK" dirty="0" err="1"/>
              <a:t>Vizualizačné</a:t>
            </a:r>
            <a:r>
              <a:rPr lang="sk-SK" dirty="0"/>
              <a:t> prostriedky, systémy SCADA/HMI (2). AT&amp;P </a:t>
            </a:r>
            <a:r>
              <a:rPr lang="sk-SK" dirty="0" err="1"/>
              <a:t>Journal</a:t>
            </a:r>
            <a:r>
              <a:rPr lang="sk-SK" dirty="0"/>
              <a:t> Roč. 9, č. 1. s. 26. ISSN 1335-2237. </a:t>
            </a:r>
            <a:r>
              <a:rPr lang="sk-SK" b="1" dirty="0"/>
              <a:t>knižnica MTF: časopisy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ZOLOTOVÁ, I. -- FLOCHOVÁ, J. </a:t>
            </a:r>
            <a:r>
              <a:rPr lang="sk-SK" dirty="0" err="1"/>
              <a:t>Vizualizačné</a:t>
            </a:r>
            <a:r>
              <a:rPr lang="sk-SK" dirty="0"/>
              <a:t> prostriedky, systémy SCADA/HMI (3). AT&amp;P </a:t>
            </a:r>
            <a:r>
              <a:rPr lang="sk-SK" dirty="0" err="1"/>
              <a:t>Journal</a:t>
            </a:r>
            <a:r>
              <a:rPr lang="sk-SK" dirty="0"/>
              <a:t> Roč. 9, č. 2. s. 62--63. ISSN 1335-2237. </a:t>
            </a:r>
            <a:r>
              <a:rPr lang="sk-SK" b="1" dirty="0"/>
              <a:t>knižnica MTF: časopisy (u knihovníka)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194090"/>
      </p:ext>
    </p:extLst>
  </p:cSld>
  <p:clrMapOvr>
    <a:masterClrMapping/>
  </p:clrMapOvr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94360"/>
            <a:ext cx="11109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VŠEOBECNÁ EKONOMICKÁ TEÓRIA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LISÝ, J. Dejiny ekonomických teórií. Bratislava: </a:t>
            </a:r>
            <a:r>
              <a:rPr lang="sk-SK" dirty="0" err="1"/>
              <a:t>Iura</a:t>
            </a:r>
            <a:r>
              <a:rPr lang="sk-SK" dirty="0"/>
              <a:t>  2003. 386 s. ISBN 80-89047-60-2 </a:t>
            </a:r>
            <a:r>
              <a:rPr lang="sk-SK" b="1" dirty="0"/>
              <a:t>knižnica MTF: 33/</a:t>
            </a:r>
            <a:r>
              <a:rPr lang="sk-SK" b="1" dirty="0" err="1"/>
              <a:t>Li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LISÝ, J. Dejiny ekonomických teórií : Vývoj ekonomickej vedy. Bratislava: Elita, 1999. 354 s. ISBN 80-85323-93-1. </a:t>
            </a:r>
            <a:r>
              <a:rPr lang="sk-SK" b="1" dirty="0"/>
              <a:t>knižnica MTF: 33/De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LISÝ, J. Ekonómia : Všeobecná ekonomická teória.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2002. 507 s. ISBN 80-89047-35-1. </a:t>
            </a:r>
            <a:r>
              <a:rPr lang="sk-SK" b="1" dirty="0"/>
              <a:t>knižnica MTF: 33/</a:t>
            </a:r>
            <a:r>
              <a:rPr lang="sk-SK" b="1" dirty="0" err="1"/>
              <a:t>Li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LISÝ, J. Ekonómia v novej ekonomike.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 2005. 622 s. ISBN 80-8078-063-3.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29371"/>
      </p:ext>
    </p:extLst>
  </p:cSld>
  <p:clrMapOvr>
    <a:masterClrMapping/>
  </p:clrMapOvr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72440" y="518160"/>
            <a:ext cx="111556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VŠEOBECNÁ CHÉMIA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GAŽO, J. Všeobecná a anorganická chémia. Bratislava-Praha: Alfa-SNTL, 1981. 804 s. </a:t>
            </a:r>
            <a:r>
              <a:rPr lang="sk-SK" b="1" dirty="0"/>
              <a:t>knižnica MTF: 54/Ga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ŠÍMA, Jozef a kol. Anorganická chémia. Vydavateľstvo STU v Bratislave, 2005. ISBN 80-227-2272-3.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MICHALÍKOVÁ, Anna; SIROTIAK, Maroš. Anorganická a organická chémia. Návody na cvičenia. Trnava: </a:t>
            </a:r>
            <a:r>
              <a:rPr lang="sk-SK" dirty="0" err="1"/>
              <a:t>AlumniPress</a:t>
            </a:r>
            <a:r>
              <a:rPr lang="sk-SK" dirty="0"/>
              <a:t>, 2015. 203 s. ISBN 978-80-8096-211-1. </a:t>
            </a:r>
            <a:r>
              <a:rPr lang="sk-SK" b="1" dirty="0"/>
              <a:t>e-skriptá, knižnica MTF: 54/Mi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ATKINS, P W. </a:t>
            </a:r>
            <a:r>
              <a:rPr lang="sk-SK" dirty="0" err="1"/>
              <a:t>Concepts</a:t>
            </a:r>
            <a:r>
              <a:rPr lang="sk-SK" dirty="0"/>
              <a:t> in </a:t>
            </a:r>
            <a:r>
              <a:rPr lang="sk-SK" dirty="0" err="1"/>
              <a:t>Physical</a:t>
            </a:r>
            <a:r>
              <a:rPr lang="sk-SK" dirty="0"/>
              <a:t> Chemistry.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Oxford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1995. ISBN 0-1855929-1.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ATKINS, P. Fyzikálna chémia. Bratislava: STU Bratislava , 1999. 1014 s. ISBN 80-227-1238-8. </a:t>
            </a:r>
            <a:r>
              <a:rPr lang="sk-SK" b="1" dirty="0"/>
              <a:t>knižnica MTF: 54/At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ATKINS, P W. -- FRIEDMAN, R. </a:t>
            </a:r>
            <a:r>
              <a:rPr lang="sk-SK" dirty="0" err="1"/>
              <a:t>Molecular</a:t>
            </a:r>
            <a:r>
              <a:rPr lang="sk-SK" dirty="0"/>
              <a:t> </a:t>
            </a:r>
            <a:r>
              <a:rPr lang="sk-SK" dirty="0" err="1"/>
              <a:t>Quantum</a:t>
            </a:r>
            <a:r>
              <a:rPr lang="sk-SK" dirty="0"/>
              <a:t> </a:t>
            </a:r>
            <a:r>
              <a:rPr lang="sk-SK" dirty="0" err="1"/>
              <a:t>Mechanics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Oxford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2003. 545 s. ISBN 0-19-855947-X. </a:t>
            </a:r>
            <a:r>
              <a:rPr lang="sk-SK" b="1" dirty="0"/>
              <a:t>(rok vyd. 2011 knižnica MTF: 539/At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ATKINS, P W. </a:t>
            </a:r>
            <a:r>
              <a:rPr lang="sk-SK" dirty="0" err="1"/>
              <a:t>Physical</a:t>
            </a:r>
            <a:r>
              <a:rPr lang="sk-SK" dirty="0"/>
              <a:t> Chemistry.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Oxford</a:t>
            </a:r>
            <a:r>
              <a:rPr lang="sk-SK" dirty="0"/>
              <a:t> </a:t>
            </a:r>
            <a:r>
              <a:rPr lang="sk-SK" dirty="0" err="1"/>
              <a:t>Un</a:t>
            </a:r>
            <a:r>
              <a:rPr lang="sk-SK" dirty="0"/>
              <a:t>. Press, 1994. 1031 s. ISBN 0-19-855730-2. </a:t>
            </a:r>
            <a:r>
              <a:rPr lang="sk-SK" b="1" dirty="0"/>
              <a:t>(rok vyd. 2018 knižnica MTF: 54/At)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POLÁK, Rudolf; ZAHRADNÍK, Rudolf. Obecná </a:t>
            </a:r>
            <a:r>
              <a:rPr lang="sk-SK" dirty="0" err="1"/>
              <a:t>chemie</a:t>
            </a:r>
            <a:r>
              <a:rPr lang="sk-SK" dirty="0"/>
              <a:t>: Stručný úvod. Praha : </a:t>
            </a:r>
            <a:r>
              <a:rPr lang="sk-SK" dirty="0" err="1"/>
              <a:t>Academia</a:t>
            </a:r>
            <a:r>
              <a:rPr lang="sk-SK" dirty="0"/>
              <a:t>, 2000. 224 s. ISBN 80-200-0794-6.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KOHOUT, </a:t>
            </a:r>
            <a:r>
              <a:rPr lang="sk-SK" dirty="0" err="1"/>
              <a:t>Jiří</a:t>
            </a:r>
            <a:r>
              <a:rPr lang="sk-SK" dirty="0"/>
              <a:t>; MELNÍK, Milan. Anorganická chémia 1: Základy anorganickej chémie. Bratislava : STU  1997. 365 s. ISBN 80-227-0972-7. </a:t>
            </a:r>
            <a:r>
              <a:rPr lang="sk-SK" b="1" dirty="0"/>
              <a:t>knižnica MTF: 54/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TATIERSKY, J; PLESCH, G. Systematická anorganická chémia. Bratislava: OMEGA INFO, 2004.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1442"/>
      </p:ext>
    </p:extLst>
  </p:cSld>
  <p:clrMapOvr>
    <a:masterClrMapping/>
  </p:clrMapOvr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518160"/>
            <a:ext cx="11140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VYBRANÉ KAPITOLY Z MATEMATIKY I</a:t>
            </a:r>
            <a:r>
              <a:rPr lang="sk-SK" u="sng" dirty="0"/>
              <a:t>.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HUMPHREYS, J F. A </a:t>
            </a:r>
            <a:r>
              <a:rPr lang="sk-SK" dirty="0" err="1"/>
              <a:t>Course</a:t>
            </a:r>
            <a:r>
              <a:rPr lang="sk-SK" dirty="0"/>
              <a:t> in Group </a:t>
            </a:r>
            <a:r>
              <a:rPr lang="sk-SK" dirty="0" err="1"/>
              <a:t>Theory</a:t>
            </a:r>
            <a:r>
              <a:rPr lang="sk-SK" dirty="0"/>
              <a:t>. New York: </a:t>
            </a:r>
            <a:r>
              <a:rPr lang="sk-SK" dirty="0" err="1"/>
              <a:t>Oxford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2001. 279 s. ISBN 0 19 853459 0. </a:t>
            </a:r>
            <a:r>
              <a:rPr lang="sk-SK" b="1" dirty="0"/>
              <a:t>knižnica MTF: 51/Hu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KARGAPOLOV, M. Osnovy </a:t>
            </a:r>
            <a:r>
              <a:rPr lang="sk-SK" dirty="0" err="1"/>
              <a:t>teoriji</a:t>
            </a:r>
            <a:r>
              <a:rPr lang="sk-SK" dirty="0"/>
              <a:t> </a:t>
            </a:r>
            <a:r>
              <a:rPr lang="sk-SK" dirty="0" err="1"/>
              <a:t>grupp</a:t>
            </a:r>
            <a:r>
              <a:rPr lang="sk-SK" dirty="0"/>
              <a:t>. Moskva: </a:t>
            </a:r>
            <a:r>
              <a:rPr lang="sk-SK" dirty="0" err="1"/>
              <a:t>Nauka</a:t>
            </a:r>
            <a:r>
              <a:rPr lang="sk-SK" dirty="0"/>
              <a:t>, 1982. 288 s.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MATVEJEV, N M. Zbierka príkladov z obyčajných diferenciálnych rovníc. Bratislava: Alfa, 1970. 301 s. </a:t>
            </a:r>
            <a:r>
              <a:rPr lang="sk-SK" b="1" dirty="0"/>
              <a:t>knižnica MTF: 51/Ma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ŠVEC, M. -- MIŠÍK, L. -- KLUVÁNEK, I. Matematika. </a:t>
            </a:r>
            <a:r>
              <a:rPr lang="sk-SK" dirty="0" err="1"/>
              <a:t>I.diel</a:t>
            </a:r>
            <a:r>
              <a:rPr lang="sk-SK" dirty="0"/>
              <a:t> : Pre štúdium technických vied. Bratislava: SVTL, 1959. 734 s. </a:t>
            </a:r>
            <a:r>
              <a:rPr lang="sk-SK" b="1" dirty="0"/>
              <a:t>knižnica MTF: 51/</a:t>
            </a:r>
            <a:r>
              <a:rPr lang="sk-SK" b="1" dirty="0" err="1"/>
              <a:t>Šv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KLUVÁNEK, I. -- MIŠÍK, L. -- ŠVEC, M. Matematika </a:t>
            </a:r>
            <a:r>
              <a:rPr lang="sk-SK" dirty="0" err="1"/>
              <a:t>II.diel</a:t>
            </a:r>
            <a:r>
              <a:rPr lang="sk-SK" dirty="0"/>
              <a:t> : Pre štúdium technických vied. Bratislava: Alfa, 1970. 815 s. </a:t>
            </a:r>
            <a:r>
              <a:rPr lang="sk-SK" b="1" dirty="0"/>
              <a:t>knižnica MTF: 51/</a:t>
            </a:r>
            <a:r>
              <a:rPr lang="sk-SK" b="1" dirty="0" err="1"/>
              <a:t>Kl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OREGAN, D. -- AGARWAL, R.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Ordinary</a:t>
            </a:r>
            <a:r>
              <a:rPr lang="sk-SK" dirty="0"/>
              <a:t> </a:t>
            </a:r>
            <a:r>
              <a:rPr lang="sk-SK" dirty="0" err="1"/>
              <a:t>Differential</a:t>
            </a:r>
            <a:r>
              <a:rPr lang="sk-SK" dirty="0"/>
              <a:t> </a:t>
            </a:r>
            <a:r>
              <a:rPr lang="sk-SK" dirty="0" err="1"/>
              <a:t>Equations</a:t>
            </a:r>
            <a:r>
              <a:rPr lang="sk-SK" dirty="0"/>
              <a:t>. -: </a:t>
            </a:r>
            <a:r>
              <a:rPr lang="sk-SK" dirty="0" err="1"/>
              <a:t>Springer</a:t>
            </a:r>
            <a:r>
              <a:rPr lang="sk-SK" dirty="0"/>
              <a:t>, 2008. 338 s. ISBN 978-0-387-71275-8. </a:t>
            </a:r>
            <a:r>
              <a:rPr lang="sk-SK" b="1" dirty="0"/>
              <a:t>knižnica MTF: 51/Or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BEERENDS, R. et al. </a:t>
            </a:r>
            <a:r>
              <a:rPr lang="sk-SK" dirty="0" err="1"/>
              <a:t>Fourier</a:t>
            </a:r>
            <a:r>
              <a:rPr lang="sk-SK" dirty="0"/>
              <a:t> and </a:t>
            </a:r>
            <a:r>
              <a:rPr lang="sk-SK" dirty="0" err="1"/>
              <a:t>Laplace</a:t>
            </a:r>
            <a:r>
              <a:rPr lang="sk-SK" dirty="0"/>
              <a:t> </a:t>
            </a:r>
            <a:r>
              <a:rPr lang="sk-SK" dirty="0" err="1"/>
              <a:t>Transforms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2003. 447 s. ISBN 0-521-53441-0.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506696"/>
      </p:ext>
    </p:extLst>
  </p:cSld>
  <p:clrMapOvr>
    <a:masterClrMapping/>
  </p:clrMapOvr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18160"/>
            <a:ext cx="11399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VYBRANÉ KAPITOLY Z MATEMATIKY II</a:t>
            </a:r>
            <a:r>
              <a:rPr lang="sk-SK" u="sng" dirty="0"/>
              <a:t>.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ŠVEC, M. -- MIŠÍK, L. -- KLUVÁNEK, I. Matematika I. : Pre štúdium technických vied. Bratislava: Alfa, 1971. 758 s. </a:t>
            </a:r>
            <a:r>
              <a:rPr lang="sk-SK" b="1" dirty="0"/>
              <a:t>knižnica MTF: 51/</a:t>
            </a:r>
            <a:r>
              <a:rPr lang="sk-SK" b="1" dirty="0" err="1"/>
              <a:t>Šv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KLUVÁNEK, I. -- MIŠÍK, L. -- ŠVEC, M. Matematika </a:t>
            </a:r>
            <a:r>
              <a:rPr lang="sk-SK" dirty="0" err="1"/>
              <a:t>II.diel</a:t>
            </a:r>
            <a:r>
              <a:rPr lang="sk-SK" dirty="0"/>
              <a:t> : Pre štúdium technických vied. Bratislava: Alfa, 1970. 815 s. </a:t>
            </a:r>
            <a:r>
              <a:rPr lang="sk-SK" b="1" dirty="0"/>
              <a:t>knižnica MTF: 51/</a:t>
            </a:r>
            <a:r>
              <a:rPr lang="sk-SK" b="1" dirty="0" err="1"/>
              <a:t>Kl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KOMORNIK, V. -- LORETI, P. </a:t>
            </a:r>
            <a:r>
              <a:rPr lang="sk-SK" dirty="0" err="1"/>
              <a:t>Fourier</a:t>
            </a:r>
            <a:r>
              <a:rPr lang="sk-SK" dirty="0"/>
              <a:t> </a:t>
            </a:r>
            <a:r>
              <a:rPr lang="sk-SK" dirty="0" err="1"/>
              <a:t>Series</a:t>
            </a:r>
            <a:r>
              <a:rPr lang="sk-SK" dirty="0"/>
              <a:t> in </a:t>
            </a:r>
            <a:r>
              <a:rPr lang="sk-SK" dirty="0" err="1"/>
              <a:t>Control</a:t>
            </a:r>
            <a:r>
              <a:rPr lang="sk-SK" dirty="0"/>
              <a:t> </a:t>
            </a:r>
            <a:r>
              <a:rPr lang="sk-SK" dirty="0" err="1"/>
              <a:t>Theory</a:t>
            </a:r>
            <a:r>
              <a:rPr lang="sk-SK" dirty="0"/>
              <a:t>. New York: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Science+Business</a:t>
            </a:r>
            <a:r>
              <a:rPr lang="sk-SK" dirty="0"/>
              <a:t> </a:t>
            </a:r>
            <a:r>
              <a:rPr lang="sk-SK" dirty="0" err="1"/>
              <a:t>Media</a:t>
            </a:r>
            <a:r>
              <a:rPr lang="sk-SK" dirty="0"/>
              <a:t>, </a:t>
            </a:r>
            <a:r>
              <a:rPr lang="sk-SK" dirty="0" err="1"/>
              <a:t>Inc</a:t>
            </a:r>
            <a:r>
              <a:rPr lang="sk-SK" dirty="0"/>
              <a:t>., 2005. 226 s. ISBN 0-387-22383-5.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WEBB, J. </a:t>
            </a:r>
            <a:r>
              <a:rPr lang="sk-SK" dirty="0" err="1"/>
              <a:t>Functions</a:t>
            </a:r>
            <a:r>
              <a:rPr lang="sk-SK" dirty="0"/>
              <a:t> of </a:t>
            </a:r>
            <a:r>
              <a:rPr lang="sk-SK" dirty="0" err="1"/>
              <a:t>several</a:t>
            </a:r>
            <a:r>
              <a:rPr lang="sk-SK" dirty="0"/>
              <a:t> </a:t>
            </a:r>
            <a:r>
              <a:rPr lang="sk-SK" dirty="0" err="1"/>
              <a:t>real</a:t>
            </a:r>
            <a:r>
              <a:rPr lang="sk-SK" dirty="0"/>
              <a:t> </a:t>
            </a:r>
            <a:r>
              <a:rPr lang="sk-SK" dirty="0" err="1"/>
              <a:t>variables</a:t>
            </a:r>
            <a:r>
              <a:rPr lang="sk-SK" dirty="0"/>
              <a:t>. New York: </a:t>
            </a:r>
            <a:r>
              <a:rPr lang="sk-SK" dirty="0" err="1"/>
              <a:t>E.Horwood</a:t>
            </a:r>
            <a:r>
              <a:rPr lang="sk-SK" dirty="0"/>
              <a:t>, 1991. ISBN 0-13-763434-X.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ROVDER, J. Vybrané state z matematiky : Funkcie komplexnej premennej. </a:t>
            </a:r>
            <a:r>
              <a:rPr lang="sk-SK" dirty="0" err="1"/>
              <a:t>Laplaceova</a:t>
            </a:r>
            <a:r>
              <a:rPr lang="sk-SK" dirty="0"/>
              <a:t> transformácia. Parciálne diferenciálne rovnice 2.rádu. Bratislava: SVŠT  1986. 209 s. </a:t>
            </a:r>
            <a:r>
              <a:rPr lang="sk-SK" b="1" dirty="0"/>
              <a:t>knižnica MTF: 51/</a:t>
            </a:r>
            <a:r>
              <a:rPr lang="sk-SK" b="1" dirty="0" err="1"/>
              <a:t>Ro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280887"/>
      </p:ext>
    </p:extLst>
  </p:cSld>
  <p:clrMapOvr>
    <a:masterClrMapping/>
  </p:clrMapOvr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487680"/>
            <a:ext cx="114147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VYBRANÉ STATE Z TEÓRIE A TECHNOLÓGIE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BÉKÉS, J. Inžinierska technológia obrábania kovov. Bratislava : Alfa, 1981. 398 s. </a:t>
            </a:r>
            <a:r>
              <a:rPr lang="sk-SK" b="1" dirty="0"/>
              <a:t>knižnica MTF: 621.8/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BUDA, J. -- BÉKÉS, J. Teoretické základy obrábania kovov. Bratislava : SVTL, 1967. 698 s. . </a:t>
            </a:r>
            <a:r>
              <a:rPr lang="sk-SK" b="1" dirty="0"/>
              <a:t>Knižnica MTF: 621.9/</a:t>
            </a:r>
            <a:r>
              <a:rPr lang="sk-SK" b="1" dirty="0" err="1"/>
              <a:t>Bu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BÉKÉS, J. Veda o výrobe. In Zborník vedeckých prác </a:t>
            </a:r>
            <a:r>
              <a:rPr lang="sk-SK" dirty="0" err="1"/>
              <a:t>Materiálovotechnologickej</a:t>
            </a:r>
            <a:r>
              <a:rPr lang="sk-SK" dirty="0"/>
              <a:t> fakulty Slovenskej technickej univerzity v Bratislava : Zväzok 1. Bratislava: Vydavateľstvo STU, 1993. </a:t>
            </a:r>
            <a:r>
              <a:rPr lang="sk-SK" b="1" dirty="0"/>
              <a:t>knižnica MTF: zborníky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JANÁČ, A. -- LIPA, Z. -- PETERKA, J. Teória obrábania. Bratislava : STU v Bratislave, 2006. 199 s. ISBN 80-227-2347-9. </a:t>
            </a:r>
            <a:r>
              <a:rPr lang="sk-SK" b="1" dirty="0"/>
              <a:t>e-skriptá, knižnica MTF: 621.9/Ja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-- TITTEL, V. Technológia tvárnenia. Bratislava : STU v Bratislave, 2010. 245 s. ISBN 978-80-227-3242-0. </a:t>
            </a:r>
            <a:r>
              <a:rPr lang="sk-SK" b="1" dirty="0"/>
              <a:t>knižnica MTF: 621.77/Ba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-- POLÁK, K. Teória tvárnenia. Bratislava : Alfa, 1988. 374 s. </a:t>
            </a:r>
            <a:r>
              <a:rPr lang="sk-SK" b="1" dirty="0"/>
              <a:t>knižnica MTF: 621.77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Brazing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Miami : American </a:t>
            </a:r>
            <a:r>
              <a:rPr lang="sk-SK" dirty="0" err="1"/>
              <a:t>Welding</a:t>
            </a:r>
            <a:r>
              <a:rPr lang="sk-SK" dirty="0"/>
              <a:t> Society, 2007. 704 s. ISBN 978-0-87171-046-8. </a:t>
            </a:r>
            <a:r>
              <a:rPr lang="sk-SK" b="1" dirty="0"/>
              <a:t>knižnica MTF: 621.7/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Metals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: </a:t>
            </a:r>
            <a:r>
              <a:rPr lang="sk-SK" dirty="0" err="1"/>
              <a:t>Volume</a:t>
            </a:r>
            <a:r>
              <a:rPr lang="sk-SK" dirty="0"/>
              <a:t> 6 : </a:t>
            </a:r>
            <a:r>
              <a:rPr lang="sk-SK" dirty="0" err="1"/>
              <a:t>Welding</a:t>
            </a:r>
            <a:r>
              <a:rPr lang="sk-SK" dirty="0"/>
              <a:t>, </a:t>
            </a:r>
            <a:r>
              <a:rPr lang="sk-SK" dirty="0" err="1"/>
              <a:t>Brazing</a:t>
            </a:r>
            <a:r>
              <a:rPr lang="sk-SK" dirty="0"/>
              <a:t>, and </a:t>
            </a:r>
            <a:r>
              <a:rPr lang="sk-SK" dirty="0" err="1"/>
              <a:t>Soldering</a:t>
            </a:r>
            <a:r>
              <a:rPr lang="sk-SK" dirty="0"/>
              <a:t>. </a:t>
            </a:r>
            <a:r>
              <a:rPr lang="sk-SK" dirty="0" err="1"/>
              <a:t>Metals</a:t>
            </a:r>
            <a:r>
              <a:rPr lang="sk-SK" dirty="0"/>
              <a:t> Park: ASM, 1993. 1152 s. ISBN 0-87170-378-5. </a:t>
            </a:r>
            <a:r>
              <a:rPr lang="sk-SK" b="1" dirty="0"/>
              <a:t>knižnica MTF: 620/</a:t>
            </a:r>
            <a:r>
              <a:rPr lang="sk-SK" b="1" dirty="0" err="1"/>
              <a:t>Me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RUŽA, V. -- KLŮNA, J. </a:t>
            </a:r>
            <a:r>
              <a:rPr lang="sk-SK" dirty="0" err="1"/>
              <a:t>Pájení</a:t>
            </a:r>
            <a:r>
              <a:rPr lang="sk-SK" dirty="0"/>
              <a:t>. Praha : SNTL, 1988. 452 s. </a:t>
            </a:r>
            <a:r>
              <a:rPr lang="sk-SK" b="1" dirty="0"/>
              <a:t>knižnica MTF: 621.7/</a:t>
            </a:r>
            <a:r>
              <a:rPr lang="sk-SK" b="1" dirty="0" err="1"/>
              <a:t>Ru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KOLEŇÁK, R. -- PRACH, M. Spájkovanie. Bratislava : Nakladateľstvo STU, 2015. 285 s. ISBN 978-80-227-4327-3. </a:t>
            </a:r>
            <a:r>
              <a:rPr lang="sk-SK" b="1" dirty="0"/>
              <a:t>knižnica MTF: 621.7/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KOLEŇÁK, R. -- RUŽA, V. Spájkovanie materiálov. Bratislava : STU v Bratislave, 2007. 151 s. ISBN 978-80-227-2705-1. </a:t>
            </a:r>
            <a:r>
              <a:rPr lang="sk-SK" b="1" dirty="0"/>
              <a:t>knižnica MTF: 621.7/</a:t>
            </a:r>
            <a:r>
              <a:rPr lang="sk-SK" b="1" dirty="0" err="1"/>
              <a:t>Ko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890565"/>
      </p:ext>
    </p:extLst>
  </p:cSld>
  <p:clrMapOvr>
    <a:masterClrMapping/>
  </p:clrMapOvr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04800" y="457200"/>
            <a:ext cx="114604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VYHRADENÉ TECHNICKÉ ZARIADENIA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Bezpečnosť a požiadavky na prevádzkovanie technických zariadení : Komplex informácií potrebných na zaistenie BOZP na splnenie požiadaviek bezpečného prevádzkovania technických zariadení 1. zväzok. ISSN 1338-4058. 2011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MERAVÝ, J. Elektrotechnická spôsobilosť pre elektrikárov. Trenčín: Ján Meravý - </a:t>
            </a:r>
            <a:r>
              <a:rPr lang="sk-SK" dirty="0" err="1"/>
              <a:t>Lightning</a:t>
            </a:r>
            <a:r>
              <a:rPr lang="sk-SK" dirty="0"/>
              <a:t>, 2011. </a:t>
            </a:r>
            <a:r>
              <a:rPr lang="sk-SK" b="1" dirty="0"/>
              <a:t>(rok vyd. 2020 knižnica MTF: 621.3/</a:t>
            </a:r>
            <a:r>
              <a:rPr lang="sk-SK" b="1" dirty="0" err="1"/>
              <a:t>Me</a:t>
            </a:r>
            <a:r>
              <a:rPr lang="sk-SK" b="1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530745"/>
      </p:ext>
    </p:extLst>
  </p:cSld>
  <p:clrMapOvr>
    <a:masterClrMapping/>
  </p:clrMapOvr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1480" y="579120"/>
            <a:ext cx="11231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VÝROBA A RENOVÁCIA NÁSTROJOV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ŘASA, J. </a:t>
            </a:r>
            <a:r>
              <a:rPr lang="sk-SK" dirty="0" err="1"/>
              <a:t>Výpočetní</a:t>
            </a:r>
            <a:r>
              <a:rPr lang="sk-SK" dirty="0"/>
              <a:t> </a:t>
            </a:r>
            <a:r>
              <a:rPr lang="sk-SK" dirty="0" err="1"/>
              <a:t>metody</a:t>
            </a:r>
            <a:r>
              <a:rPr lang="sk-SK" dirty="0"/>
              <a:t> v </a:t>
            </a:r>
            <a:r>
              <a:rPr lang="sk-SK" dirty="0" err="1"/>
              <a:t>konstrukci</a:t>
            </a:r>
            <a:r>
              <a:rPr lang="sk-SK" dirty="0"/>
              <a:t> </a:t>
            </a:r>
            <a:r>
              <a:rPr lang="sk-SK" dirty="0" err="1"/>
              <a:t>řezných</a:t>
            </a:r>
            <a:r>
              <a:rPr lang="sk-SK" dirty="0"/>
              <a:t> </a:t>
            </a:r>
            <a:r>
              <a:rPr lang="sk-SK" dirty="0" err="1"/>
              <a:t>nástrojů</a:t>
            </a:r>
            <a:r>
              <a:rPr lang="sk-SK" dirty="0"/>
              <a:t>. Praha: SNTL, 1986. 464 s. </a:t>
            </a:r>
            <a:r>
              <a:rPr lang="sk-SK" b="1" dirty="0"/>
              <a:t>knižnica MTF: 621.9/</a:t>
            </a:r>
            <a:r>
              <a:rPr lang="sk-SK" b="1" dirty="0" err="1"/>
              <a:t>Řa</a:t>
            </a:r>
            <a:endParaRPr lang="sk-SK" dirty="0">
              <a:highlight>
                <a:srgbClr val="FFFF00"/>
              </a:highlight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-- TITTEL, V. Technológia tvárnenia. Bratislava: STU v Bratislave, 2010. 245 s. ISBN 978-80-227-3242-0. </a:t>
            </a:r>
            <a:r>
              <a:rPr lang="sk-SK" b="1" dirty="0"/>
              <a:t>knižnica MTF: 621.77/Ba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GREŠKOVIČ, F. -- SPIŠÁK, E. -- DULEBOVÁ, Ľ. Nástroje na spracovanie plastov : Vstrekovacie formy. Košice: </a:t>
            </a:r>
            <a:r>
              <a:rPr lang="sk-SK" dirty="0" err="1"/>
              <a:t>SjF</a:t>
            </a:r>
            <a:r>
              <a:rPr lang="sk-SK" dirty="0"/>
              <a:t> STU, 2010. 220 s. ISBN 978-80-553-0350-5. </a:t>
            </a:r>
            <a:r>
              <a:rPr lang="sk-SK" b="1" dirty="0"/>
              <a:t>knižnica MTF: 621/</a:t>
            </a:r>
            <a:r>
              <a:rPr lang="sk-SK" b="1" dirty="0" err="1"/>
              <a:t>Gr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POKORNÝ, P. </a:t>
            </a:r>
            <a:r>
              <a:rPr lang="sk-SK" dirty="0" err="1"/>
              <a:t>Factors</a:t>
            </a:r>
            <a:r>
              <a:rPr lang="sk-SK" dirty="0"/>
              <a:t> of </a:t>
            </a:r>
            <a:r>
              <a:rPr lang="sk-SK" dirty="0" err="1"/>
              <a:t>Shape</a:t>
            </a:r>
            <a:r>
              <a:rPr lang="sk-SK" dirty="0"/>
              <a:t> </a:t>
            </a:r>
            <a:r>
              <a:rPr lang="sk-SK" dirty="0" err="1"/>
              <a:t>Forming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CNC </a:t>
            </a:r>
            <a:r>
              <a:rPr lang="sk-SK" dirty="0" err="1"/>
              <a:t>Milling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. </a:t>
            </a:r>
            <a:r>
              <a:rPr lang="sk-SK" dirty="0" err="1"/>
              <a:t>Dresden</a:t>
            </a:r>
            <a:r>
              <a:rPr lang="sk-SK" dirty="0"/>
              <a:t>: </a:t>
            </a:r>
            <a:r>
              <a:rPr lang="sk-SK" dirty="0" err="1"/>
              <a:t>Forschungszentrum</a:t>
            </a:r>
            <a:r>
              <a:rPr lang="sk-SK" dirty="0"/>
              <a:t> </a:t>
            </a:r>
            <a:r>
              <a:rPr lang="sk-SK" dirty="0" err="1"/>
              <a:t>Dresden</a:t>
            </a:r>
            <a:r>
              <a:rPr lang="sk-SK" dirty="0"/>
              <a:t> - </a:t>
            </a:r>
            <a:r>
              <a:rPr lang="sk-SK" dirty="0" err="1"/>
              <a:t>Rossendorf</a:t>
            </a:r>
            <a:r>
              <a:rPr lang="sk-SK" dirty="0"/>
              <a:t>, 2011. 89 s. ISBN 978-3-941405-14-1. </a:t>
            </a:r>
            <a:r>
              <a:rPr lang="sk-SK" b="1" dirty="0"/>
              <a:t>knižnica MTF: 621.77/Po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POKORNÝ, P. Stratégie frézovania voľných tvarových plôch. Trnava: </a:t>
            </a:r>
            <a:r>
              <a:rPr lang="sk-SK" dirty="0" err="1"/>
              <a:t>AlumniPress</a:t>
            </a:r>
            <a:r>
              <a:rPr lang="sk-SK" dirty="0"/>
              <a:t>, 2011. 89 s. ISBN 978-80-8096-136-7. </a:t>
            </a:r>
            <a:r>
              <a:rPr lang="sk-SK" b="1" dirty="0"/>
              <a:t>e-monografia, knižnica MTF: 621.9/Po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aktuálna časopisecká literatúra týkajúca sa danej problematiky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50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5422" y="478302"/>
            <a:ext cx="116199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CONTROLLING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BARAN, D. Controlling. Bratislava : Nakladateľstvo STU, 2015. 167 s. ISBN 978-80-227-4332-7. </a:t>
            </a:r>
            <a:r>
              <a:rPr lang="sk-SK" b="1" dirty="0"/>
              <a:t>knižnica MTF: 65/Ba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BARAN, D. Aplikácia </a:t>
            </a:r>
            <a:r>
              <a:rPr lang="sk-SK" dirty="0" err="1"/>
              <a:t>controllingu</a:t>
            </a:r>
            <a:r>
              <a:rPr lang="sk-SK" dirty="0"/>
              <a:t> v podnikovej praxi. Bratislava : STU  2002. 136 s. ISBN 80-227-1666-9. </a:t>
            </a:r>
            <a:r>
              <a:rPr lang="sk-SK" b="1" dirty="0"/>
              <a:t>knižnica MTF: 65/Ba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ČERNÁ, Ľ. a kol. Kalkulácie a ceny. Trnava : </a:t>
            </a:r>
            <a:r>
              <a:rPr lang="sk-SK" dirty="0" err="1"/>
              <a:t>AlumniPress</a:t>
            </a:r>
            <a:r>
              <a:rPr lang="sk-SK" dirty="0"/>
              <a:t>, 2010. 139 s. ISBN 978-80-8096-121-3. </a:t>
            </a:r>
            <a:r>
              <a:rPr lang="sk-SK" b="1" dirty="0"/>
              <a:t>e-</a:t>
            </a:r>
            <a:r>
              <a:rPr lang="sk-SK" b="1" dirty="0" err="1"/>
              <a:t>skriprá</a:t>
            </a:r>
            <a:r>
              <a:rPr lang="sk-SK" b="1" dirty="0"/>
              <a:t>, knižnica MTF: 657/Ka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VOLLMUTH, H J. Nástroje </a:t>
            </a:r>
            <a:r>
              <a:rPr lang="sk-SK" dirty="0" err="1"/>
              <a:t>controllingu</a:t>
            </a:r>
            <a:r>
              <a:rPr lang="sk-SK" dirty="0"/>
              <a:t> od A do Z. Praha : PROFESS, 1998. 360 s. ISBN 80-7259-029-4. </a:t>
            </a:r>
            <a:r>
              <a:rPr lang="sk-SK" b="1" dirty="0"/>
              <a:t>knižnica MTF: 65/Vo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Slovník </a:t>
            </a:r>
            <a:r>
              <a:rPr lang="sk-SK" dirty="0" err="1"/>
              <a:t>controllingu</a:t>
            </a:r>
            <a:r>
              <a:rPr lang="sk-SK" dirty="0"/>
              <a:t>: Česko-anglický / Anglicko-český. 120 </a:t>
            </a:r>
            <a:r>
              <a:rPr lang="sk-SK" dirty="0" err="1"/>
              <a:t>nejdůležitějších</a:t>
            </a:r>
            <a:r>
              <a:rPr lang="sk-SK" dirty="0"/>
              <a:t> </a:t>
            </a:r>
            <a:r>
              <a:rPr lang="sk-SK" dirty="0" err="1"/>
              <a:t>termínů</a:t>
            </a:r>
            <a:r>
              <a:rPr lang="sk-SK" dirty="0"/>
              <a:t> pro práci </a:t>
            </a:r>
            <a:r>
              <a:rPr lang="sk-SK" dirty="0" err="1"/>
              <a:t>controllera</a:t>
            </a:r>
            <a:r>
              <a:rPr lang="sk-SK" dirty="0"/>
              <a:t>. Praha : Management Press, 2003. 395 s. ISBN 80-7261-085-6. </a:t>
            </a:r>
            <a:r>
              <a:rPr lang="sk-SK" b="1" dirty="0"/>
              <a:t>knižnica MTF: 65/</a:t>
            </a:r>
            <a:r>
              <a:rPr lang="sk-SK" b="1" dirty="0" err="1"/>
              <a:t>Sl</a:t>
            </a: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ESCHENBACH, R. Controlling. Praha : </a:t>
            </a:r>
            <a:r>
              <a:rPr lang="sk-SK" dirty="0" err="1"/>
              <a:t>Codex</a:t>
            </a:r>
            <a:r>
              <a:rPr lang="sk-SK" dirty="0"/>
              <a:t>, 2000. 812 s. ISBN 80-85963-86-8. </a:t>
            </a:r>
            <a:r>
              <a:rPr lang="sk-SK" b="1" dirty="0"/>
              <a:t>knižnica MTF: 65/Es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FREIBERG, F. Finančný </a:t>
            </a:r>
            <a:r>
              <a:rPr lang="sk-SK" dirty="0" err="1"/>
              <a:t>controlling</a:t>
            </a:r>
            <a:r>
              <a:rPr lang="sk-SK" dirty="0"/>
              <a:t>: Koncepcia </a:t>
            </a:r>
            <a:r>
              <a:rPr lang="sk-SK" dirty="0" err="1"/>
              <a:t>finačnej</a:t>
            </a:r>
            <a:r>
              <a:rPr lang="sk-SK" dirty="0"/>
              <a:t> stability firmy. Bratislava : Elita, 1996. 215 s. ISBN 80-8044-020-4. </a:t>
            </a:r>
            <a:r>
              <a:rPr lang="sk-SK" b="1" dirty="0"/>
              <a:t>knižnica MTF: 658.1/</a:t>
            </a:r>
            <a:r>
              <a:rPr lang="sk-SK" b="1" dirty="0" err="1"/>
              <a:t>Fr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529374"/>
      </p:ext>
    </p:extLst>
  </p:cSld>
  <p:clrMapOvr>
    <a:masterClrMapping/>
  </p:clrMapOvr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533400"/>
            <a:ext cx="111709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VÝROBNÁ TECHNIKA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VELÍŠEK, K. Obrábacie stroje. Bratislava : STU v Bratislave, 2001. 207 s. ISBN 80-227-1498-4. </a:t>
            </a:r>
            <a:r>
              <a:rPr lang="sk-SK" sz="1600" b="1" dirty="0"/>
              <a:t>e-učebnica, knižnica MTF: 621/</a:t>
            </a:r>
            <a:r>
              <a:rPr lang="sk-SK" sz="1600" b="1" dirty="0" err="1"/>
              <a:t>Ve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PILC, J. -- STANČEKOVÁ, D. Základy stavby obrábacích strojov. Žilina : Žilinská univerzita, 2004. 108 s. ISBN 80-8070-281-0. </a:t>
            </a:r>
            <a:r>
              <a:rPr lang="sk-SK" sz="1600" b="1" dirty="0"/>
              <a:t>knižnica MTF: 621.9/Pi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VELÍŠEK, K. -- KOŠŤÁL, P. -- PECHÁČEK, F. Stroje a zariadenia pre špeciálne technológie. Bratislava : STU v Bratislave MTF, 2006. 173 s. ISBN 80-2272364-9. </a:t>
            </a:r>
            <a:r>
              <a:rPr lang="sk-SK" sz="1600" b="1" dirty="0"/>
              <a:t>e-učebnica, knižnica MTF: 621.9/</a:t>
            </a:r>
            <a:r>
              <a:rPr lang="sk-SK" sz="1600" b="1" dirty="0" err="1"/>
              <a:t>Ve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MIČIETOVÁ, A. -- MAŇKOVÁ, I. -- VELÍŠEK, K. Top trendy v obrábaní: V. časť - Fyzikálne technológie obrábania. Žilina : </a:t>
            </a:r>
            <a:r>
              <a:rPr lang="sk-SK" sz="1600" dirty="0" err="1"/>
              <a:t>Media</a:t>
            </a:r>
            <a:r>
              <a:rPr lang="sk-SK" sz="1600" dirty="0"/>
              <a:t>/</a:t>
            </a:r>
            <a:r>
              <a:rPr lang="sk-SK" sz="1600" dirty="0" err="1"/>
              <a:t>St</a:t>
            </a:r>
            <a:r>
              <a:rPr lang="sk-SK" sz="1600" dirty="0"/>
              <a:t>, </a:t>
            </a:r>
            <a:r>
              <a:rPr lang="sk-SK" sz="1600" dirty="0" err="1"/>
              <a:t>s.r.o</a:t>
            </a:r>
            <a:r>
              <a:rPr lang="sk-SK" sz="1600" dirty="0"/>
              <a:t>., 2007. 168 s. ISBN 978-80-968954-7-2. </a:t>
            </a:r>
            <a:r>
              <a:rPr lang="sk-SK" sz="1600" b="1" dirty="0"/>
              <a:t>knižnica MTF: 621.9/Mi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VELÍŠEK, K. -- KATALINIČ, B. -- JAVOROVÁ, A. Priemyselné roboty a manipulátory. Bratislava : STU v Bratislave, 2006. 183 s. ISBN 80-227-2492-0. </a:t>
            </a:r>
            <a:r>
              <a:rPr lang="sk-SK" sz="1600" b="1" dirty="0"/>
              <a:t>e-učebnica, knižnica MTF: 621.86/</a:t>
            </a:r>
            <a:r>
              <a:rPr lang="sk-SK" sz="1600" b="1" dirty="0" err="1"/>
              <a:t>Ve</a:t>
            </a:r>
            <a:r>
              <a:rPr lang="sk-SK" sz="1600" b="1" dirty="0"/>
              <a:t> 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BOŽEK, P. -- BARBORÁK, O. -- NAŠČÁK, Ľ. -- ŠTOLLMANN, V. Špecializované robotické systémy. Ostrava : </a:t>
            </a:r>
            <a:r>
              <a:rPr lang="sk-SK" sz="1600" dirty="0" err="1"/>
              <a:t>Ámos</a:t>
            </a:r>
            <a:r>
              <a:rPr lang="sk-SK" sz="1600" dirty="0"/>
              <a:t>, 2011. 224 s. ISBN 978-80-904766-3-9. </a:t>
            </a:r>
            <a:r>
              <a:rPr lang="sk-SK" sz="1600" b="1" dirty="0"/>
              <a:t>knižnica MTF: 621.86/Bo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DEMEČ, P. Výrobná technika. Košice : Technická univerzita v Košiciach, 2005. 250 s. ISBN 80-8073-426-7. </a:t>
            </a:r>
            <a:r>
              <a:rPr lang="sk-SK" sz="1600" b="1" dirty="0"/>
              <a:t>knižnica MTF: 621/De</a:t>
            </a:r>
          </a:p>
          <a:p>
            <a:endParaRPr lang="sk-SK" sz="1600" dirty="0"/>
          </a:p>
          <a:p>
            <a:r>
              <a:rPr lang="sk-SK" sz="1600" b="1" dirty="0"/>
              <a:t>Odporúčaná študijná literatúra</a:t>
            </a:r>
            <a:r>
              <a:rPr lang="sk-SK" sz="1600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DEMEČ, P. -- MIČIETOVÁ, A.: Výrobná technika – stroje. 1. vyd., Košice : TU, 2014, 271 s. ISBN 978-80-553-1888-2. </a:t>
            </a:r>
            <a:r>
              <a:rPr lang="sk-SK" sz="1600" b="1" dirty="0"/>
              <a:t>knižnica MTF: 621/De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DEMEČ, P. -- SVETLÍK, J.: </a:t>
            </a:r>
            <a:r>
              <a:rPr lang="sk-SK" sz="1600" dirty="0" err="1"/>
              <a:t>Production</a:t>
            </a:r>
            <a:r>
              <a:rPr lang="sk-SK" sz="1600" dirty="0"/>
              <a:t> </a:t>
            </a:r>
            <a:r>
              <a:rPr lang="sk-SK" sz="1600" dirty="0" err="1"/>
              <a:t>machines</a:t>
            </a:r>
            <a:r>
              <a:rPr lang="sk-SK" sz="1600" dirty="0"/>
              <a:t>. 1. vyd., Košice : TU, 2016, 167 s., ISBN 978-80-553-3070-9.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NARAYANA, K. L.: </a:t>
            </a:r>
            <a:r>
              <a:rPr lang="sk-SK" sz="1600" dirty="0" err="1"/>
              <a:t>Production</a:t>
            </a:r>
            <a:r>
              <a:rPr lang="sk-SK" sz="1600" dirty="0"/>
              <a:t> </a:t>
            </a:r>
            <a:r>
              <a:rPr lang="sk-SK" sz="1600" dirty="0" err="1"/>
              <a:t>Technology</a:t>
            </a:r>
            <a:r>
              <a:rPr lang="sk-SK" sz="1600" dirty="0"/>
              <a:t>. I. K. International </a:t>
            </a:r>
            <a:r>
              <a:rPr lang="sk-SK" sz="1600" dirty="0" err="1"/>
              <a:t>Pvt</a:t>
            </a:r>
            <a:r>
              <a:rPr lang="sk-SK" sz="1600" dirty="0"/>
              <a:t> </a:t>
            </a:r>
            <a:r>
              <a:rPr lang="sk-SK" sz="1600" dirty="0" err="1"/>
              <a:t>Ltd</a:t>
            </a:r>
            <a:r>
              <a:rPr lang="sk-SK" sz="1600" dirty="0"/>
              <a:t>, 2010. 288 s, ISBN 9380578520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Top trendy v obrábaní: VIII. časť - Obrábacie stroje, Tvárniace stroje, Špeciálne technológie pre obrábanie, Náradie a nástroje. Žilina : </a:t>
            </a:r>
            <a:r>
              <a:rPr lang="sk-SK" sz="1600" dirty="0" err="1"/>
              <a:t>Media</a:t>
            </a:r>
            <a:r>
              <a:rPr lang="sk-SK" sz="1600" dirty="0"/>
              <a:t>/</a:t>
            </a:r>
            <a:r>
              <a:rPr lang="sk-SK" sz="1600" dirty="0" err="1"/>
              <a:t>St</a:t>
            </a:r>
            <a:r>
              <a:rPr lang="sk-SK" sz="1600" dirty="0"/>
              <a:t>, </a:t>
            </a:r>
            <a:r>
              <a:rPr lang="sk-SK" sz="1600" dirty="0" err="1"/>
              <a:t>s.r.o</a:t>
            </a:r>
            <a:r>
              <a:rPr lang="sk-SK" sz="1600" dirty="0"/>
              <a:t>., 2016. 168 s. ISBN 9788089532261. </a:t>
            </a:r>
            <a:r>
              <a:rPr lang="sk-SK" sz="1600" b="1" dirty="0"/>
              <a:t>knižnica MTF: 621.9/To</a:t>
            </a:r>
            <a:endParaRPr lang="sk-SK" sz="1600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41237"/>
      </p:ext>
    </p:extLst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6240" y="502920"/>
            <a:ext cx="11338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VÝROBNÉ SYSTÉMY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VELÍŠEK, K. -- KATALINIČ, B. Výrobné systémy 1. </a:t>
            </a:r>
            <a:r>
              <a:rPr lang="sk-SK" dirty="0" err="1"/>
              <a:t>Production</a:t>
            </a:r>
            <a:r>
              <a:rPr lang="sk-SK" dirty="0"/>
              <a:t> Systems I. Bratislava : STU v Bratislave, 2004. 208 s. ISBN 80-227-2009-7. </a:t>
            </a:r>
            <a:r>
              <a:rPr lang="sk-SK" b="1" dirty="0"/>
              <a:t>e-učebnica, knižnica MTF: 621.9/</a:t>
            </a:r>
            <a:r>
              <a:rPr lang="sk-SK" b="1" dirty="0" err="1"/>
              <a:t>Ve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BUDA, J. -- KOVÁČ, M. Projektovanie a prevádzka </a:t>
            </a:r>
            <a:r>
              <a:rPr lang="sk-SK" dirty="0" err="1"/>
              <a:t>robotizovaných</a:t>
            </a:r>
            <a:r>
              <a:rPr lang="sk-SK" dirty="0"/>
              <a:t> systémov. Bratislava : Alfa, 1990. 335 s. ISBN 80-05-00680-2. </a:t>
            </a:r>
            <a:r>
              <a:rPr lang="sk-SK" b="1" dirty="0"/>
              <a:t>knižnica MTF: 621.86/</a:t>
            </a:r>
            <a:r>
              <a:rPr lang="sk-SK" b="1" dirty="0" err="1"/>
              <a:t>Bu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VANDERSPEK, P G. </a:t>
            </a:r>
            <a:r>
              <a:rPr lang="sk-SK" dirty="0" err="1"/>
              <a:t>Planning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factory</a:t>
            </a:r>
            <a:r>
              <a:rPr lang="sk-SK" dirty="0"/>
              <a:t> </a:t>
            </a:r>
            <a:r>
              <a:rPr lang="sk-SK" dirty="0" err="1"/>
              <a:t>automation</a:t>
            </a:r>
            <a:r>
              <a:rPr lang="sk-SK" dirty="0"/>
              <a:t>: a management </a:t>
            </a:r>
            <a:r>
              <a:rPr lang="sk-SK" dirty="0" err="1"/>
              <a:t>guide</a:t>
            </a:r>
            <a:r>
              <a:rPr lang="sk-SK" dirty="0"/>
              <a:t> to </a:t>
            </a:r>
            <a:r>
              <a:rPr lang="sk-SK" dirty="0" err="1"/>
              <a:t>world-class</a:t>
            </a:r>
            <a:r>
              <a:rPr lang="sk-SK" dirty="0"/>
              <a:t> </a:t>
            </a:r>
            <a:r>
              <a:rPr lang="sk-SK" dirty="0" err="1"/>
              <a:t>manufacturing</a:t>
            </a:r>
            <a:r>
              <a:rPr lang="sk-SK" dirty="0"/>
              <a:t>. New York : </a:t>
            </a:r>
            <a:r>
              <a:rPr lang="sk-SK" dirty="0" err="1"/>
              <a:t>McGraw-Hill</a:t>
            </a:r>
            <a:r>
              <a:rPr lang="sk-SK" dirty="0"/>
              <a:t>, 1993. 173 s. ISBN 0-07-066949-X.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CROOVER, M P. Fundamentals of </a:t>
            </a:r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manufacturing</a:t>
            </a:r>
            <a:r>
              <a:rPr lang="sk-SK" dirty="0"/>
              <a:t>: </a:t>
            </a:r>
            <a:r>
              <a:rPr lang="sk-SK" dirty="0" err="1"/>
              <a:t>Materials</a:t>
            </a:r>
            <a:r>
              <a:rPr lang="sk-SK" dirty="0"/>
              <a:t>, </a:t>
            </a:r>
            <a:r>
              <a:rPr lang="sk-SK" dirty="0" err="1"/>
              <a:t>Processes</a:t>
            </a:r>
            <a:r>
              <a:rPr lang="sk-SK" dirty="0"/>
              <a:t>, and Systems. New York 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1996. 1061 s. ISBN 0-471-36680-3. </a:t>
            </a:r>
            <a:r>
              <a:rPr lang="sk-SK" b="1" dirty="0"/>
              <a:t>(rok vyd. 2021 knižnica MTF: 65/</a:t>
            </a:r>
            <a:r>
              <a:rPr lang="sk-SK" b="1" dirty="0" err="1"/>
              <a:t>Gr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GROOVER, M P. </a:t>
            </a:r>
            <a:r>
              <a:rPr lang="sk-SK" dirty="0" err="1"/>
              <a:t>Automation</a:t>
            </a:r>
            <a:r>
              <a:rPr lang="sk-SK" dirty="0"/>
              <a:t>, </a:t>
            </a:r>
            <a:r>
              <a:rPr lang="sk-SK" dirty="0" err="1"/>
              <a:t>Production</a:t>
            </a:r>
            <a:r>
              <a:rPr lang="sk-SK" dirty="0"/>
              <a:t> Systems, and </a:t>
            </a:r>
            <a:r>
              <a:rPr lang="sk-SK" dirty="0" err="1"/>
              <a:t>Computer-Integrated</a:t>
            </a:r>
            <a:r>
              <a:rPr lang="sk-SK" dirty="0"/>
              <a:t> </a:t>
            </a:r>
            <a:r>
              <a:rPr lang="sk-SK" dirty="0" err="1"/>
              <a:t>Manufacturing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, 2015. 793 s. ISBN 978-1-292-07611-9. </a:t>
            </a:r>
            <a:r>
              <a:rPr lang="sk-SK" b="1" dirty="0"/>
              <a:t>knižnica MTF: 621/</a:t>
            </a:r>
            <a:r>
              <a:rPr lang="sk-SK" b="1" dirty="0" err="1"/>
              <a:t>Gr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KURIC, Ivan et al. Počítačom podporované systémy v strojárstve. 1. vyd. Žilina : Žilinská univerzita, 2002. 351 s. ISBN 80-7100-948-2. </a:t>
            </a:r>
            <a:r>
              <a:rPr lang="sk-SK" b="1" dirty="0"/>
              <a:t>knižnica MTF: 621.86/Po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r>
              <a:rPr lang="sk-SK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SVOBODA, K. -- VYTLAČIL, M. Výrobní systémy 1: Pružné výrobní systémy. </a:t>
            </a:r>
            <a:r>
              <a:rPr lang="sk-SK" dirty="0" err="1"/>
              <a:t>Liberec</a:t>
            </a:r>
            <a:r>
              <a:rPr lang="sk-SK" dirty="0"/>
              <a:t> : VŠST, 1990. 348 s. ISBN 80-7083-050-6. </a:t>
            </a:r>
            <a:r>
              <a:rPr lang="sk-SK" b="1" dirty="0"/>
              <a:t>knižnica MTF: 621/</a:t>
            </a:r>
            <a:r>
              <a:rPr lang="sk-SK" b="1" dirty="0" err="1"/>
              <a:t>Sv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CHVÁLA, B. -- DUNAY, G. -- NEDBAL, J. </a:t>
            </a:r>
            <a:r>
              <a:rPr lang="sk-SK" dirty="0" err="1"/>
              <a:t>Automatizace</a:t>
            </a:r>
            <a:r>
              <a:rPr lang="sk-SK" dirty="0"/>
              <a:t>. Praha : SNTL, 1989. 603 s. </a:t>
            </a:r>
            <a:r>
              <a:rPr lang="sk-SK" b="1" dirty="0"/>
              <a:t>knižnica MTF: 621/</a:t>
            </a:r>
            <a:r>
              <a:rPr lang="sk-SK" b="1" dirty="0" err="1"/>
              <a:t>Chv</a:t>
            </a:r>
            <a:endParaRPr lang="sk-SK" dirty="0">
              <a:highlight>
                <a:srgbClr val="FFFF00"/>
              </a:highlight>
            </a:endParaRP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25979"/>
      </p:ext>
    </p:extLst>
  </p:cSld>
  <p:clrMapOvr>
    <a:masterClrMapping/>
  </p:clrMapOvr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1960" y="518160"/>
            <a:ext cx="11155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VÝROBNÉ SYSTÉMY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POLÁK, K. et al. Výrobné systémy II. Trnava: </a:t>
            </a:r>
            <a:r>
              <a:rPr lang="sk-SK" dirty="0" err="1"/>
              <a:t>AlumniPress</a:t>
            </a:r>
            <a:r>
              <a:rPr lang="sk-SK" dirty="0"/>
              <a:t>, 2007. 125 s. ISBN 978-80-8096-002-5</a:t>
            </a:r>
            <a:r>
              <a:rPr lang="sk-SK" b="1" dirty="0"/>
              <a:t>. e-skriptá, knižnica MTF: 621.77/</a:t>
            </a:r>
            <a:r>
              <a:rPr lang="sk-SK" b="1" dirty="0" err="1"/>
              <a:t>Vý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BÍLIK, J. a kol. Výrobné systémy II. : Návody na cvičenia. </a:t>
            </a:r>
            <a:r>
              <a:rPr lang="sk-SK" dirty="0" err="1"/>
              <a:t>Manual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exercises</a:t>
            </a:r>
            <a:r>
              <a:rPr lang="sk-SK" dirty="0"/>
              <a:t>. Trnava: </a:t>
            </a:r>
            <a:r>
              <a:rPr lang="sk-SK" dirty="0" err="1"/>
              <a:t>AlumniPress</a:t>
            </a:r>
            <a:r>
              <a:rPr lang="sk-SK" dirty="0"/>
              <a:t>, 2008. 106 s. ISBN 978-80-8096-049-0. </a:t>
            </a:r>
            <a:r>
              <a:rPr lang="sk-SK" b="1" dirty="0"/>
              <a:t>. e-skriptá, knižnica MTF: 621.77/</a:t>
            </a:r>
            <a:r>
              <a:rPr lang="sk-SK" b="1" dirty="0" err="1"/>
              <a:t>Bí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POLÁK, K. -- BÍLIK, J. -- MUTIŠOVÁ, Ľ. Technická príprava výroby v tvárnení. Bratislava: STU v Bratislave, 2007. 267 s. ISBN 978-80-227-2585-9. </a:t>
            </a:r>
            <a:r>
              <a:rPr lang="sk-SK" b="1" dirty="0"/>
              <a:t>e-skriptá, knižnica MTF: 621.77/Po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BÍLIK, J. -- KAPUSTOVÁ, M. -- ULÍK, A. Technológia tvárnenia : Návody na cvičenia. Bratislava: STU v Bratislave, 2004. 171 s. ISBN 80-227-2099-2.</a:t>
            </a:r>
            <a:r>
              <a:rPr lang="sk-SK" b="1" dirty="0"/>
              <a:t> e-skriptá, knižnica MTF: 621.7/</a:t>
            </a:r>
            <a:r>
              <a:rPr lang="sk-SK" b="1" dirty="0" err="1"/>
              <a:t>Bí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KOSTKA, P. Metal </a:t>
            </a:r>
            <a:r>
              <a:rPr lang="sk-SK" dirty="0" err="1"/>
              <a:t>Forming</a:t>
            </a:r>
            <a:r>
              <a:rPr lang="sk-SK" dirty="0"/>
              <a:t>. Bratislava : STU v Bratislave, 2002. 117 s. ISBN 80-227-1801-7. </a:t>
            </a:r>
            <a:r>
              <a:rPr lang="sk-SK" b="1" dirty="0"/>
              <a:t>knižnica MTF: 621.77/</a:t>
            </a:r>
            <a:r>
              <a:rPr lang="sk-SK" b="1" dirty="0" err="1"/>
              <a:t>Ko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10808"/>
      </p:ext>
    </p:extLst>
  </p:cSld>
  <p:clrMapOvr>
    <a:masterClrMapping/>
  </p:clrMapOvr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579120"/>
            <a:ext cx="11064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VÝVOJ INFORMAČNÝCH SYSTÉMOV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TANUŠKA, P. et al. Využitie RUP a UML pri tvorbe softvérových projektov. 2007. </a:t>
            </a:r>
            <a:r>
              <a:rPr lang="sk-SK" b="1" dirty="0"/>
              <a:t>knižnica MTF: CD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WHITE, S A. -- MIERS, D. BPMN Modeling and </a:t>
            </a:r>
            <a:r>
              <a:rPr lang="sk-SK" dirty="0" err="1"/>
              <a:t>Reference</a:t>
            </a:r>
            <a:r>
              <a:rPr lang="sk-SK" dirty="0"/>
              <a:t> </a:t>
            </a:r>
            <a:r>
              <a:rPr lang="sk-SK" dirty="0" err="1"/>
              <a:t>Guide</a:t>
            </a:r>
            <a:r>
              <a:rPr lang="sk-SK" dirty="0"/>
              <a:t> : </a:t>
            </a:r>
            <a:r>
              <a:rPr lang="sk-SK" dirty="0" err="1"/>
              <a:t>Understanding</a:t>
            </a:r>
            <a:r>
              <a:rPr lang="sk-SK" dirty="0"/>
              <a:t> and </a:t>
            </a:r>
            <a:r>
              <a:rPr lang="sk-SK" dirty="0" err="1"/>
              <a:t>Using</a:t>
            </a:r>
            <a:r>
              <a:rPr lang="sk-SK" dirty="0"/>
              <a:t> BPMN. </a:t>
            </a:r>
            <a:r>
              <a:rPr lang="sk-SK" dirty="0" err="1"/>
              <a:t>Develop</a:t>
            </a:r>
            <a:r>
              <a:rPr lang="sk-SK" dirty="0"/>
              <a:t> </a:t>
            </a:r>
            <a:r>
              <a:rPr lang="sk-SK" dirty="0" err="1"/>
              <a:t>rigorous</a:t>
            </a:r>
            <a:r>
              <a:rPr lang="sk-SK" dirty="0"/>
              <a:t> </a:t>
            </a:r>
            <a:r>
              <a:rPr lang="sk-SK" dirty="0" err="1"/>
              <a:t>yet</a:t>
            </a:r>
            <a:r>
              <a:rPr lang="sk-SK" dirty="0"/>
              <a:t> </a:t>
            </a:r>
            <a:r>
              <a:rPr lang="sk-SK" dirty="0" err="1"/>
              <a:t>understandable</a:t>
            </a:r>
            <a:r>
              <a:rPr lang="sk-SK" dirty="0"/>
              <a:t> </a:t>
            </a:r>
            <a:r>
              <a:rPr lang="sk-SK" dirty="0" err="1"/>
              <a:t>graphical</a:t>
            </a:r>
            <a:r>
              <a:rPr lang="sk-SK" dirty="0"/>
              <a:t> </a:t>
            </a:r>
            <a:r>
              <a:rPr lang="sk-SK" dirty="0" err="1"/>
              <a:t>representations</a:t>
            </a:r>
            <a:r>
              <a:rPr lang="sk-SK" dirty="0"/>
              <a:t> of business </a:t>
            </a:r>
            <a:r>
              <a:rPr lang="sk-SK" dirty="0" err="1"/>
              <a:t>processes</a:t>
            </a:r>
            <a:r>
              <a:rPr lang="sk-SK" dirty="0"/>
              <a:t>. </a:t>
            </a:r>
            <a:r>
              <a:rPr lang="sk-SK" dirty="0" err="1"/>
              <a:t>Lighthouse</a:t>
            </a:r>
            <a:r>
              <a:rPr lang="sk-SK" dirty="0"/>
              <a:t> Point: </a:t>
            </a:r>
            <a:r>
              <a:rPr lang="sk-SK" dirty="0" err="1"/>
              <a:t>Future</a:t>
            </a:r>
            <a:r>
              <a:rPr lang="sk-SK" dirty="0"/>
              <a:t> </a:t>
            </a:r>
            <a:r>
              <a:rPr lang="sk-SK" dirty="0" err="1"/>
              <a:t>Strategies</a:t>
            </a:r>
            <a:r>
              <a:rPr lang="sk-SK" dirty="0"/>
              <a:t> </a:t>
            </a:r>
            <a:r>
              <a:rPr lang="sk-SK" dirty="0" err="1"/>
              <a:t>Inc</a:t>
            </a:r>
            <a:r>
              <a:rPr lang="sk-SK" dirty="0"/>
              <a:t>., 2008. 225 s. ISBN 978-0-9777527-2-0.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GOMAA, H. Software Modeling &amp; Design : UML, </a:t>
            </a:r>
            <a:r>
              <a:rPr lang="sk-SK" dirty="0" err="1"/>
              <a:t>Use</a:t>
            </a:r>
            <a:r>
              <a:rPr lang="sk-SK" dirty="0"/>
              <a:t> </a:t>
            </a:r>
            <a:r>
              <a:rPr lang="sk-SK" dirty="0" err="1"/>
              <a:t>Cases</a:t>
            </a:r>
            <a:r>
              <a:rPr lang="sk-SK" dirty="0"/>
              <a:t>, </a:t>
            </a:r>
            <a:r>
              <a:rPr lang="sk-SK" dirty="0" err="1"/>
              <a:t>Patterns</a:t>
            </a:r>
            <a:r>
              <a:rPr lang="sk-SK" dirty="0"/>
              <a:t>, and Software </a:t>
            </a:r>
            <a:r>
              <a:rPr lang="sk-SK" dirty="0" err="1"/>
              <a:t>Architectures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2011. 550 s. ISBN 978-0-521-76414-8. </a:t>
            </a:r>
            <a:r>
              <a:rPr lang="sk-SK" b="1" dirty="0"/>
              <a:t>knižnica MTF: 681.3/Go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BUCHALCEVOVÁ, A. Metodiky </a:t>
            </a:r>
            <a:r>
              <a:rPr lang="sk-SK" dirty="0" err="1"/>
              <a:t>budování</a:t>
            </a:r>
            <a:r>
              <a:rPr lang="sk-SK" dirty="0"/>
              <a:t> </a:t>
            </a:r>
            <a:r>
              <a:rPr lang="sk-SK" dirty="0" err="1"/>
              <a:t>informačních</a:t>
            </a:r>
            <a:r>
              <a:rPr lang="sk-SK" dirty="0"/>
              <a:t> </a:t>
            </a:r>
            <a:r>
              <a:rPr lang="sk-SK" dirty="0" err="1"/>
              <a:t>systémů</a:t>
            </a:r>
            <a:r>
              <a:rPr lang="sk-SK" dirty="0"/>
              <a:t>. Praha: Vysoká škola </a:t>
            </a:r>
            <a:r>
              <a:rPr lang="sk-SK" dirty="0" err="1"/>
              <a:t>ekonmická</a:t>
            </a:r>
            <a:r>
              <a:rPr lang="sk-SK" dirty="0"/>
              <a:t> v </a:t>
            </a:r>
            <a:r>
              <a:rPr lang="sk-SK" dirty="0" err="1"/>
              <a:t>Praze</a:t>
            </a:r>
            <a:r>
              <a:rPr lang="sk-SK" dirty="0"/>
              <a:t>, 2009. 205 s. ISBN 978-80-245-1540-3. </a:t>
            </a:r>
            <a:r>
              <a:rPr lang="sk-SK" b="1" dirty="0">
                <a:highlight>
                  <a:srgbClr val="FFFF00"/>
                </a:highlight>
              </a:rPr>
              <a:t>knižnica MTF: 681.3/</a:t>
            </a:r>
            <a:r>
              <a:rPr lang="sk-SK" b="1" dirty="0" err="1">
                <a:highlight>
                  <a:srgbClr val="FFFF00"/>
                </a:highlight>
              </a:rPr>
              <a:t>Bu</a:t>
            </a:r>
            <a:endParaRPr lang="sk-SK" dirty="0">
              <a:highlight>
                <a:srgbClr val="FFFF00"/>
              </a:highlight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KANISOVÁ, H. , MÜLLER, M. UML </a:t>
            </a:r>
            <a:r>
              <a:rPr lang="sk-SK" dirty="0" err="1"/>
              <a:t>srozumitelně</a:t>
            </a:r>
            <a:r>
              <a:rPr lang="sk-SK" dirty="0"/>
              <a:t>. Brno CP, 2007. ISBN c. (rok vyd. 2004 </a:t>
            </a:r>
            <a:r>
              <a:rPr lang="sk-SK" b="1" dirty="0"/>
              <a:t>knižnica MTF: 681.3/Ka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INMON, W. </a:t>
            </a:r>
            <a:r>
              <a:rPr lang="sk-SK" dirty="0" err="1"/>
              <a:t>Building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Warehouse</a:t>
            </a:r>
            <a:r>
              <a:rPr lang="sk-SK" dirty="0"/>
              <a:t>. New York: John </a:t>
            </a:r>
            <a:r>
              <a:rPr lang="sk-SK" dirty="0" err="1"/>
              <a:t>Wiley</a:t>
            </a:r>
            <a:r>
              <a:rPr lang="sk-SK" dirty="0"/>
              <a:t>  2002. 412 s. ISBN 0-471-08130-2. </a:t>
            </a:r>
            <a:r>
              <a:rPr lang="sk-SK" b="1" dirty="0"/>
              <a:t>knižnica MTF: 681.3/In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MAIMON, O. -- ROKACH, L.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Mining</a:t>
            </a:r>
            <a:r>
              <a:rPr lang="sk-SK" dirty="0"/>
              <a:t> and </a:t>
            </a:r>
            <a:r>
              <a:rPr lang="sk-SK" dirty="0" err="1"/>
              <a:t>Knowledge</a:t>
            </a:r>
            <a:r>
              <a:rPr lang="sk-SK" dirty="0"/>
              <a:t> </a:t>
            </a:r>
            <a:r>
              <a:rPr lang="sk-SK" dirty="0" err="1"/>
              <a:t>Discovery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New York: </a:t>
            </a:r>
            <a:r>
              <a:rPr lang="sk-SK" dirty="0" err="1"/>
              <a:t>Springer</a:t>
            </a:r>
            <a:r>
              <a:rPr lang="sk-SK" dirty="0"/>
              <a:t>, 2005. 1383 s. ISBN 978-0-387-24435-8. (</a:t>
            </a:r>
            <a:r>
              <a:rPr lang="sk-SK" b="1" dirty="0"/>
              <a:t>rok vyd. 2010 knižnica MTF: 681.3/Ma</a:t>
            </a:r>
            <a:r>
              <a:rPr lang="sk-SK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75000"/>
      </p:ext>
    </p:extLst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Z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143000"/>
            <a:ext cx="47567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hlinkClick r:id="rId3" action="ppaction://hlinksldjump"/>
              </a:rPr>
              <a:t>Zák</a:t>
            </a:r>
            <a:r>
              <a:rPr lang="sk-SK" dirty="0">
                <a:hlinkClick r:id="rId3" action="ppaction://hlinksldjump"/>
              </a:rPr>
              <a:t>lady automatizovaného riadenia</a:t>
            </a:r>
            <a:endParaRPr lang="sk-SK" dirty="0"/>
          </a:p>
          <a:p>
            <a:r>
              <a:rPr lang="sk-SK" dirty="0">
                <a:hlinkClick r:id="rId4" action="ppaction://hlinksldjump"/>
              </a:rPr>
              <a:t>Základy bezpečnostného inžinierstva</a:t>
            </a:r>
            <a:endParaRPr lang="sk-SK" dirty="0"/>
          </a:p>
          <a:p>
            <a:r>
              <a:rPr lang="sk-SK" dirty="0">
                <a:hlinkClick r:id="rId5" action="ppaction://hlinksldjump"/>
              </a:rPr>
              <a:t>Základy ekonomiky a manažmentu</a:t>
            </a:r>
            <a:endParaRPr lang="sk-SK" dirty="0"/>
          </a:p>
          <a:p>
            <a:r>
              <a:rPr lang="sk-SK" dirty="0">
                <a:hlinkClick r:id="rId6" action="ppaction://hlinksldjump"/>
              </a:rPr>
              <a:t>Základy environmentalistiky</a:t>
            </a:r>
            <a:endParaRPr lang="sk-SK" dirty="0"/>
          </a:p>
          <a:p>
            <a:r>
              <a:rPr lang="sk-SK" dirty="0">
                <a:hlinkClick r:id="rId7" action="ppaction://hlinksldjump"/>
              </a:rPr>
              <a:t>Základy environmentálneho inžinierstva</a:t>
            </a:r>
            <a:endParaRPr lang="sk-SK" dirty="0"/>
          </a:p>
          <a:p>
            <a:r>
              <a:rPr lang="sk-SK" dirty="0">
                <a:hlinkClick r:id="rId8" action="ppaction://hlinksldjump"/>
              </a:rPr>
              <a:t>Základy etiky</a:t>
            </a:r>
            <a:endParaRPr lang="sk-SK" dirty="0"/>
          </a:p>
          <a:p>
            <a:r>
              <a:rPr lang="sk-SK" dirty="0">
                <a:hlinkClick r:id="rId9" action="ppaction://hlinksldjump"/>
              </a:rPr>
              <a:t>Základy komunikácie</a:t>
            </a:r>
            <a:endParaRPr lang="sk-SK" dirty="0"/>
          </a:p>
          <a:p>
            <a:r>
              <a:rPr lang="sk-SK" dirty="0">
                <a:hlinkClick r:id="rId10" action="ppaction://hlinksldjump"/>
              </a:rPr>
              <a:t>Základy konštruovania a technická dokumentácia</a:t>
            </a:r>
            <a:endParaRPr lang="sk-SK" dirty="0"/>
          </a:p>
          <a:p>
            <a:r>
              <a:rPr lang="sk-SK" dirty="0">
                <a:hlinkClick r:id="rId11" action="ppaction://hlinksldjump"/>
              </a:rPr>
              <a:t>Základy manažérstva kvality</a:t>
            </a:r>
            <a:endParaRPr lang="sk-SK" dirty="0"/>
          </a:p>
          <a:p>
            <a:r>
              <a:rPr lang="sk-SK" dirty="0">
                <a:hlinkClick r:id="rId12" action="ppaction://hlinksldjump"/>
              </a:rPr>
              <a:t>Základy manažmentu výroby</a:t>
            </a:r>
            <a:endParaRPr lang="sk-SK" dirty="0"/>
          </a:p>
          <a:p>
            <a:r>
              <a:rPr lang="sk-SK" dirty="0">
                <a:hlinkClick r:id="rId13" action="ppaction://hlinksldjump"/>
              </a:rPr>
              <a:t>Základy montáže</a:t>
            </a:r>
            <a:endParaRPr lang="sk-SK" dirty="0"/>
          </a:p>
          <a:p>
            <a:r>
              <a:rPr lang="sk-SK" dirty="0">
                <a:hlinkClick r:id="rId14" action="ppaction://hlinksldjump"/>
              </a:rPr>
              <a:t>Základy podnikania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6233160" y="1143000"/>
            <a:ext cx="53492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14" action="ppaction://hlinksldjump"/>
              </a:rPr>
              <a:t>Základy požiarneho inžinierstva</a:t>
            </a:r>
            <a:endParaRPr lang="sk-SK" dirty="0"/>
          </a:p>
          <a:p>
            <a:r>
              <a:rPr lang="sk-SK" dirty="0">
                <a:hlinkClick r:id="rId15" action="ppaction://hlinksldjump"/>
              </a:rPr>
              <a:t>Základy práva</a:t>
            </a:r>
            <a:endParaRPr lang="sk-SK" dirty="0"/>
          </a:p>
          <a:p>
            <a:r>
              <a:rPr lang="sk-SK" dirty="0">
                <a:hlinkClick r:id="rId16" action="ppaction://hlinksldjump"/>
              </a:rPr>
              <a:t>Základy priemyselného inžinierstva</a:t>
            </a:r>
            <a:endParaRPr lang="sk-SK" dirty="0"/>
          </a:p>
          <a:p>
            <a:r>
              <a:rPr lang="sk-SK" dirty="0">
                <a:hlinkClick r:id="rId17" action="ppaction://hlinksldjump"/>
              </a:rPr>
              <a:t>Základy psychológie</a:t>
            </a:r>
            <a:endParaRPr lang="sk-SK" dirty="0"/>
          </a:p>
          <a:p>
            <a:r>
              <a:rPr lang="sk-SK" dirty="0">
                <a:hlinkClick r:id="rId18" action="ppaction://hlinksldjump"/>
              </a:rPr>
              <a:t>Základy sociológie</a:t>
            </a:r>
            <a:endParaRPr lang="sk-SK" dirty="0"/>
          </a:p>
          <a:p>
            <a:r>
              <a:rPr lang="sk-SK" dirty="0">
                <a:hlinkClick r:id="rId19" action="ppaction://hlinksldjump"/>
              </a:rPr>
              <a:t>Základy výrobných technológií I</a:t>
            </a:r>
            <a:endParaRPr lang="sk-SK" dirty="0"/>
          </a:p>
          <a:p>
            <a:r>
              <a:rPr lang="sk-SK" dirty="0">
                <a:hlinkClick r:id="rId20" action="ppaction://hlinksldjump"/>
              </a:rPr>
              <a:t>Základy výrobných technológií II</a:t>
            </a:r>
            <a:endParaRPr lang="sk-SK" dirty="0"/>
          </a:p>
          <a:p>
            <a:r>
              <a:rPr lang="sk-SK" b="1" dirty="0">
                <a:hlinkClick r:id="rId21" action="ppaction://hlinksldjump"/>
              </a:rPr>
              <a:t>Zdr</a:t>
            </a:r>
            <a:r>
              <a:rPr lang="sk-SK" dirty="0">
                <a:hlinkClick r:id="rId21" action="ppaction://hlinksldjump"/>
              </a:rPr>
              <a:t>avotná telesná výchova I</a:t>
            </a:r>
            <a:endParaRPr lang="sk-SK" dirty="0"/>
          </a:p>
          <a:p>
            <a:r>
              <a:rPr lang="sk-SK" dirty="0">
                <a:hlinkClick r:id="rId22" action="ppaction://hlinksldjump"/>
              </a:rPr>
              <a:t>Zdravotná telesná výchova II</a:t>
            </a:r>
            <a:endParaRPr lang="sk-SK" dirty="0"/>
          </a:p>
          <a:p>
            <a:r>
              <a:rPr lang="sk-SK" b="1" dirty="0">
                <a:hlinkClick r:id="rId23" action="ppaction://hlinksldjump"/>
              </a:rPr>
              <a:t>Zís</a:t>
            </a:r>
            <a:r>
              <a:rPr lang="sk-SK" dirty="0">
                <a:hlinkClick r:id="rId23" action="ppaction://hlinksldjump"/>
              </a:rPr>
              <a:t>kavanie znalostí pre hierarchické riadenie systémov</a:t>
            </a:r>
            <a:endParaRPr lang="sk-SK" dirty="0"/>
          </a:p>
          <a:p>
            <a:r>
              <a:rPr lang="sk-SK" dirty="0">
                <a:hlinkClick r:id="rId24" action="ppaction://hlinksldjump"/>
              </a:rPr>
              <a:t>Zisťovanie príčin požiarov a havárií</a:t>
            </a:r>
            <a:endParaRPr lang="sk-SK" dirty="0"/>
          </a:p>
          <a:p>
            <a:r>
              <a:rPr lang="sk-SK" b="1" dirty="0">
                <a:hlinkClick r:id="rId25" action="ppaction://hlinksldjump"/>
              </a:rPr>
              <a:t>Zvá</a:t>
            </a:r>
            <a:r>
              <a:rPr lang="sk-SK" dirty="0">
                <a:hlinkClick r:id="rId25" action="ppaction://hlinksldjump"/>
              </a:rPr>
              <a:t>racie stroje a zariadenia</a:t>
            </a:r>
            <a:endParaRPr lang="sk-SK" dirty="0"/>
          </a:p>
          <a:p>
            <a:endParaRPr lang="sk-SK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544607"/>
      </p:ext>
    </p:extLst>
  </p:cSld>
  <p:clrMapOvr>
    <a:masterClrMapping/>
  </p:clrMapOvr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02920" y="670560"/>
            <a:ext cx="10972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AUTOMATIZOVANÉHO RIADENIA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VRBAN, A. -- HALAMA, J. -- JUHÁSOVÁ, B. Základy teórie automatického riadenia. Bratislava: STU v Bratislave, 1999. ISBN 80-227-1267-1. </a:t>
            </a:r>
            <a:r>
              <a:rPr lang="sk-SK" b="1" dirty="0"/>
              <a:t>e-skriptá, knižnica MTF: 681.5/Vr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HOFREITER, M. Základy automatického </a:t>
            </a:r>
            <a:r>
              <a:rPr lang="sk-SK" dirty="0" err="1"/>
              <a:t>řízení</a:t>
            </a:r>
            <a:r>
              <a:rPr lang="sk-SK" dirty="0"/>
              <a:t>. Praha: ČVUT v </a:t>
            </a:r>
            <a:r>
              <a:rPr lang="sk-SK" dirty="0" err="1"/>
              <a:t>Praze</a:t>
            </a:r>
            <a:r>
              <a:rPr lang="sk-SK" dirty="0"/>
              <a:t>, 2012. 165 s. ISBN 978-80-01-05007-1. </a:t>
            </a:r>
            <a:r>
              <a:rPr lang="sk-SK" b="1" dirty="0"/>
              <a:t>knižnica MTF: 65/Ho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JUHÁS, M. -- JUHÁSOVÁ, B. Základy automatizovaného riadenia [elektronický zdroj] : Návody na cvičenia. Trnava: </a:t>
            </a:r>
            <a:r>
              <a:rPr lang="sk-SK" dirty="0" err="1"/>
              <a:t>AlumniPress</a:t>
            </a:r>
            <a:r>
              <a:rPr lang="sk-SK" dirty="0"/>
              <a:t>, 2012. 170 s. ISBN 978-80-8096-175-6. </a:t>
            </a:r>
            <a:r>
              <a:rPr lang="sk-SK" b="1" dirty="0"/>
              <a:t>e-skriptá, knižnica MTF: 681.3/Ju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BALÁTĚ, J. Automatické </a:t>
            </a:r>
            <a:r>
              <a:rPr lang="sk-SK" dirty="0" err="1"/>
              <a:t>řízení</a:t>
            </a:r>
            <a:r>
              <a:rPr lang="sk-SK" dirty="0"/>
              <a:t>. Praha: BEN -technická </a:t>
            </a:r>
            <a:r>
              <a:rPr lang="sk-SK" dirty="0" err="1"/>
              <a:t>literatura</a:t>
            </a:r>
            <a:r>
              <a:rPr lang="sk-SK" dirty="0"/>
              <a:t>, 2004. 663 s. ISBN 80-7300-148-9. </a:t>
            </a:r>
            <a:r>
              <a:rPr lang="sk-SK" b="1" dirty="0"/>
              <a:t>(rok vyd. 2003, knižnica MTF: 681.3/Ba)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KOZÁK, Š. -- KAJAN, S. </a:t>
            </a:r>
            <a:r>
              <a:rPr lang="sk-SK" dirty="0" err="1"/>
              <a:t>Matlab-Simulink</a:t>
            </a:r>
            <a:r>
              <a:rPr lang="sk-SK" dirty="0"/>
              <a:t> 1. Bratislava: STU  1999. ISBN 80-227-1213-2. </a:t>
            </a:r>
            <a:r>
              <a:rPr lang="sk-SK" b="1" dirty="0"/>
              <a:t>knižnica MTF: 519.68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KOZÁK, Š. MATLAB - </a:t>
            </a:r>
            <a:r>
              <a:rPr lang="sk-SK" dirty="0" err="1"/>
              <a:t>Simulink</a:t>
            </a:r>
            <a:r>
              <a:rPr lang="sk-SK" dirty="0"/>
              <a:t> 2. Bratislava: STU v Bratislave, 1999. 141 s. ISBN 80-227-1235-3.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SHINNERS, S M. </a:t>
            </a:r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</a:t>
            </a:r>
            <a:r>
              <a:rPr lang="sk-SK" dirty="0" err="1"/>
              <a:t>system</a:t>
            </a:r>
            <a:r>
              <a:rPr lang="sk-SK" dirty="0"/>
              <a:t> </a:t>
            </a:r>
            <a:r>
              <a:rPr lang="sk-SK" dirty="0" err="1"/>
              <a:t>theory</a:t>
            </a:r>
            <a:r>
              <a:rPr lang="sk-SK" dirty="0"/>
              <a:t> and </a:t>
            </a:r>
            <a:r>
              <a:rPr lang="sk-SK" dirty="0" err="1"/>
              <a:t>application</a:t>
            </a:r>
            <a:r>
              <a:rPr lang="sk-SK" dirty="0"/>
              <a:t>: </a:t>
            </a:r>
            <a:r>
              <a:rPr lang="sk-SK" dirty="0" err="1"/>
              <a:t>Obs</a:t>
            </a:r>
            <a:r>
              <a:rPr lang="sk-SK" dirty="0"/>
              <a:t>. </a:t>
            </a:r>
            <a:r>
              <a:rPr lang="sk-SK" dirty="0" err="1"/>
              <a:t>Vol.I</a:t>
            </a:r>
            <a:r>
              <a:rPr lang="sk-SK" dirty="0"/>
              <a:t>.:, 744 s.. </a:t>
            </a:r>
            <a:r>
              <a:rPr lang="sk-SK" dirty="0" err="1"/>
              <a:t>Vol.II</a:t>
            </a:r>
            <a:r>
              <a:rPr lang="sk-SK" dirty="0"/>
              <a:t>.:, 744 s. </a:t>
            </a:r>
            <a:r>
              <a:rPr lang="sk-SK" dirty="0" err="1"/>
              <a:t>Reading</a:t>
            </a:r>
            <a:r>
              <a:rPr lang="sk-SK" dirty="0"/>
              <a:t> : </a:t>
            </a:r>
            <a:r>
              <a:rPr lang="sk-SK" dirty="0" err="1"/>
              <a:t>Addison-Wesley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 </a:t>
            </a:r>
            <a:r>
              <a:rPr lang="sk-SK" dirty="0" err="1"/>
              <a:t>Company</a:t>
            </a:r>
            <a:r>
              <a:rPr lang="sk-SK" dirty="0"/>
              <a:t>, 1972. 2 s. ISBN 0-201-07059-6.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Summer</a:t>
            </a:r>
            <a:r>
              <a:rPr lang="sk-SK" dirty="0"/>
              <a:t> </a:t>
            </a:r>
            <a:r>
              <a:rPr lang="sk-SK" dirty="0" err="1"/>
              <a:t>school</a:t>
            </a:r>
            <a:r>
              <a:rPr lang="sk-SK" dirty="0"/>
              <a:t> on </a:t>
            </a:r>
            <a:r>
              <a:rPr lang="sk-SK" dirty="0" err="1"/>
              <a:t>control</a:t>
            </a:r>
            <a:r>
              <a:rPr lang="sk-SK" dirty="0"/>
              <a:t> </a:t>
            </a:r>
            <a:r>
              <a:rPr lang="sk-SK" dirty="0" err="1"/>
              <a:t>theory</a:t>
            </a:r>
            <a:r>
              <a:rPr lang="sk-SK" dirty="0"/>
              <a:t> and </a:t>
            </a:r>
            <a:r>
              <a:rPr lang="sk-SK" dirty="0" err="1"/>
              <a:t>applications</a:t>
            </a:r>
            <a:r>
              <a:rPr lang="sk-SK" dirty="0"/>
              <a:t>: </a:t>
            </a:r>
            <a:r>
              <a:rPr lang="sk-SK" dirty="0" err="1"/>
              <a:t>Graz</a:t>
            </a:r>
            <a:r>
              <a:rPr lang="sk-SK" dirty="0"/>
              <a:t>, </a:t>
            </a:r>
            <a:r>
              <a:rPr lang="sk-SK" dirty="0" err="1"/>
              <a:t>Austria</a:t>
            </a:r>
            <a:r>
              <a:rPr lang="sk-SK" dirty="0"/>
              <a:t>, 1.-14.9.2004. </a:t>
            </a:r>
            <a:r>
              <a:rPr lang="sk-SK" dirty="0" err="1"/>
              <a:t>Graz</a:t>
            </a:r>
            <a:r>
              <a:rPr lang="sk-SK" dirty="0"/>
              <a:t> : </a:t>
            </a:r>
            <a:r>
              <a:rPr lang="sk-SK" dirty="0" err="1"/>
              <a:t>Graz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of </a:t>
            </a:r>
            <a:r>
              <a:rPr lang="sk-SK" dirty="0" err="1"/>
              <a:t>Technology</a:t>
            </a:r>
            <a:r>
              <a:rPr lang="sk-SK" dirty="0"/>
              <a:t>, 2004.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29973"/>
      </p:ext>
    </p:extLst>
  </p:cSld>
  <p:clrMapOvr>
    <a:masterClrMapping/>
  </p:clrMapOvr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02920" y="640080"/>
            <a:ext cx="110794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BEZPEČNOSTNÉHO INŽINIERSTVA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TUREKOVÁ, Ivana et al. Technologické a prírodné havárie. 1. vyd. Trnava : </a:t>
            </a:r>
            <a:r>
              <a:rPr lang="sk-SK" dirty="0" err="1"/>
              <a:t>AlumniPress</a:t>
            </a:r>
            <a:r>
              <a:rPr lang="sk-SK" dirty="0"/>
              <a:t>, 2012. 232 s. Dostupné na internete: . ISBN 978-80-8096-154-1. </a:t>
            </a:r>
            <a:r>
              <a:rPr lang="sk-SK" b="1" dirty="0"/>
              <a:t>e-skriptá, knižnica MTF: 331/Tu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GLATZ, J. -- PAČAIOVÁ, H. -- SINAY, J. Bezpečnosť a riziká technických systémov. Košice: Technická univerzita v Košiciach, 2009. 246 s. ISBN 978-80-553-0180-8. </a:t>
            </a:r>
            <a:r>
              <a:rPr lang="sk-SK" b="1" dirty="0"/>
              <a:t>knižnica MTF: 65/Pa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BARTLOVÁ, I. -- DAMEC, J. </a:t>
            </a:r>
            <a:r>
              <a:rPr lang="sk-SK" dirty="0" err="1"/>
              <a:t>Prevence</a:t>
            </a:r>
            <a:r>
              <a:rPr lang="sk-SK" dirty="0"/>
              <a:t> technologických </a:t>
            </a:r>
            <a:r>
              <a:rPr lang="sk-SK" dirty="0" err="1"/>
              <a:t>zařízení</a:t>
            </a:r>
            <a:r>
              <a:rPr lang="sk-SK" dirty="0"/>
              <a:t>. Ostrava: SPBI, 2002. 243 s. ISBN 80-86634-10-8. </a:t>
            </a:r>
            <a:r>
              <a:rPr lang="sk-SK" b="1" dirty="0"/>
              <a:t>knižnica MTF: 331/Ba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ŠIMÁK, L. Manažment Rizík.  [online]. 2006. URL: </a:t>
            </a:r>
            <a:r>
              <a:rPr lang="sk-SK" u="sng" dirty="0"/>
              <a:t>http://fsi.uniza.sk/kkm/old/publikacie/mn_rizik.pdf</a:t>
            </a:r>
            <a:r>
              <a:rPr lang="sk-SK" dirty="0"/>
              <a:t>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BABINEC, F. Management rizika.  [online]. 2005. URL: </a:t>
            </a:r>
            <a:r>
              <a:rPr lang="sk-SK" u="sng" dirty="0"/>
              <a:t>http://www.slu.cz/math/cz/knihovna/ucebni-texty/Analyza-rizik/Analyza-rizik-1.pdf.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OIRA, O. Základy posudzovania rizík.  [online]. 2007. URL:      </a:t>
            </a:r>
            <a:r>
              <a:rPr lang="sk-SK" u="sng" dirty="0"/>
              <a:t>https://osha.europa.eu/sk/publications/promotional_material/rat2007</a:t>
            </a:r>
            <a:r>
              <a:rPr lang="sk-SK" dirty="0"/>
              <a:t>. 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ČSN IEC 61882 </a:t>
            </a:r>
            <a:r>
              <a:rPr lang="sk-SK" b="1" dirty="0"/>
              <a:t>knižnica MTF: prístup ONLINE v knižnici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STN EN 31010 </a:t>
            </a:r>
            <a:r>
              <a:rPr lang="sk-SK" b="1" dirty="0"/>
              <a:t>knižnica MTF: prístup ONLINE v knižnici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STN EN 60812 </a:t>
            </a:r>
            <a:r>
              <a:rPr lang="sk-SK" b="1" dirty="0"/>
              <a:t>knižnica MTF: prístup ONLINE v knižnici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02313"/>
      </p:ext>
    </p:extLst>
  </p:cSld>
  <p:clrMapOvr>
    <a:masterClrMapping/>
  </p:clrMapOvr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63880"/>
            <a:ext cx="11216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EKONOMIKY A MANAŽMENTU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MAJTÁN, Š. Podnikové hospodárstvo. Bratislava: </a:t>
            </a:r>
            <a:r>
              <a:rPr lang="sk-SK" dirty="0" err="1"/>
              <a:t>Sprint</a:t>
            </a:r>
            <a:r>
              <a:rPr lang="sk-SK" dirty="0"/>
              <a:t>, 2007. 347 s. ISBN 978-80-89085-79-8. </a:t>
            </a:r>
            <a:r>
              <a:rPr lang="sk-SK" b="1" dirty="0"/>
              <a:t>knižnica MTF: 658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ČAMBÁL, M. -- HOLKOVÁ, A. -- LENHARDTOVÁ, Z. Základy manažmentu. Trnava: </a:t>
            </a:r>
            <a:r>
              <a:rPr lang="sk-SK" dirty="0" err="1"/>
              <a:t>AlumniPress</a:t>
            </a:r>
            <a:r>
              <a:rPr lang="sk-SK" dirty="0"/>
              <a:t>, 2011. 195 s. ISBN 978-80-8096-138-1.</a:t>
            </a:r>
            <a:r>
              <a:rPr lang="sk-SK" b="1" dirty="0"/>
              <a:t> e-skriptá, knižnica MTF: 65/</a:t>
            </a:r>
            <a:r>
              <a:rPr lang="sk-SK" b="1" dirty="0" err="1"/>
              <a:t>Ča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ČAMBÁL, M. et al. Manažment podniku : kľúčové manažérske kompetencie. Bratislava: Nakladateľstvo STU, 2013. 354 s. ISBN 978-80-227-3926-9. </a:t>
            </a:r>
            <a:r>
              <a:rPr lang="sk-SK" b="1" dirty="0"/>
              <a:t>knižnica MTF: 65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A </a:t>
            </a:r>
            <a:r>
              <a:rPr lang="sk-SK" dirty="0" err="1"/>
              <a:t>handbook</a:t>
            </a:r>
            <a:r>
              <a:rPr lang="sk-SK" dirty="0"/>
              <a:t> of management </a:t>
            </a:r>
            <a:r>
              <a:rPr lang="sk-SK" dirty="0" err="1"/>
              <a:t>techniques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 : </a:t>
            </a:r>
            <a:r>
              <a:rPr lang="sk-SK" dirty="0" err="1"/>
              <a:t>Kogan</a:t>
            </a:r>
            <a:r>
              <a:rPr lang="sk-SK" dirty="0"/>
              <a:t> </a:t>
            </a:r>
            <a:r>
              <a:rPr lang="sk-SK" dirty="0" err="1"/>
              <a:t>Page</a:t>
            </a:r>
            <a:r>
              <a:rPr lang="sk-SK" dirty="0"/>
              <a:t>, 1994. 617 s. </a:t>
            </a:r>
            <a:r>
              <a:rPr lang="sk-SK" b="1" dirty="0"/>
              <a:t>(rok vyd. 2006 knižnica MTF: 65/</a:t>
            </a:r>
            <a:r>
              <a:rPr lang="sk-SK" b="1" dirty="0" err="1"/>
              <a:t>Ar</a:t>
            </a:r>
            <a:r>
              <a:rPr lang="sk-SK" b="1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23914"/>
      </p:ext>
    </p:extLst>
  </p:cSld>
  <p:clrMapOvr>
    <a:masterClrMapping/>
  </p:clrMapOvr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18160" y="457200"/>
            <a:ext cx="111861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ENVIRONMENTALISTIKY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SIROTIAK, M. -- SOLDÁN, M. -- GERULOVÁ, K. Základy environmentalistiky [elektronický zdroj]. Trnava: </a:t>
            </a:r>
            <a:r>
              <a:rPr lang="sk-SK" dirty="0" err="1"/>
              <a:t>AlumniPress</a:t>
            </a:r>
            <a:r>
              <a:rPr lang="sk-SK" dirty="0"/>
              <a:t>, 2012. 93 s. ISBN 978-80-8096-176-3. </a:t>
            </a:r>
            <a:r>
              <a:rPr lang="sk-SK" b="1" dirty="0"/>
              <a:t>e-skriptá, knižnica MTF: 504/Si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SIROTIAK, M. -- SOLDÁN, M. -- BLINOVÁ, L. Základy environmentalistiky [elektronický zdroj] : Návody na cvičenia. Trnava: </a:t>
            </a:r>
            <a:r>
              <a:rPr lang="sk-SK" dirty="0" err="1"/>
              <a:t>AlumniPress</a:t>
            </a:r>
            <a:r>
              <a:rPr lang="sk-SK" dirty="0"/>
              <a:t>, 2013. 95 s. ISBN 978-80-8096-192-3. </a:t>
            </a:r>
            <a:r>
              <a:rPr lang="sk-SK" b="1" dirty="0"/>
              <a:t>e-skriptá, knižnica MTF: 504/Si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BADIDA, M. Základy environmentalistiky I. Košice: Strojnícka fakulta TU v Košiciach, 2010. 170 s. ISBN 978-80-8086-133-9. </a:t>
            </a:r>
            <a:r>
              <a:rPr lang="sk-SK" b="1" dirty="0"/>
              <a:t>knižnica MTF: 504/Ba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BADIDA, M. Základy environmentalistiky II. Košice: Strojnícka fakulta TU v Košiciach, 2010. 158 s. ISBN 978-80-8086-134-6. </a:t>
            </a:r>
            <a:r>
              <a:rPr lang="sk-SK" b="1" dirty="0"/>
              <a:t>knižnica MTF: 504/Ba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PIATRIK, M. a kol. Základy environmentalistiky. Skalica: Stredoeurópska vysoká škola, 2007. ISBN 978-80-969700-2-5.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PROUSEK, J. -- ČÍK, G. Základy ekológie a environmentalistiky. Bratislava: STU v Bratislave, 2008. 212 s. ISBN 978-80-227-2808-9. </a:t>
            </a:r>
            <a:r>
              <a:rPr lang="sk-SK" b="1" dirty="0"/>
              <a:t>knižnica MTF: 504/Pr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PROUSEK, J. Rizikové vlastnosti látok. Bratislava: STU  2001. 247 s. ISBN 80-227-1497-6. </a:t>
            </a:r>
            <a:r>
              <a:rPr lang="sk-SK" b="1" dirty="0"/>
              <a:t>knižnica MTF: 54/Pr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845105"/>
      </p:ext>
    </p:extLst>
  </p:cSld>
  <p:clrMapOvr>
    <a:masterClrMapping/>
  </p:clrMapOvr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02920" y="624840"/>
            <a:ext cx="10972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ENVIRONMENTÁLNEHO INŽINIERSTVA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BLINOVÁ, Lenka - MICHALÍKOVÁ, Anna - SIROTIAK, Maroš. Základné procesy v environmentálnych technológiách [elektronický zdroj] ]. 1. vyd. Trnava : </a:t>
            </a:r>
            <a:r>
              <a:rPr lang="sk-SK" dirty="0" err="1"/>
              <a:t>AlumniPress</a:t>
            </a:r>
            <a:r>
              <a:rPr lang="sk-SK" dirty="0"/>
              <a:t>, 2017. online, 158 s. Dostupné na internete: . ISBN 978-80-8096-248-7. </a:t>
            </a:r>
            <a:r>
              <a:rPr lang="sk-SK" b="1" dirty="0"/>
              <a:t>e-skriptá, knižnica MTF: 504/</a:t>
            </a:r>
            <a:r>
              <a:rPr lang="sk-SK" b="1" dirty="0" err="1"/>
              <a:t>Bl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TÖLGYESSY, J. -- PIATRIK, M. Technológia vody, ovzdušia a tuhých odpadov. Bratislava: STU v Bratislave, 1994. 281 s. ISBN 80-227-0619-1. </a:t>
            </a:r>
            <a:r>
              <a:rPr lang="sk-SK" b="1" dirty="0"/>
              <a:t>knižnica MTF: 628.1/Te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SPEIGHT, J G. </a:t>
            </a:r>
            <a:r>
              <a:rPr lang="sk-SK" dirty="0" err="1"/>
              <a:t>Environmental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Washington: </a:t>
            </a:r>
            <a:r>
              <a:rPr lang="sk-SK" dirty="0" err="1"/>
              <a:t>Taylor</a:t>
            </a:r>
            <a:r>
              <a:rPr lang="sk-SK" dirty="0"/>
              <a:t> and </a:t>
            </a:r>
            <a:r>
              <a:rPr lang="sk-SK" dirty="0" err="1"/>
              <a:t>Francis</a:t>
            </a:r>
            <a:r>
              <a:rPr lang="sk-SK" dirty="0"/>
              <a:t> </a:t>
            </a:r>
            <a:r>
              <a:rPr lang="sk-SK" dirty="0" err="1"/>
              <a:t>Ltd</a:t>
            </a:r>
            <a:r>
              <a:rPr lang="sk-SK" dirty="0"/>
              <a:t>., 1996. 302 s. ISBN 1-56032-315-9. </a:t>
            </a:r>
            <a:r>
              <a:rPr lang="sk-SK" b="1" dirty="0"/>
              <a:t>knižnica: 621/</a:t>
            </a:r>
            <a:r>
              <a:rPr lang="sk-SK" b="1" dirty="0" err="1"/>
              <a:t>Sp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KIELY, G. </a:t>
            </a:r>
            <a:r>
              <a:rPr lang="sk-SK" dirty="0" err="1"/>
              <a:t>Environmental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The </a:t>
            </a:r>
            <a:r>
              <a:rPr lang="sk-SK" dirty="0" err="1"/>
              <a:t>McGraw-Hill</a:t>
            </a:r>
            <a:r>
              <a:rPr lang="sk-SK" dirty="0"/>
              <a:t> </a:t>
            </a:r>
            <a:r>
              <a:rPr lang="sk-SK" dirty="0" err="1"/>
              <a:t>Companies</a:t>
            </a:r>
            <a:r>
              <a:rPr lang="sk-SK" dirty="0"/>
              <a:t>, 1997. 979 s. ISBN 0-07-709127-2. </a:t>
            </a:r>
            <a:r>
              <a:rPr lang="sk-SK" b="1" dirty="0"/>
              <a:t>knižnica MTF: 504/</a:t>
            </a:r>
            <a:r>
              <a:rPr lang="sk-SK" b="1" dirty="0" err="1"/>
              <a:t>Ki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DOČKAL, J. Základné technológie v životnom prostredí : 2. časť. Procesy a technológie ochrany ovzdušia. Zvolen: Technická univerzita vo Zvolene, 2000. 202 s. ISBN 80-228-0953-5. </a:t>
            </a:r>
            <a:r>
              <a:rPr lang="sk-SK" b="1" dirty="0"/>
              <a:t>knižnica MTF: 504/Do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VÍDEN, I. </a:t>
            </a:r>
            <a:r>
              <a:rPr lang="sk-SK" dirty="0" err="1"/>
              <a:t>Chemie</a:t>
            </a:r>
            <a:r>
              <a:rPr lang="sk-SK" dirty="0"/>
              <a:t> ovzduší . Praha, ČR: VSCHT Praha, 2005. 98 s. ISBN 80-7080-571-4. </a:t>
            </a:r>
            <a:r>
              <a:rPr lang="sk-SK" b="1" dirty="0"/>
              <a:t>knižnica MTF: 504/</a:t>
            </a:r>
            <a:r>
              <a:rPr lang="sk-SK" b="1" dirty="0" err="1"/>
              <a:t>Ví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ČERNECKÝ, J. a kol. Technika životného prostredia. Zvolen: TU 2010. 274 s. ISBN 978-80-228-2161-2.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DOČKAL, J. Základné technológie v životnom prostredí: 1. časť. Zvolen: TU 1999. </a:t>
            </a:r>
            <a:r>
              <a:rPr lang="sk-SK" b="1" dirty="0"/>
              <a:t>knižnica MTF: 504/Do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83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51692" y="464234"/>
            <a:ext cx="115355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ČASTI A MECHANIZMY STROJOV 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KRÁL, Š. Časti a mechanizmy strojov 1. Bratislava: STU, 1998. </a:t>
            </a:r>
            <a:r>
              <a:rPr lang="sk-SK" b="1" dirty="0"/>
              <a:t>knižnica MTF: 621/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KRÁL, Š. Časti a mechanizmy strojov 2. Bratislava: STU Bratislava, 2002. </a:t>
            </a:r>
            <a:r>
              <a:rPr lang="sk-SK" b="1" dirty="0"/>
              <a:t>knižnica MTF: 621/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BOHÁČEK, F. </a:t>
            </a:r>
            <a:r>
              <a:rPr lang="sk-SK" dirty="0" err="1"/>
              <a:t>Části</a:t>
            </a:r>
            <a:r>
              <a:rPr lang="sk-SK" dirty="0"/>
              <a:t> a mechanizmy </a:t>
            </a:r>
            <a:r>
              <a:rPr lang="sk-SK" dirty="0" err="1"/>
              <a:t>strojů</a:t>
            </a:r>
            <a:r>
              <a:rPr lang="sk-SK" dirty="0"/>
              <a:t> I., II., III. Brno: VUT Brno, 1989. </a:t>
            </a:r>
            <a:r>
              <a:rPr lang="sk-SK" b="1" dirty="0"/>
              <a:t>knižnica MTF: 621/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MURÁŇ, M. -- TOTH, M. Časti a mechanizmy strojov - návody na cvičenia. Bratislava: SVŠT Bratislava, 1990. </a:t>
            </a:r>
            <a:r>
              <a:rPr lang="sk-SK" b="1" dirty="0"/>
              <a:t>knižnica MTF: 621/Mu,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MÁLIK, L. Časti a mechanizmy strojov. Žilina: ŽU Žilina, 2003. </a:t>
            </a:r>
            <a:r>
              <a:rPr lang="sk-SK" b="1" dirty="0"/>
              <a:t>knižnica MTF: 621/Ma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SHIGLEY, J E. -- MISCHKE, C R. -- BUDYNAS, R G. </a:t>
            </a:r>
            <a:r>
              <a:rPr lang="sk-SK" dirty="0" err="1"/>
              <a:t>Konstruování</a:t>
            </a:r>
            <a:r>
              <a:rPr lang="sk-SK" dirty="0"/>
              <a:t> </a:t>
            </a:r>
            <a:r>
              <a:rPr lang="sk-SK" dirty="0" err="1"/>
              <a:t>strojních</a:t>
            </a:r>
            <a:r>
              <a:rPr lang="sk-SK" dirty="0"/>
              <a:t> </a:t>
            </a:r>
            <a:r>
              <a:rPr lang="sk-SK" dirty="0" err="1"/>
              <a:t>součástí</a:t>
            </a:r>
            <a:r>
              <a:rPr lang="sk-SK" dirty="0"/>
              <a:t>. Brno : Vysoké učení technické v </a:t>
            </a:r>
            <a:r>
              <a:rPr lang="sk-SK" dirty="0" err="1"/>
              <a:t>Brně</a:t>
            </a:r>
            <a:r>
              <a:rPr lang="sk-SK" dirty="0"/>
              <a:t>, 2010. 1159 s. ISBN 978-80-214-2629-0. </a:t>
            </a:r>
            <a:r>
              <a:rPr lang="sk-SK" b="1" dirty="0"/>
              <a:t>knižnica MTF: 744.4/</a:t>
            </a:r>
            <a:r>
              <a:rPr lang="sk-SK" b="1" dirty="0" err="1"/>
              <a:t>Sh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SHIGLEY, J E. -- MISCHKE, C R. -- BROWN, T H. Standard </a:t>
            </a:r>
            <a:r>
              <a:rPr lang="sk-SK" dirty="0" err="1"/>
              <a:t>Handbook</a:t>
            </a:r>
            <a:r>
              <a:rPr lang="sk-SK" dirty="0"/>
              <a:t> of </a:t>
            </a:r>
            <a:r>
              <a:rPr lang="sk-SK" dirty="0" err="1"/>
              <a:t>Machine</a:t>
            </a:r>
            <a:r>
              <a:rPr lang="sk-SK" dirty="0"/>
              <a:t> Design. New York : </a:t>
            </a:r>
            <a:r>
              <a:rPr lang="sk-SK" dirty="0" err="1"/>
              <a:t>McGraw-Hill</a:t>
            </a:r>
            <a:r>
              <a:rPr lang="sk-SK" dirty="0"/>
              <a:t>, 2004. ISBN 0-07-144164-6. </a:t>
            </a:r>
            <a:r>
              <a:rPr lang="sk-SK" b="1" dirty="0"/>
              <a:t>knižnica MTF: 621/</a:t>
            </a:r>
            <a:r>
              <a:rPr lang="sk-SK" b="1" dirty="0" err="1"/>
              <a:t>Sh</a:t>
            </a:r>
            <a:r>
              <a:rPr lang="sk-SK" dirty="0"/>
              <a:t>)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BUDYNAS, R.,G. - NISBETT, J., K. </a:t>
            </a:r>
            <a:r>
              <a:rPr lang="sk-SK" dirty="0" err="1"/>
              <a:t>Shigley’s</a:t>
            </a:r>
            <a:r>
              <a:rPr lang="sk-SK" dirty="0"/>
              <a:t> </a:t>
            </a:r>
            <a:r>
              <a:rPr lang="sk-SK" dirty="0" err="1"/>
              <a:t>Mechanical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 Design, 9th </a:t>
            </a:r>
            <a:r>
              <a:rPr lang="sk-SK" dirty="0" err="1"/>
              <a:t>ed</a:t>
            </a:r>
            <a:r>
              <a:rPr lang="sk-SK" dirty="0"/>
              <a:t>., </a:t>
            </a:r>
            <a:r>
              <a:rPr lang="sk-SK" dirty="0" err="1"/>
              <a:t>McGraw-Hill</a:t>
            </a:r>
            <a:r>
              <a:rPr lang="sk-SK" dirty="0"/>
              <a:t>, 2011, ISBN 978-0-07-352928-8. </a:t>
            </a:r>
            <a:r>
              <a:rPr lang="sk-SK" b="1" dirty="0"/>
              <a:t>knižnica MTF: 744/</a:t>
            </a:r>
            <a:r>
              <a:rPr lang="sk-SK" b="1" dirty="0" err="1"/>
              <a:t>Bu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204504"/>
      </p:ext>
    </p:extLst>
  </p:cSld>
  <p:clrMapOvr>
    <a:masterClrMapping/>
  </p:clrMapOvr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79120"/>
            <a:ext cx="11125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ETIKY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SAWICKI, S. a kol. Základy etiky [elektronický zdroj] : etika a etická výchova v postmodernej dobe. Trnava: </a:t>
            </a:r>
            <a:r>
              <a:rPr lang="sk-SK" sz="1500" dirty="0" err="1"/>
              <a:t>AlumniPress</a:t>
            </a:r>
            <a:r>
              <a:rPr lang="sk-SK" sz="1500" dirty="0"/>
              <a:t>, 2013. 119 s. ISBN 978-80-8096-190-9. </a:t>
            </a:r>
            <a:r>
              <a:rPr lang="sk-SK" sz="1500" b="1" dirty="0"/>
              <a:t>e-skriptá, knižnica MTF: 17/Sa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ANZENBACHER, A. Úvod do etiky. Praha: </a:t>
            </a:r>
            <a:r>
              <a:rPr lang="sk-SK" sz="1500" dirty="0" err="1"/>
              <a:t>Academia</a:t>
            </a:r>
            <a:r>
              <a:rPr lang="sk-SK" sz="1500" dirty="0"/>
              <a:t>, 2001. 292 s. ISBN 80-200-0917-5. </a:t>
            </a:r>
            <a:r>
              <a:rPr lang="sk-SK" sz="1500" b="1" dirty="0"/>
              <a:t>(rok vyd. 1994 knižnica MTF: 17/</a:t>
            </a:r>
            <a:r>
              <a:rPr lang="sk-SK" sz="1500" b="1" dirty="0" err="1"/>
              <a:t>An</a:t>
            </a:r>
            <a:r>
              <a:rPr lang="sk-SK" sz="1500" b="1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ARISTOTELES, A. Etika </a:t>
            </a:r>
            <a:r>
              <a:rPr lang="sk-SK" sz="1500" dirty="0" err="1"/>
              <a:t>Nikomachova</a:t>
            </a:r>
            <a:r>
              <a:rPr lang="sk-SK" sz="1500" dirty="0"/>
              <a:t>. Bratislava: Pravda, 1979. </a:t>
            </a:r>
            <a:r>
              <a:rPr lang="sk-SK" sz="1500" b="1" dirty="0"/>
              <a:t>knižnica MTF: 17/</a:t>
            </a:r>
            <a:r>
              <a:rPr lang="sk-SK" sz="1500" b="1" dirty="0" err="1"/>
              <a:t>Ar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JANKOVSKÝ, J. Etika pro </a:t>
            </a:r>
            <a:r>
              <a:rPr lang="sk-SK" sz="1500" dirty="0" err="1"/>
              <a:t>pomáhající</a:t>
            </a:r>
            <a:r>
              <a:rPr lang="sk-SK" sz="1500" dirty="0"/>
              <a:t> </a:t>
            </a:r>
            <a:r>
              <a:rPr lang="sk-SK" sz="1500" dirty="0" err="1"/>
              <a:t>profese</a:t>
            </a:r>
            <a:r>
              <a:rPr lang="sk-SK" sz="1500" dirty="0"/>
              <a:t>. Praha: </a:t>
            </a:r>
            <a:r>
              <a:rPr lang="sk-SK" sz="1500" dirty="0" err="1"/>
              <a:t>Triton</a:t>
            </a:r>
            <a:r>
              <a:rPr lang="sk-SK" sz="1500" dirty="0"/>
              <a:t>, 2003. </a:t>
            </a:r>
            <a:r>
              <a:rPr lang="sk-SK" sz="1500" b="1" dirty="0"/>
              <a:t>(rok vyd. 2018 knižnica MTF: 17/Ja)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HAVARD, A. Zodpovedné </a:t>
            </a:r>
            <a:r>
              <a:rPr lang="sk-SK" sz="1500" dirty="0" err="1"/>
              <a:t>líderstvo</a:t>
            </a:r>
            <a:r>
              <a:rPr lang="sk-SK" sz="1500" dirty="0"/>
              <a:t>. Bratislava: </a:t>
            </a:r>
            <a:r>
              <a:rPr lang="sk-SK" sz="1500" dirty="0" err="1"/>
              <a:t>Cathedra</a:t>
            </a:r>
            <a:r>
              <a:rPr lang="sk-SK" sz="1500" dirty="0"/>
              <a:t>, 2011.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SMREKOVÁ, D. -- PALOVIČOVÁ, Z. Podnikateľská a environmentálna etika. Bratislava: IRIS-Knižní klub, 1999. 144 s. ISBN 80-88778-85-9. </a:t>
            </a:r>
            <a:r>
              <a:rPr lang="sk-SK" sz="1500" b="1" dirty="0"/>
              <a:t>knižnica MTF: 17/</a:t>
            </a:r>
            <a:r>
              <a:rPr lang="sk-SK" sz="1500" b="1" dirty="0" err="1"/>
              <a:t>Sm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JONAS, H. </a:t>
            </a:r>
            <a:r>
              <a:rPr lang="sk-SK" sz="1500" dirty="0" err="1"/>
              <a:t>Princip</a:t>
            </a:r>
            <a:r>
              <a:rPr lang="sk-SK" sz="1500" dirty="0"/>
              <a:t> </a:t>
            </a:r>
            <a:r>
              <a:rPr lang="sk-SK" sz="1500" dirty="0" err="1"/>
              <a:t>odpovědnosti</a:t>
            </a:r>
            <a:r>
              <a:rPr lang="sk-SK" sz="1500" dirty="0"/>
              <a:t> (pokus o etiku pro technologickou </a:t>
            </a:r>
            <a:r>
              <a:rPr lang="sk-SK" sz="1500" dirty="0" err="1"/>
              <a:t>civilizaci</a:t>
            </a:r>
            <a:r>
              <a:rPr lang="sk-SK" sz="1500" dirty="0"/>
              <a:t>). Praha: </a:t>
            </a:r>
            <a:r>
              <a:rPr lang="sk-SK" sz="1500" dirty="0" err="1"/>
              <a:t>Oikúmené</a:t>
            </a:r>
            <a:r>
              <a:rPr lang="sk-SK" sz="1500" dirty="0"/>
              <a:t>, 1997.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MACINTYRE, A. </a:t>
            </a:r>
            <a:r>
              <a:rPr lang="sk-SK" sz="1500" dirty="0" err="1"/>
              <a:t>Ztráta</a:t>
            </a:r>
            <a:r>
              <a:rPr lang="sk-SK" sz="1500" dirty="0"/>
              <a:t> </a:t>
            </a:r>
            <a:r>
              <a:rPr lang="sk-SK" sz="1500" dirty="0" err="1"/>
              <a:t>ctnosti</a:t>
            </a:r>
            <a:r>
              <a:rPr lang="sk-SK" sz="1500" dirty="0"/>
              <a:t>. K </a:t>
            </a:r>
            <a:r>
              <a:rPr lang="sk-SK" sz="1500" dirty="0" err="1"/>
              <a:t>morální</a:t>
            </a:r>
            <a:r>
              <a:rPr lang="sk-SK" sz="1500" dirty="0"/>
              <a:t> </a:t>
            </a:r>
            <a:r>
              <a:rPr lang="sk-SK" sz="1500" dirty="0" err="1"/>
              <a:t>krizy</a:t>
            </a:r>
            <a:r>
              <a:rPr lang="sk-SK" sz="1500" dirty="0"/>
              <a:t> </a:t>
            </a:r>
            <a:r>
              <a:rPr lang="sk-SK" sz="1500" dirty="0" err="1"/>
              <a:t>současnosti</a:t>
            </a:r>
            <a:r>
              <a:rPr lang="sk-SK" sz="1500" dirty="0"/>
              <a:t>. Praha: </a:t>
            </a:r>
            <a:r>
              <a:rPr lang="sk-SK" sz="1500" dirty="0" err="1"/>
              <a:t>Oikúmené</a:t>
            </a:r>
            <a:r>
              <a:rPr lang="sk-SK" sz="1500" dirty="0"/>
              <a:t>, 2004.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HANULÁKOVÁ, E. Podnikateľská etika. : Prístup-perspektíva-výzva. Bratislava: </a:t>
            </a:r>
            <a:r>
              <a:rPr lang="sk-SK" sz="1500" dirty="0" err="1"/>
              <a:t>Eurounion</a:t>
            </a:r>
            <a:r>
              <a:rPr lang="sk-SK" sz="1500" dirty="0"/>
              <a:t>, 1997. 114 s. ISBN 80-85568-79-9. </a:t>
            </a:r>
            <a:r>
              <a:rPr lang="sk-SK" sz="1500" b="1" dirty="0"/>
              <a:t>knižnica MTF: 17/Ha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SEN, A. Etika a </a:t>
            </a:r>
            <a:r>
              <a:rPr lang="sk-SK" sz="1500" dirty="0" err="1"/>
              <a:t>ekonomie</a:t>
            </a:r>
            <a:r>
              <a:rPr lang="sk-SK" sz="1500" dirty="0"/>
              <a:t>. Praha: Vyšehrad, 2002. 119 s. ISBN 80-7021-549-6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REMIŠOVÁ, A. Etika a ekonomika. Bratislava: </a:t>
            </a:r>
            <a:r>
              <a:rPr lang="sk-SK" sz="1500" dirty="0" err="1"/>
              <a:t>Kalligram</a:t>
            </a:r>
            <a:r>
              <a:rPr lang="sk-SK" sz="1500" dirty="0"/>
              <a:t>, 2011. 496 s. ISBN 978-80-810-1402-4. </a:t>
            </a:r>
            <a:r>
              <a:rPr lang="sk-SK" sz="1500" b="1" dirty="0"/>
              <a:t>knižnica MTF: 17/Re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ČERNÁ, Ľ. Etika a zodpovednosť v podnikateľskej praxi : Metódy a nástroje podnikateľskej etiky. Trnava: </a:t>
            </a:r>
            <a:r>
              <a:rPr lang="sk-SK" sz="1500" dirty="0" err="1"/>
              <a:t>Bprint</a:t>
            </a:r>
            <a:r>
              <a:rPr lang="sk-SK" sz="1500" dirty="0"/>
              <a:t>, 2007. 67 s. ISBN 978-80-89118-09-0. </a:t>
            </a:r>
            <a:r>
              <a:rPr lang="sk-SK" sz="1500" b="1" dirty="0"/>
              <a:t>knižnica MTF: 17/</a:t>
            </a:r>
            <a:r>
              <a:rPr lang="sk-SK" sz="1500" b="1" dirty="0" err="1"/>
              <a:t>Če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JANKOVICHOVÁ, E. Etika ako súčasť podnikovej kultúry. Brno: </a:t>
            </a:r>
            <a:r>
              <a:rPr lang="sk-SK" sz="1500" dirty="0" err="1"/>
              <a:t>Tribun</a:t>
            </a:r>
            <a:r>
              <a:rPr lang="sk-SK" sz="1500" dirty="0"/>
              <a:t> EU, 2008. 90 s. ISBN 978-80-7399-537-9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KOZLOVSKÁ, Mária. Etika ako súčasť podnikovej kultúry</a:t>
            </a:r>
            <a:r>
              <a:rPr lang="sk-SK" sz="1500" i="1" dirty="0"/>
              <a:t>.</a:t>
            </a:r>
            <a:r>
              <a:rPr lang="sk-SK" sz="1500" dirty="0"/>
              <a:t> Brno: </a:t>
            </a:r>
            <a:r>
              <a:rPr lang="sk-SK" sz="1500" dirty="0" err="1"/>
              <a:t>Tribun</a:t>
            </a:r>
            <a:r>
              <a:rPr lang="sk-SK" sz="1500" dirty="0"/>
              <a:t> EU, </a:t>
            </a:r>
            <a:r>
              <a:rPr lang="sk-SK" sz="1500" dirty="0" err="1"/>
              <a:t>spol.s</a:t>
            </a:r>
            <a:r>
              <a:rPr lang="sk-SK" sz="1500" dirty="0"/>
              <a:t> </a:t>
            </a:r>
            <a:r>
              <a:rPr lang="sk-SK" sz="1500" dirty="0" err="1"/>
              <a:t>r.o</a:t>
            </a:r>
            <a:r>
              <a:rPr lang="sk-SK" sz="1500" dirty="0"/>
              <a:t>., 2008. 89 s. ISBN 978-80-7399-537-9.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RICH, A. Etika </a:t>
            </a:r>
            <a:r>
              <a:rPr lang="sk-SK" sz="1500" dirty="0" err="1"/>
              <a:t>hospodářství.Svazek</a:t>
            </a:r>
            <a:r>
              <a:rPr lang="sk-SK" sz="1500" dirty="0"/>
              <a:t> II. : </a:t>
            </a:r>
            <a:r>
              <a:rPr lang="sk-SK" sz="1500" dirty="0" err="1"/>
              <a:t>Sociálně</a:t>
            </a:r>
            <a:r>
              <a:rPr lang="sk-SK" sz="1500" dirty="0"/>
              <a:t>-etický </a:t>
            </a:r>
            <a:r>
              <a:rPr lang="sk-SK" sz="1500" dirty="0" err="1"/>
              <a:t>pohled</a:t>
            </a:r>
            <a:r>
              <a:rPr lang="sk-SK" sz="1500" dirty="0"/>
              <a:t> na </a:t>
            </a:r>
            <a:r>
              <a:rPr lang="sk-SK" sz="1500" dirty="0" err="1"/>
              <a:t>tržní,plánované</a:t>
            </a:r>
            <a:r>
              <a:rPr lang="sk-SK" sz="1500" dirty="0"/>
              <a:t> a </a:t>
            </a:r>
            <a:r>
              <a:rPr lang="sk-SK" sz="1500" dirty="0" err="1"/>
              <a:t>světové</a:t>
            </a:r>
            <a:r>
              <a:rPr lang="sk-SK" sz="1500" dirty="0"/>
              <a:t> </a:t>
            </a:r>
            <a:r>
              <a:rPr lang="sk-SK" sz="1500" dirty="0" err="1"/>
              <a:t>hospodářsvtí</a:t>
            </a:r>
            <a:r>
              <a:rPr lang="sk-SK" sz="1500" dirty="0"/>
              <a:t>. Praha: ISE, 1994. 375 s. ISBN 80-85241-62-5.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NAVRÁTILOVÁ, D. Etika v technologickom veku. Prešov: TU Košice, 2001.  ISBN 80-7099-649-8.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DYTRT, Z. Etika v </a:t>
            </a:r>
            <a:r>
              <a:rPr lang="sk-SK" sz="1500" dirty="0" err="1"/>
              <a:t>podnikatelském</a:t>
            </a:r>
            <a:r>
              <a:rPr lang="sk-SK" sz="1500" dirty="0"/>
              <a:t> </a:t>
            </a:r>
            <a:r>
              <a:rPr lang="sk-SK" sz="1500" dirty="0" err="1"/>
              <a:t>prostředí</a:t>
            </a:r>
            <a:r>
              <a:rPr lang="sk-SK" sz="1500" dirty="0"/>
              <a:t>. Praha: </a:t>
            </a:r>
            <a:r>
              <a:rPr lang="sk-SK" sz="1500" dirty="0" err="1"/>
              <a:t>Grada</a:t>
            </a:r>
            <a:r>
              <a:rPr lang="sk-SK" sz="1500" dirty="0"/>
              <a:t>, 2006. ISBN 80-7261-019-8. </a:t>
            </a:r>
          </a:p>
          <a:p>
            <a:pPr lvl="0"/>
            <a:endParaRPr lang="sk-SK" sz="1600" dirty="0"/>
          </a:p>
          <a:p>
            <a:endParaRPr lang="sk-SK" dirty="0"/>
          </a:p>
        </p:txBody>
      </p:sp>
      <p:sp>
        <p:nvSpPr>
          <p:cNvPr id="3" name="Tlačidlo akcie: Dopredu alebo Ďalej 2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41965"/>
      </p:ext>
    </p:extLst>
  </p:cSld>
  <p:clrMapOvr>
    <a:masterClrMapping/>
  </p:clrMapOvr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1000" y="502920"/>
            <a:ext cx="114147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COMTE-SPONVILLE, A. Malá rozprava o veľkých cnostiach. Bratislava: </a:t>
            </a:r>
            <a:r>
              <a:rPr lang="sk-SK" dirty="0" err="1"/>
              <a:t>Sofa</a:t>
            </a:r>
            <a:r>
              <a:rPr lang="sk-SK" dirty="0"/>
              <a:t>, 1999.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FUCHS, E. </a:t>
            </a:r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dělá</a:t>
            </a:r>
            <a:r>
              <a:rPr lang="sk-SK" dirty="0"/>
              <a:t> naše </a:t>
            </a:r>
            <a:r>
              <a:rPr lang="sk-SK" dirty="0" err="1"/>
              <a:t>jednání</a:t>
            </a:r>
            <a:r>
              <a:rPr lang="sk-SK" dirty="0"/>
              <a:t> dobrým? . Jihlava: </a:t>
            </a:r>
            <a:r>
              <a:rPr lang="sk-SK" dirty="0" err="1"/>
              <a:t>Mlýn</a:t>
            </a:r>
            <a:r>
              <a:rPr lang="sk-SK" dirty="0"/>
              <a:t>, 2003.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FURGER, F. Etika </a:t>
            </a:r>
            <a:r>
              <a:rPr lang="sk-SK" dirty="0" err="1"/>
              <a:t>seberealizace</a:t>
            </a:r>
            <a:r>
              <a:rPr lang="sk-SK" dirty="0"/>
              <a:t> </a:t>
            </a:r>
            <a:r>
              <a:rPr lang="sk-SK" dirty="0" err="1"/>
              <a:t>osobních</a:t>
            </a:r>
            <a:r>
              <a:rPr lang="sk-SK" dirty="0"/>
              <a:t> </a:t>
            </a:r>
            <a:r>
              <a:rPr lang="sk-SK" dirty="0" err="1"/>
              <a:t>vztahů</a:t>
            </a:r>
            <a:r>
              <a:rPr lang="sk-SK" dirty="0"/>
              <a:t> a politiky. Praha: </a:t>
            </a:r>
            <a:r>
              <a:rPr lang="sk-SK" dirty="0" err="1"/>
              <a:t>Academia</a:t>
            </a:r>
            <a:r>
              <a:rPr lang="sk-SK" dirty="0"/>
              <a:t>, 2003.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LIESSMANN, P. Hodnota </a:t>
            </a:r>
            <a:r>
              <a:rPr lang="sk-SK" dirty="0" err="1"/>
              <a:t>člověka</a:t>
            </a:r>
            <a:r>
              <a:rPr lang="sk-SK" dirty="0"/>
              <a:t>. Praha: </a:t>
            </a:r>
            <a:r>
              <a:rPr lang="sk-SK" dirty="0" err="1"/>
              <a:t>Vize</a:t>
            </a:r>
            <a:r>
              <a:rPr lang="sk-SK" dirty="0"/>
              <a:t> 97, 2010.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LIPOVETSKY, G. Éra prázdnoty. Úvahy o </a:t>
            </a:r>
            <a:r>
              <a:rPr lang="sk-SK" dirty="0" err="1"/>
              <a:t>současném</a:t>
            </a:r>
            <a:r>
              <a:rPr lang="sk-SK" dirty="0"/>
              <a:t> </a:t>
            </a:r>
            <a:r>
              <a:rPr lang="sk-SK" dirty="0" err="1"/>
              <a:t>individualismu</a:t>
            </a:r>
            <a:r>
              <a:rPr lang="sk-SK" dirty="0"/>
              <a:t>. Praha: </a:t>
            </a:r>
            <a:r>
              <a:rPr lang="sk-SK" dirty="0" err="1"/>
              <a:t>Prostor</a:t>
            </a:r>
            <a:r>
              <a:rPr lang="sk-SK" dirty="0"/>
              <a:t>, 2008. </a:t>
            </a:r>
            <a:r>
              <a:rPr lang="sk-SK" b="1" dirty="0"/>
              <a:t>knižnica MTF: 17/</a:t>
            </a:r>
            <a:r>
              <a:rPr lang="sk-SK" b="1" dirty="0" err="1"/>
              <a:t>Li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LIPOVETSKY, G. </a:t>
            </a:r>
            <a:r>
              <a:rPr lang="sk-SK" dirty="0" err="1"/>
              <a:t>Soumrak</a:t>
            </a:r>
            <a:r>
              <a:rPr lang="sk-SK" dirty="0"/>
              <a:t> povinnosti. Praha: </a:t>
            </a:r>
            <a:r>
              <a:rPr lang="sk-SK" dirty="0" err="1"/>
              <a:t>Prostor</a:t>
            </a:r>
            <a:r>
              <a:rPr lang="sk-SK" dirty="0"/>
              <a:t>, 1999.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POLÁKOVÁ, J. </a:t>
            </a:r>
            <a:r>
              <a:rPr lang="sk-SK" dirty="0" err="1"/>
              <a:t>Smysl</a:t>
            </a:r>
            <a:r>
              <a:rPr lang="sk-SK" dirty="0"/>
              <a:t> </a:t>
            </a:r>
            <a:r>
              <a:rPr lang="sk-SK" dirty="0" err="1"/>
              <a:t>dialogu</a:t>
            </a:r>
            <a:r>
              <a:rPr lang="sk-SK" dirty="0"/>
              <a:t>. O </a:t>
            </a:r>
            <a:r>
              <a:rPr lang="sk-SK" dirty="0" err="1"/>
              <a:t>směrování</a:t>
            </a:r>
            <a:r>
              <a:rPr lang="sk-SK" dirty="0"/>
              <a:t> k plnosti </a:t>
            </a:r>
            <a:r>
              <a:rPr lang="sk-SK" dirty="0" err="1"/>
              <a:t>lidské</a:t>
            </a:r>
            <a:r>
              <a:rPr lang="sk-SK" dirty="0"/>
              <a:t> </a:t>
            </a:r>
            <a:r>
              <a:rPr lang="sk-SK" dirty="0" err="1"/>
              <a:t>komunikace</a:t>
            </a:r>
            <a:r>
              <a:rPr lang="sk-SK" dirty="0"/>
              <a:t>. Praha: Vyšehrad, 2008. </a:t>
            </a:r>
            <a:r>
              <a:rPr lang="sk-SK" b="1" dirty="0"/>
              <a:t>knižnica MTF: 17/Po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RAJSKÝ, A. Nihilistický kontext kultivácie mladého človeka. Filozoficko-etický pohľad. Bratislava: Veda, 2009. </a:t>
            </a:r>
            <a:r>
              <a:rPr lang="sk-SK" b="1" dirty="0"/>
              <a:t>knižnica MTF: 1/</a:t>
            </a:r>
            <a:r>
              <a:rPr lang="sk-SK" b="1" dirty="0" err="1"/>
              <a:t>Ra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SOKOL, J. Etika a život. Pokus o praktickou </a:t>
            </a:r>
            <a:r>
              <a:rPr lang="sk-SK" dirty="0" err="1"/>
              <a:t>filosofii</a:t>
            </a:r>
            <a:r>
              <a:rPr lang="sk-SK" dirty="0"/>
              <a:t>. Praha: Vyšehrad, 2010.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ŠARNÍKOVÁ, G. Budú cnosti v budúcnosti? O výchove k cnostiam. Ružomberok: </a:t>
            </a:r>
            <a:r>
              <a:rPr lang="sk-SK" dirty="0" err="1"/>
              <a:t>Verbum</a:t>
            </a:r>
            <a:r>
              <a:rPr lang="sk-SK" dirty="0"/>
              <a:t>, 2011.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VYBÍRAL, Z. Lži, polopravdy a pravda v </a:t>
            </a:r>
            <a:r>
              <a:rPr lang="sk-SK" dirty="0" err="1"/>
              <a:t>lidské</a:t>
            </a:r>
            <a:r>
              <a:rPr lang="sk-SK" dirty="0"/>
              <a:t> </a:t>
            </a:r>
            <a:r>
              <a:rPr lang="sk-SK" dirty="0" err="1"/>
              <a:t>komunikaci</a:t>
            </a:r>
            <a:r>
              <a:rPr lang="sk-SK" dirty="0"/>
              <a:t>. Praha: Portál, 2003.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QUINN, M J. </a:t>
            </a:r>
            <a:r>
              <a:rPr lang="sk-SK" dirty="0" err="1"/>
              <a:t>Ethics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information</a:t>
            </a:r>
            <a:r>
              <a:rPr lang="sk-SK" dirty="0"/>
              <a:t> </a:t>
            </a:r>
            <a:r>
              <a:rPr lang="sk-SK" dirty="0" err="1"/>
              <a:t>age</a:t>
            </a:r>
            <a:r>
              <a:rPr lang="sk-SK" dirty="0"/>
              <a:t>. Boston: </a:t>
            </a:r>
            <a:r>
              <a:rPr lang="sk-SK" dirty="0" err="1"/>
              <a:t>Pearson</a:t>
            </a:r>
            <a:r>
              <a:rPr lang="sk-SK" dirty="0"/>
              <a:t>  2006. 484 s. ISBN 0-321-37334-0. </a:t>
            </a:r>
            <a:r>
              <a:rPr lang="sk-SK" b="1" dirty="0"/>
              <a:t>knižnica MTF: 17/</a:t>
            </a:r>
            <a:r>
              <a:rPr lang="sk-SK" b="1" dirty="0" err="1"/>
              <a:t>Qu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PUTNOVÁ, A. -- SEKNIČKA, P. Etické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firmě</a:t>
            </a:r>
            <a:r>
              <a:rPr lang="sk-SK" dirty="0"/>
              <a:t> : Nástroje a </a:t>
            </a:r>
            <a:r>
              <a:rPr lang="sk-SK" dirty="0" err="1"/>
              <a:t>metody</a:t>
            </a:r>
            <a:r>
              <a:rPr lang="sk-SK" dirty="0"/>
              <a:t>. Etický a </a:t>
            </a:r>
            <a:r>
              <a:rPr lang="sk-SK" dirty="0" err="1"/>
              <a:t>sociální</a:t>
            </a:r>
            <a:r>
              <a:rPr lang="sk-SK" dirty="0"/>
              <a:t> audit.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2007. 166 s. ISBN 978-80-247-1621-3 </a:t>
            </a:r>
            <a:r>
              <a:rPr lang="sk-SK" b="1" dirty="0"/>
              <a:t>knižnica MTF: 17/</a:t>
            </a:r>
            <a:r>
              <a:rPr lang="sk-SK" b="1" dirty="0" err="1"/>
              <a:t>Pu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VAJDA, J. Etika. Nitra: 1993. 177 s. ISBN 80-85471-13-2.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DYTRT, Z. -- BLÁHA, J. Manažérska etika. Praha: Manažment Press, 2003. 155 s. ISBN 80-7261-084-8. </a:t>
            </a:r>
            <a:r>
              <a:rPr lang="sk-SK" b="1" dirty="0"/>
              <a:t>knižnica MTF: 17/</a:t>
            </a:r>
            <a:r>
              <a:rPr lang="sk-SK" b="1" dirty="0" err="1"/>
              <a:t>Bl</a:t>
            </a:r>
            <a:endParaRPr lang="sk-SK" dirty="0"/>
          </a:p>
        </p:txBody>
      </p:sp>
      <p:sp>
        <p:nvSpPr>
          <p:cNvPr id="3" name="Tlačidlo akcie: Späť alebo Predchádzajúci 2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58375"/>
      </p:ext>
    </p:extLst>
  </p:cSld>
  <p:clrMapOvr>
    <a:masterClrMapping/>
  </p:clrMapOvr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4031" y="371418"/>
            <a:ext cx="11109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KOMUNIKÁCIE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BERNE, E. </a:t>
            </a:r>
            <a:r>
              <a:rPr lang="sk-SK" sz="1700" dirty="0" err="1"/>
              <a:t>Games</a:t>
            </a:r>
            <a:r>
              <a:rPr lang="sk-SK" sz="1700" dirty="0"/>
              <a:t> </a:t>
            </a:r>
            <a:r>
              <a:rPr lang="sk-SK" sz="1700" dirty="0" err="1"/>
              <a:t>People</a:t>
            </a:r>
            <a:r>
              <a:rPr lang="sk-SK" sz="1700" dirty="0"/>
              <a:t> </a:t>
            </a:r>
            <a:r>
              <a:rPr lang="sk-SK" sz="1700" dirty="0" err="1"/>
              <a:t>Play</a:t>
            </a:r>
            <a:r>
              <a:rPr lang="sk-SK" sz="1700" dirty="0"/>
              <a:t> - The </a:t>
            </a:r>
            <a:r>
              <a:rPr lang="sk-SK" sz="1700" dirty="0" err="1"/>
              <a:t>Basic</a:t>
            </a:r>
            <a:r>
              <a:rPr lang="sk-SK" sz="1700" dirty="0"/>
              <a:t> </a:t>
            </a:r>
            <a:r>
              <a:rPr lang="sk-SK" sz="1700" dirty="0" err="1"/>
              <a:t>Hand</a:t>
            </a:r>
            <a:r>
              <a:rPr lang="sk-SK" sz="1700" dirty="0"/>
              <a:t> </a:t>
            </a:r>
            <a:r>
              <a:rPr lang="sk-SK" sz="1700" dirty="0" err="1"/>
              <a:t>Book</a:t>
            </a:r>
            <a:r>
              <a:rPr lang="sk-SK" sz="1700" dirty="0"/>
              <a:t> of </a:t>
            </a:r>
            <a:r>
              <a:rPr lang="sk-SK" sz="1700" dirty="0" err="1"/>
              <a:t>Transactional</a:t>
            </a:r>
            <a:r>
              <a:rPr lang="sk-SK" sz="1700" dirty="0"/>
              <a:t> </a:t>
            </a:r>
            <a:r>
              <a:rPr lang="sk-SK" sz="1700" dirty="0" err="1"/>
              <a:t>Analysis</a:t>
            </a:r>
            <a:r>
              <a:rPr lang="sk-SK" sz="1700" dirty="0"/>
              <a:t>. New York: </a:t>
            </a:r>
            <a:r>
              <a:rPr lang="sk-SK" sz="1700" dirty="0" err="1"/>
              <a:t>Ballantine</a:t>
            </a:r>
            <a:r>
              <a:rPr lang="sk-SK" sz="1700" dirty="0"/>
              <a:t> </a:t>
            </a:r>
            <a:r>
              <a:rPr lang="sk-SK" sz="1700" dirty="0" err="1"/>
              <a:t>Books</a:t>
            </a:r>
            <a:r>
              <a:rPr lang="sk-SK" sz="1700" dirty="0"/>
              <a:t>, 1964. ISBN 0-345-41003-3. </a:t>
            </a:r>
            <a:r>
              <a:rPr lang="sk-SK" sz="1700" b="1" dirty="0"/>
              <a:t>knižnica MTF: 159.9/</a:t>
            </a:r>
            <a:r>
              <a:rPr lang="sk-SK" sz="1700" b="1" dirty="0" err="1"/>
              <a:t>Be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BERNE, E. Jak si </a:t>
            </a:r>
            <a:r>
              <a:rPr lang="sk-SK" sz="1700" dirty="0" err="1"/>
              <a:t>lidé</a:t>
            </a:r>
            <a:r>
              <a:rPr lang="sk-SK" sz="1700" dirty="0"/>
              <a:t> </a:t>
            </a:r>
            <a:r>
              <a:rPr lang="sk-SK" sz="1700" dirty="0" err="1"/>
              <a:t>hrají</a:t>
            </a:r>
            <a:r>
              <a:rPr lang="sk-SK" sz="1700" dirty="0"/>
              <a:t>. Praha: Portál, 2011. ISBN 978-80-7367-992-7. </a:t>
            </a:r>
            <a:r>
              <a:rPr lang="sk-SK" sz="1700" b="1" dirty="0"/>
              <a:t>knižnica MTF: 159.9/</a:t>
            </a:r>
            <a:r>
              <a:rPr lang="sk-SK" sz="1700" b="1" dirty="0" err="1"/>
              <a:t>Be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BISHOP, S. </a:t>
            </a:r>
            <a:r>
              <a:rPr lang="sk-SK" sz="1700" dirty="0" err="1"/>
              <a:t>Jste</a:t>
            </a:r>
            <a:r>
              <a:rPr lang="sk-SK" sz="1700" dirty="0"/>
              <a:t> </a:t>
            </a:r>
            <a:r>
              <a:rPr lang="sk-SK" sz="1700" dirty="0" err="1"/>
              <a:t>asertivní</a:t>
            </a:r>
            <a:r>
              <a:rPr lang="sk-SK" sz="1700" dirty="0"/>
              <a:t>? Osobní </a:t>
            </a:r>
            <a:r>
              <a:rPr lang="sk-SK" sz="1700" dirty="0" err="1"/>
              <a:t>prúprava</a:t>
            </a:r>
            <a:r>
              <a:rPr lang="sk-SK" sz="1700" dirty="0"/>
              <a:t>, </a:t>
            </a:r>
            <a:r>
              <a:rPr lang="sk-SK" sz="1700" dirty="0" err="1"/>
              <a:t>pozitivnímyšlení</a:t>
            </a:r>
            <a:r>
              <a:rPr lang="sk-SK" sz="1700" dirty="0"/>
              <a:t>, </a:t>
            </a:r>
            <a:r>
              <a:rPr lang="sk-SK" sz="1700" dirty="0" err="1"/>
              <a:t>naslouchání</a:t>
            </a:r>
            <a:r>
              <a:rPr lang="sk-SK" sz="1700" dirty="0"/>
              <a:t>, technika rozhovoru, </a:t>
            </a:r>
            <a:r>
              <a:rPr lang="sk-SK" sz="1700" dirty="0" err="1"/>
              <a:t>projevy</a:t>
            </a:r>
            <a:r>
              <a:rPr lang="sk-SK" sz="1700" dirty="0"/>
              <a:t> tela. </a:t>
            </a:r>
            <a:r>
              <a:rPr lang="sk-SK" sz="1700" dirty="0" err="1"/>
              <a:t>Příklady</a:t>
            </a:r>
            <a:r>
              <a:rPr lang="sk-SK" sz="1700" dirty="0"/>
              <a:t> a cvičení. Praha: </a:t>
            </a:r>
            <a:r>
              <a:rPr lang="sk-SK" sz="1700" dirty="0" err="1"/>
              <a:t>Computer</a:t>
            </a:r>
            <a:r>
              <a:rPr lang="sk-SK" sz="1700" dirty="0"/>
              <a:t> Press, 2000. ISBN 80-7226-325-0.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BRAUN, R. </a:t>
            </a:r>
            <a:r>
              <a:rPr lang="sk-SK" sz="1700" dirty="0" err="1"/>
              <a:t>Umění</a:t>
            </a:r>
            <a:r>
              <a:rPr lang="sk-SK" sz="1700" dirty="0"/>
              <a:t> rétoriky. Praha: Portál, 2009. 234 s. ISBN 978-80-7367-539-4.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NOVÁK, T. -- CAPPONI, V. </a:t>
            </a:r>
            <a:r>
              <a:rPr lang="sk-SK" sz="1700" dirty="0" err="1"/>
              <a:t>Asertivně</a:t>
            </a:r>
            <a:r>
              <a:rPr lang="sk-SK" sz="1700" dirty="0"/>
              <a:t> do života. Praha: </a:t>
            </a:r>
            <a:r>
              <a:rPr lang="sk-SK" sz="1700" dirty="0" err="1"/>
              <a:t>Grada</a:t>
            </a:r>
            <a:r>
              <a:rPr lang="sk-SK" sz="1700" dirty="0"/>
              <a:t>, 1994. 157 s. ISBN 80-7169-082-1. </a:t>
            </a:r>
            <a:r>
              <a:rPr lang="sk-SK" sz="1700" b="1" dirty="0"/>
              <a:t>knižnica MTF: 159.9/No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CARNEGIE, D. Komunikácia ako cesta k úspechu. Bratislava: Príroda 2013. ISBN 978-80-07-02188-4.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HAVENER, T. Viem, čo si myslíš. Bratislava: </a:t>
            </a:r>
            <a:r>
              <a:rPr lang="sk-SK" sz="1700" dirty="0" err="1"/>
              <a:t>Timy</a:t>
            </a:r>
            <a:r>
              <a:rPr lang="sk-SK" sz="1700" dirty="0"/>
              <a:t> </a:t>
            </a:r>
            <a:r>
              <a:rPr lang="sk-SK" sz="1700" dirty="0" err="1"/>
              <a:t>Partners</a:t>
            </a:r>
            <a:r>
              <a:rPr lang="sk-SK" sz="1700" dirty="0"/>
              <a:t>, 2010. ISBN 978-80-89311-15-6. </a:t>
            </a:r>
            <a:r>
              <a:rPr lang="sk-SK" sz="1700" b="1" dirty="0"/>
              <a:t>knižnica MTF: 159.9/Ha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TRACY, B. -- ARDEN, R. Jak </a:t>
            </a:r>
            <a:r>
              <a:rPr lang="sk-SK" sz="1700" dirty="0" err="1"/>
              <a:t>udělat</a:t>
            </a:r>
            <a:r>
              <a:rPr lang="sk-SK" sz="1700" dirty="0"/>
              <a:t> dojem a </a:t>
            </a:r>
            <a:r>
              <a:rPr lang="sk-SK" sz="1700" dirty="0" err="1"/>
              <a:t>přesvědčit</a:t>
            </a:r>
            <a:r>
              <a:rPr lang="sk-SK" sz="1700" dirty="0"/>
              <a:t> : Moc šarmu. Brno: </a:t>
            </a:r>
            <a:r>
              <a:rPr lang="sk-SK" sz="1700" dirty="0" err="1"/>
              <a:t>Computer</a:t>
            </a:r>
            <a:r>
              <a:rPr lang="sk-SK" sz="1700" dirty="0"/>
              <a:t> Press, 2006. 88 s. ISBN 80-251-1220-9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CAPPONI, V. -- NOVÁK, T. Jak </a:t>
            </a:r>
            <a:r>
              <a:rPr lang="sk-SK" sz="1700" dirty="0" err="1"/>
              <a:t>se</a:t>
            </a:r>
            <a:r>
              <a:rPr lang="sk-SK" sz="1700" dirty="0"/>
              <a:t> </a:t>
            </a:r>
            <a:r>
              <a:rPr lang="sk-SK" sz="1700" dirty="0" err="1"/>
              <a:t>prosadit</a:t>
            </a:r>
            <a:r>
              <a:rPr lang="sk-SK" sz="1700" dirty="0"/>
              <a:t> </a:t>
            </a:r>
            <a:r>
              <a:rPr lang="sk-SK" sz="1700" dirty="0" err="1"/>
              <a:t>asertivne</a:t>
            </a:r>
            <a:r>
              <a:rPr lang="sk-SK" sz="1700" dirty="0"/>
              <a:t> do života. Praha: Svoboda – </a:t>
            </a:r>
            <a:r>
              <a:rPr lang="sk-SK" sz="1700" dirty="0" err="1"/>
              <a:t>Libertas</a:t>
            </a:r>
            <a:r>
              <a:rPr lang="sk-SK" sz="1700" dirty="0"/>
              <a:t>, 1992. </a:t>
            </a:r>
            <a:r>
              <a:rPr lang="sk-SK" sz="1700" b="1" dirty="0"/>
              <a:t>(rok vyd. 1994 knižnica MTF: 159.9/No)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HARRIS, T. </a:t>
            </a:r>
            <a:r>
              <a:rPr lang="sk-SK" sz="1700" dirty="0" err="1"/>
              <a:t>I´m</a:t>
            </a:r>
            <a:r>
              <a:rPr lang="sk-SK" sz="1700" dirty="0"/>
              <a:t> OK-</a:t>
            </a:r>
            <a:r>
              <a:rPr lang="sk-SK" sz="1700" dirty="0" err="1"/>
              <a:t>You're</a:t>
            </a:r>
            <a:r>
              <a:rPr lang="sk-SK" sz="1700" dirty="0"/>
              <a:t> OK. New York: </a:t>
            </a:r>
            <a:r>
              <a:rPr lang="sk-SK" sz="1700" dirty="0" err="1"/>
              <a:t>Harper</a:t>
            </a:r>
            <a:r>
              <a:rPr lang="sk-SK" sz="1700" dirty="0"/>
              <a:t> </a:t>
            </a:r>
            <a:r>
              <a:rPr lang="sk-SK" sz="1700" dirty="0" err="1"/>
              <a:t>Perennial</a:t>
            </a:r>
            <a:r>
              <a:rPr lang="sk-SK" sz="1700" dirty="0"/>
              <a:t> , 2004. </a:t>
            </a:r>
            <a:r>
              <a:rPr lang="sk-SK" sz="1700" b="1" dirty="0"/>
              <a:t>knižnica MTF: 159.9/Ha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BERNÁT, Libor; BEDNÁRIKOVÁ, Mária; SAWICKI, Silvester. Základy komunikácie. Trnava : </a:t>
            </a:r>
            <a:r>
              <a:rPr lang="sk-SK" dirty="0" err="1"/>
              <a:t>AlumniPress</a:t>
            </a:r>
            <a:r>
              <a:rPr lang="sk-SK" dirty="0"/>
              <a:t>, 2011. 132 s. ISBN 978-80-8096-147-3., </a:t>
            </a:r>
            <a:r>
              <a:rPr lang="sk-SK" b="1" dirty="0"/>
              <a:t>e-skriptá, knižnica MTF: 159.9/</a:t>
            </a:r>
            <a:r>
              <a:rPr lang="sk-SK" b="1" dirty="0" err="1"/>
              <a:t>Be</a:t>
            </a:r>
            <a:endParaRPr lang="sk-SK" dirty="0"/>
          </a:p>
          <a:p>
            <a:pPr lvl="0"/>
            <a:endParaRPr lang="sk-SK" sz="1700" dirty="0"/>
          </a:p>
          <a:p>
            <a:r>
              <a:rPr lang="sk-SK" sz="1700" b="1" dirty="0"/>
              <a:t>Odporúčaná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TOFFLER, A. The </a:t>
            </a:r>
            <a:r>
              <a:rPr lang="sk-SK" sz="1700" dirty="0" err="1"/>
              <a:t>Third</a:t>
            </a:r>
            <a:r>
              <a:rPr lang="sk-SK" sz="1700" dirty="0"/>
              <a:t> </a:t>
            </a:r>
            <a:r>
              <a:rPr lang="sk-SK" sz="1700" dirty="0" err="1"/>
              <a:t>Wave</a:t>
            </a:r>
            <a:r>
              <a:rPr lang="sk-SK" sz="1700" dirty="0"/>
              <a:t>. New York : W. </a:t>
            </a:r>
            <a:r>
              <a:rPr lang="sk-SK" sz="1700" dirty="0" err="1"/>
              <a:t>Morrow</a:t>
            </a:r>
            <a:r>
              <a:rPr lang="sk-SK" sz="1700" dirty="0"/>
              <a:t>, 1980. ISBN 0-688-03597-3.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904334"/>
      </p:ext>
    </p:extLst>
  </p:cSld>
  <p:clrMapOvr>
    <a:masterClrMapping/>
  </p:clrMapOvr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7181" y="335845"/>
            <a:ext cx="11201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KONŠTRUOVANIA A TECHNICKÁ DOKUMENTÁCIA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LACKO, F. -- ORAVCOVÁ, J. -- RIEČIČIAROVÁ, E. Základy konštruovania a technická dokumentácia. Trnava: </a:t>
            </a:r>
            <a:r>
              <a:rPr lang="sk-SK" dirty="0" err="1"/>
              <a:t>AlumniPress</a:t>
            </a:r>
            <a:r>
              <a:rPr lang="sk-SK" dirty="0"/>
              <a:t>, 2010. 199 s. ISBN 978-80-8096-134-3. </a:t>
            </a:r>
            <a:r>
              <a:rPr lang="sk-SK" b="1" dirty="0"/>
              <a:t>e-skriptá, knižnica MTF: 744.4/La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DANIŠOVÁ, N. -- HAJDU, Š. -- DANIŠ, J. Základy konštruovania a technická dokumentácia : Návody na cvičenia. Trnava: </a:t>
            </a:r>
            <a:r>
              <a:rPr lang="sk-SK" dirty="0" err="1"/>
              <a:t>AlumniPress</a:t>
            </a:r>
            <a:r>
              <a:rPr lang="sk-SK" dirty="0"/>
              <a:t>, 2012. 185 s. ISBN 978-80-8096-158-9. </a:t>
            </a:r>
            <a:r>
              <a:rPr lang="sk-SK" b="1" dirty="0"/>
              <a:t>e-skriptá, knižnica MTF: 744.4/La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KRÁL, Š. a kol. Základy konštruovania a technická dokumentácia. Bratislava: STU v Bratislave, 2007. 210 s. ISBN 978-80-227-2644-3. </a:t>
            </a:r>
            <a:r>
              <a:rPr lang="sk-SK" b="1" dirty="0"/>
              <a:t>knižnica MTF: 74/</a:t>
            </a:r>
            <a:r>
              <a:rPr lang="sk-SK" b="1" dirty="0" err="1"/>
              <a:t>Zá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LEINVEBER, J. -- ŘASA, J. -- VÁVRA, P. Strojnické tabulky. Praha: SCIENTIA, 1999. 985 s. ISBN 80-7183-164-6. </a:t>
            </a:r>
            <a:r>
              <a:rPr lang="sk-SK" b="1" dirty="0"/>
              <a:t>knižnica MTF: 621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HOMIŠIN, J. Základy strojného inžinierstva. Košice: </a:t>
            </a:r>
            <a:r>
              <a:rPr lang="sk-SK" dirty="0" err="1"/>
              <a:t>Vienala</a:t>
            </a:r>
            <a:r>
              <a:rPr lang="sk-SK" dirty="0"/>
              <a:t> Košice, 2001. </a:t>
            </a:r>
            <a:r>
              <a:rPr lang="sk-SK" b="1" dirty="0"/>
              <a:t>(rok vydania 2008 knižnica MTF: 621/</a:t>
            </a:r>
            <a:r>
              <a:rPr lang="sk-SK" b="1" dirty="0" err="1"/>
              <a:t>An</a:t>
            </a:r>
            <a:r>
              <a:rPr lang="sk-SK" b="1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MEDVECKÝ, Š. Základy konštruovania. Žilina: Žilinská univerzita, 1999. 599 s. ISBN 80-7100-547-9. </a:t>
            </a:r>
            <a:r>
              <a:rPr lang="sk-SK" b="1" dirty="0"/>
              <a:t>knižnica MTF: 62/</a:t>
            </a:r>
            <a:r>
              <a:rPr lang="sk-SK" b="1" dirty="0" err="1"/>
              <a:t>Zá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RUSNÁK, J.-ULÍKOVÁ, </a:t>
            </a:r>
            <a:r>
              <a:rPr lang="sk-SK" dirty="0" err="1"/>
              <a:t>M.Základy</a:t>
            </a:r>
            <a:r>
              <a:rPr lang="sk-SK" dirty="0"/>
              <a:t> </a:t>
            </a:r>
            <a:r>
              <a:rPr lang="sk-SK" dirty="0" err="1"/>
              <a:t>strojárstva.Návody</a:t>
            </a:r>
            <a:r>
              <a:rPr lang="sk-SK" dirty="0"/>
              <a:t> na </a:t>
            </a:r>
            <a:r>
              <a:rPr lang="sk-SK" dirty="0" err="1"/>
              <a:t>cvičenie.Bratislava</a:t>
            </a:r>
            <a:r>
              <a:rPr lang="sk-SK" dirty="0"/>
              <a:t>: Alfa, 1990. </a:t>
            </a:r>
            <a:r>
              <a:rPr lang="sk-SK" b="1" dirty="0"/>
              <a:t>knižnica MTF: 621/</a:t>
            </a:r>
            <a:r>
              <a:rPr lang="sk-SK" b="1" dirty="0" err="1"/>
              <a:t>Ru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SVOBODA, P. Základy </a:t>
            </a:r>
            <a:r>
              <a:rPr lang="sk-SK" dirty="0" err="1"/>
              <a:t>konstruování</a:t>
            </a:r>
            <a:r>
              <a:rPr lang="sk-SK" dirty="0"/>
              <a:t>. Brno: PC-DIR Brno, 1997. </a:t>
            </a:r>
            <a:r>
              <a:rPr lang="sk-SK" b="1" dirty="0"/>
              <a:t>(rok vyd. 2011 knižnica MTF: 621/</a:t>
            </a:r>
            <a:r>
              <a:rPr lang="sk-SK" b="1" dirty="0" err="1"/>
              <a:t>Sv</a:t>
            </a:r>
            <a:r>
              <a:rPr lang="sk-SK" b="1" dirty="0"/>
              <a:t>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DRASTÍK, F. Technické kreslení </a:t>
            </a:r>
            <a:r>
              <a:rPr lang="sk-SK" dirty="0" err="1"/>
              <a:t>podle</a:t>
            </a:r>
            <a:r>
              <a:rPr lang="sk-SK" dirty="0"/>
              <a:t> </a:t>
            </a:r>
            <a:r>
              <a:rPr lang="sk-SK" dirty="0" err="1"/>
              <a:t>medzinárodních</a:t>
            </a:r>
            <a:r>
              <a:rPr lang="sk-SK" dirty="0"/>
              <a:t> </a:t>
            </a:r>
            <a:r>
              <a:rPr lang="sk-SK" dirty="0" err="1"/>
              <a:t>norem</a:t>
            </a:r>
            <a:r>
              <a:rPr lang="sk-SK" dirty="0"/>
              <a:t> I. Brno: </a:t>
            </a:r>
            <a:r>
              <a:rPr lang="sk-SK" dirty="0" err="1"/>
              <a:t>Montanex</a:t>
            </a:r>
            <a:r>
              <a:rPr lang="sk-SK" dirty="0"/>
              <a:t>, 1994. </a:t>
            </a:r>
            <a:r>
              <a:rPr lang="sk-SK" b="1" dirty="0"/>
              <a:t>(rok vyd. 2000 knižnica MTF: 74/</a:t>
            </a:r>
            <a:r>
              <a:rPr lang="sk-SK" b="1" dirty="0" err="1"/>
              <a:t>Dr</a:t>
            </a:r>
            <a:r>
              <a:rPr lang="sk-SK" b="1" dirty="0"/>
              <a:t>)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BUDYNAS, R.,G., NISBETT, J., K. </a:t>
            </a:r>
            <a:r>
              <a:rPr lang="sk-SK" dirty="0" err="1"/>
              <a:t>Shigley’s</a:t>
            </a:r>
            <a:r>
              <a:rPr lang="sk-SK" dirty="0"/>
              <a:t> </a:t>
            </a:r>
            <a:r>
              <a:rPr lang="sk-SK" dirty="0" err="1"/>
              <a:t>Mechanical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 Design, 9th </a:t>
            </a:r>
            <a:r>
              <a:rPr lang="sk-SK" dirty="0" err="1"/>
              <a:t>ed</a:t>
            </a:r>
            <a:r>
              <a:rPr lang="sk-SK" dirty="0"/>
              <a:t>., </a:t>
            </a:r>
            <a:r>
              <a:rPr lang="sk-SK" dirty="0" err="1"/>
              <a:t>McGraw-Hill</a:t>
            </a:r>
            <a:r>
              <a:rPr lang="sk-SK" dirty="0"/>
              <a:t>, 2011, ISBN 978-0-07-352928-8. </a:t>
            </a:r>
            <a:r>
              <a:rPr lang="sk-SK" b="1" dirty="0"/>
              <a:t>knižnica MTF: 744.4/</a:t>
            </a:r>
            <a:r>
              <a:rPr lang="sk-SK" b="1" dirty="0" err="1"/>
              <a:t>Bu</a:t>
            </a:r>
            <a:r>
              <a:rPr lang="sk-SK" dirty="0"/>
              <a:t>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07063"/>
      </p:ext>
    </p:extLst>
  </p:cSld>
  <p:clrMapOvr>
    <a:masterClrMapping/>
  </p:clrMapOvr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9164" y="0"/>
            <a:ext cx="1101852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MANAŽÉRSTVA KVALITY</a:t>
            </a:r>
          </a:p>
          <a:p>
            <a:endParaRPr lang="sk-SK" dirty="0"/>
          </a:p>
          <a:p>
            <a:r>
              <a:rPr lang="sk-SK" sz="1550" b="1" dirty="0"/>
              <a:t>Základná študijná literatúra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MĹKVA, M. -- KUČEROVÁ, M. -- CHLPEKOVÁ, A. Základy manažérstva kvality. Trnava: </a:t>
            </a:r>
            <a:r>
              <a:rPr lang="sk-SK" sz="1550" dirty="0" err="1"/>
              <a:t>AlumniPress</a:t>
            </a:r>
            <a:r>
              <a:rPr lang="sk-SK" sz="1550" dirty="0"/>
              <a:t>, 2016. 177 s. ISBN 978-80-8096-233-3. </a:t>
            </a:r>
            <a:r>
              <a:rPr lang="sk-SK" sz="1550" b="1" dirty="0"/>
              <a:t>e-skriptá, knižnica MTF: 658.56/Mi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KUČEROVÁ, M. -- LESTYÁNSZKA ŠKŮRKOVÁ, K. Štatistické metódy kontroly kvality. Trnava : </a:t>
            </a:r>
            <a:r>
              <a:rPr lang="sk-SK" sz="1550" dirty="0" err="1"/>
              <a:t>AlumniPress</a:t>
            </a:r>
            <a:r>
              <a:rPr lang="sk-SK" sz="1550" dirty="0"/>
              <a:t>, 2011. 150 s. ISBN 978-80-8096-146-6. </a:t>
            </a:r>
            <a:r>
              <a:rPr lang="sk-SK" sz="1550" b="1" dirty="0"/>
              <a:t>e-skriptá, knižnica MTF: 658.56/Ku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KONEČNÝ, V. Manažérstvo kvality: systémy, princípy, postupy. Žilina: </a:t>
            </a:r>
            <a:r>
              <a:rPr lang="sk-SK" sz="1550" dirty="0" err="1"/>
              <a:t>Edis</a:t>
            </a:r>
            <a:r>
              <a:rPr lang="sk-SK" sz="1550" dirty="0"/>
              <a:t>, 2017. 185 s. ISBN 978-80-554-1406-5. </a:t>
            </a:r>
            <a:r>
              <a:rPr lang="sk-SK" sz="1550" b="1" dirty="0"/>
              <a:t>knižnica MTF: 658.56/</a:t>
            </a:r>
            <a:r>
              <a:rPr lang="sk-SK" sz="1550" b="1" dirty="0" err="1"/>
              <a:t>Ko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NENADÁL, J. Management kvality pro 21. </a:t>
            </a:r>
            <a:r>
              <a:rPr lang="sk-SK" sz="1550" dirty="0" err="1"/>
              <a:t>století</a:t>
            </a:r>
            <a:r>
              <a:rPr lang="sk-SK" sz="1550" dirty="0"/>
              <a:t>. Praha: Management Press, 2018. 366 s. ISBN 978-80-726-1561-2. </a:t>
            </a:r>
            <a:r>
              <a:rPr lang="sk-SK" sz="1550" b="1" dirty="0"/>
              <a:t>knižnica MTF: 658.56/</a:t>
            </a:r>
            <a:r>
              <a:rPr lang="sk-SK" sz="1550" b="1" dirty="0" err="1"/>
              <a:t>Ne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NENADÁL, J. a kol. Moderní management </a:t>
            </a:r>
            <a:r>
              <a:rPr lang="sk-SK" sz="1550" dirty="0" err="1"/>
              <a:t>jakosti</a:t>
            </a:r>
            <a:r>
              <a:rPr lang="sk-SK" sz="1550" dirty="0"/>
              <a:t>: </a:t>
            </a:r>
            <a:r>
              <a:rPr lang="sk-SK" sz="1550" dirty="0" err="1"/>
              <a:t>Principy</a:t>
            </a:r>
            <a:r>
              <a:rPr lang="sk-SK" sz="1550" dirty="0"/>
              <a:t>, postupy, </a:t>
            </a:r>
            <a:r>
              <a:rPr lang="sk-SK" sz="1550" dirty="0" err="1"/>
              <a:t>metody</a:t>
            </a:r>
            <a:r>
              <a:rPr lang="sk-SK" sz="1550" dirty="0"/>
              <a:t>. Praha : Management Press, 2008. 376 s. ISBN 978-80-7261-186-7. </a:t>
            </a:r>
            <a:r>
              <a:rPr lang="sk-SK" sz="1550" b="1" dirty="0"/>
              <a:t>knižnica MTF: 65.1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CIENCIALA, J. et al. </a:t>
            </a:r>
            <a:r>
              <a:rPr lang="sk-SK" sz="1550" dirty="0" err="1"/>
              <a:t>Procesně</a:t>
            </a:r>
            <a:r>
              <a:rPr lang="sk-SK" sz="1550" dirty="0"/>
              <a:t> </a:t>
            </a:r>
            <a:r>
              <a:rPr lang="sk-SK" sz="1550" dirty="0" err="1"/>
              <a:t>řízená</a:t>
            </a:r>
            <a:r>
              <a:rPr lang="sk-SK" sz="1550" dirty="0"/>
              <a:t> </a:t>
            </a:r>
            <a:r>
              <a:rPr lang="sk-SK" sz="1550" dirty="0" err="1"/>
              <a:t>organizace</a:t>
            </a:r>
            <a:r>
              <a:rPr lang="sk-SK" sz="1550" dirty="0"/>
              <a:t>: Tvorba, rozvoj a </a:t>
            </a:r>
            <a:r>
              <a:rPr lang="sk-SK" sz="1550" dirty="0" err="1"/>
              <a:t>měřitelnost</a:t>
            </a:r>
            <a:r>
              <a:rPr lang="sk-SK" sz="1550" dirty="0"/>
              <a:t> </a:t>
            </a:r>
            <a:r>
              <a:rPr lang="sk-SK" sz="1550" dirty="0" err="1"/>
              <a:t>procesů</a:t>
            </a:r>
            <a:r>
              <a:rPr lang="sk-SK" sz="1550" dirty="0"/>
              <a:t>. Praha] : Professional </a:t>
            </a:r>
            <a:r>
              <a:rPr lang="sk-SK" sz="1550" dirty="0" err="1"/>
              <a:t>Publishing</a:t>
            </a:r>
            <a:r>
              <a:rPr lang="sk-SK" sz="1550" dirty="0"/>
              <a:t>, 2011. 204 s. ISBN 978-80-7431-044-7. </a:t>
            </a:r>
            <a:r>
              <a:rPr lang="sk-SK" sz="1550" b="1" dirty="0"/>
              <a:t>knižnica MTF: 65/</a:t>
            </a:r>
            <a:r>
              <a:rPr lang="sk-SK" sz="1550" b="1" dirty="0" err="1"/>
              <a:t>Ci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PLURA, J. </a:t>
            </a:r>
            <a:r>
              <a:rPr lang="sk-SK" sz="1550" dirty="0" err="1"/>
              <a:t>Plánování</a:t>
            </a:r>
            <a:r>
              <a:rPr lang="sk-SK" sz="1550" dirty="0"/>
              <a:t> a </a:t>
            </a:r>
            <a:r>
              <a:rPr lang="sk-SK" sz="1550" dirty="0" err="1"/>
              <a:t>neustálé</a:t>
            </a:r>
            <a:r>
              <a:rPr lang="sk-SK" sz="1550" dirty="0"/>
              <a:t> </a:t>
            </a:r>
            <a:r>
              <a:rPr lang="sk-SK" sz="1550" dirty="0" err="1"/>
              <a:t>zlepšování</a:t>
            </a:r>
            <a:r>
              <a:rPr lang="sk-SK" sz="1550" dirty="0"/>
              <a:t> </a:t>
            </a:r>
            <a:r>
              <a:rPr lang="sk-SK" sz="1550" dirty="0" err="1"/>
              <a:t>jakosti</a:t>
            </a:r>
            <a:r>
              <a:rPr lang="sk-SK" sz="1550" dirty="0"/>
              <a:t>. Praha : </a:t>
            </a:r>
            <a:r>
              <a:rPr lang="sk-SK" sz="1550" dirty="0" err="1"/>
              <a:t>Computer</a:t>
            </a:r>
            <a:r>
              <a:rPr lang="sk-SK" sz="1550" dirty="0"/>
              <a:t> Press, 2001. 244 s. ISBN 80-7226-543-1. </a:t>
            </a:r>
            <a:r>
              <a:rPr lang="sk-SK" sz="1550" b="1" dirty="0"/>
              <a:t>knižnica MTF: 658.56/</a:t>
            </a:r>
            <a:r>
              <a:rPr lang="sk-SK" sz="1550" b="1" dirty="0" err="1"/>
              <a:t>Pl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PAULOVÁ, I. -- ŠURINOVÁ, Y. Audity kvality. Bratislava : </a:t>
            </a:r>
            <a:r>
              <a:rPr lang="sk-SK" sz="1550" dirty="0" err="1"/>
              <a:t>Wolters</a:t>
            </a:r>
            <a:r>
              <a:rPr lang="sk-SK" sz="1550" dirty="0"/>
              <a:t> </a:t>
            </a:r>
            <a:r>
              <a:rPr lang="sk-SK" sz="1550" dirty="0" err="1"/>
              <a:t>Kluwer</a:t>
            </a:r>
            <a:r>
              <a:rPr lang="sk-SK" sz="1550" dirty="0"/>
              <a:t>, 2014. 103 s. ISBN 978-80-8168-013-7. </a:t>
            </a:r>
            <a:r>
              <a:rPr lang="sk-SK" sz="1550" b="1" dirty="0"/>
              <a:t>knižnica MTF: 658.56/Pa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PAULOVÁ, I. Komplexné manažérstvo kvality. Bratislava : </a:t>
            </a:r>
            <a:r>
              <a:rPr lang="sk-SK" sz="1550" dirty="0" err="1"/>
              <a:t>Iura</a:t>
            </a:r>
            <a:r>
              <a:rPr lang="sk-SK" sz="1550" dirty="0"/>
              <a:t> </a:t>
            </a:r>
            <a:r>
              <a:rPr lang="sk-SK" sz="1550" dirty="0" err="1"/>
              <a:t>Edition</a:t>
            </a:r>
            <a:r>
              <a:rPr lang="sk-SK" sz="1550" dirty="0"/>
              <a:t>, 2013. 160 s. ISBN 978-80-8078-574-1. </a:t>
            </a:r>
            <a:r>
              <a:rPr lang="sk-SK" sz="1550" b="1" dirty="0"/>
              <a:t>knižnica MTF: 658.56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Systémy manažérstva kvality. STN EN ISO 9000, 01 0300: Základy a slovník ( ISO 9000 : 2015 ) Jún 2016. SR: Bratislava: Úrad pre normalizáciu, metrológiu a skúšobníctvo SR, 2016. 88 s. </a:t>
            </a:r>
            <a:r>
              <a:rPr lang="sk-SK" sz="1550" b="1" dirty="0"/>
              <a:t>knižnica MTF: prístup ONLINE v knižnici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Systémy manažérstva kvality. STN 01 0321. EN ISO 9004/Z1: Návod na zlepšovanie výkonnosti (ISO 9004:2000). Zmena 1. August 2001. Bratislava : Slovenský ústav technickej normalizácie, 2001. 2 s. </a:t>
            </a:r>
            <a:r>
              <a:rPr lang="sk-SK" sz="1550" b="1" dirty="0"/>
              <a:t>knižnica MTF: prístup ONLINE v knižnici</a:t>
            </a:r>
            <a:endParaRPr lang="sk-SK" sz="1550" dirty="0"/>
          </a:p>
          <a:p>
            <a:pPr marL="342900" lvl="0" indent="-342900">
              <a:buFont typeface="+mj-lt"/>
              <a:buAutoNum type="arabicPeriod"/>
            </a:pPr>
            <a:r>
              <a:rPr lang="sk-SK" sz="1550" dirty="0"/>
              <a:t>Systémy manažérstva kvality. STN 01 0320. EN ISO 9001: Požiadavky. Február 2016. Bratislava : Slovenský ústav technickej normalizácie, 2016. 60 s. </a:t>
            </a:r>
            <a:r>
              <a:rPr lang="sk-SK" sz="1550" b="1" dirty="0"/>
              <a:t>knižnica MTF: prístup ONLINE v </a:t>
            </a:r>
            <a:r>
              <a:rPr lang="sk-SK" sz="1550" b="1" dirty="0" err="1"/>
              <a:t>knžnici</a:t>
            </a:r>
            <a:endParaRPr lang="sk-SK" sz="1550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55995"/>
      </p:ext>
    </p:extLst>
  </p:cSld>
  <p:clrMapOvr>
    <a:masterClrMapping/>
  </p:clrMapOvr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3400" y="594360"/>
            <a:ext cx="10911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MANAŽMENTU VÝROBY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RYBANSKÝ, R. -- DRAHŇOVSKÝ, J. Manažment výroby I. Trnava: </a:t>
            </a:r>
            <a:r>
              <a:rPr lang="sk-SK" dirty="0" err="1"/>
              <a:t>AlumniPress</a:t>
            </a:r>
            <a:r>
              <a:rPr lang="sk-SK" dirty="0"/>
              <a:t>, 2009. 244 s. ISBN 978-80-8096-084-1.  </a:t>
            </a:r>
            <a:r>
              <a:rPr lang="sk-SK" b="1" dirty="0"/>
              <a:t>e-skriptá</a:t>
            </a:r>
            <a:r>
              <a:rPr lang="sk-SK" dirty="0"/>
              <a:t>, </a:t>
            </a:r>
            <a:r>
              <a:rPr lang="sk-SK" b="1" dirty="0"/>
              <a:t>knižnica MTF: 65/Ry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RYBANSKÝ, R. Manažérstvo výroby : Návody na cvičenia. Bratislava: STU v Bratislave, 2005. 195 s. ISBN 80-227-2190-5. </a:t>
            </a:r>
            <a:r>
              <a:rPr lang="sk-SK" b="1" dirty="0"/>
              <a:t>e-skriptá, knižnica MTF: 65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JEMALA, M. Manažment technologických systémov : Identifikácia a prípadové štúdie. Bratislava: Ekonóm, 2011. 220 s. ISBN 978-80-225-3120-7.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MIČIETA, M. -- KOŠTURIAK, J. -- GREGOR, M. Dynamické plánovanie a riadenie výroby. Žilina: ŽU 2000. </a:t>
            </a:r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RUSSELL, R. S. – TAYLOR, B. W. </a:t>
            </a:r>
            <a:r>
              <a:rPr lang="sk-SK" dirty="0" err="1"/>
              <a:t>Operations</a:t>
            </a:r>
            <a:r>
              <a:rPr lang="sk-SK" dirty="0"/>
              <a:t> Management: </a:t>
            </a:r>
            <a:r>
              <a:rPr lang="sk-SK" dirty="0" err="1"/>
              <a:t>Creating</a:t>
            </a:r>
            <a:r>
              <a:rPr lang="sk-SK" dirty="0"/>
              <a:t> </a:t>
            </a:r>
            <a:r>
              <a:rPr lang="sk-SK" dirty="0" err="1"/>
              <a:t>Value</a:t>
            </a:r>
            <a:r>
              <a:rPr lang="sk-SK" dirty="0"/>
              <a:t> </a:t>
            </a:r>
            <a:r>
              <a:rPr lang="sk-SK" dirty="0" err="1"/>
              <a:t>Along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Supply</a:t>
            </a:r>
            <a:r>
              <a:rPr lang="sk-SK" dirty="0"/>
              <a:t> </a:t>
            </a:r>
            <a:r>
              <a:rPr lang="sk-SK" dirty="0" err="1"/>
              <a:t>Chain</a:t>
            </a:r>
            <a:r>
              <a:rPr lang="sk-SK" dirty="0"/>
              <a:t>, NJ: </a:t>
            </a:r>
            <a:r>
              <a:rPr lang="sk-SK" dirty="0" err="1"/>
              <a:t>Wiley</a:t>
            </a:r>
            <a:r>
              <a:rPr lang="sk-SK" dirty="0"/>
              <a:t>; 8th </a:t>
            </a:r>
            <a:r>
              <a:rPr lang="sk-SK" dirty="0" err="1"/>
              <a:t>Edition</a:t>
            </a:r>
            <a:r>
              <a:rPr lang="sk-SK" dirty="0"/>
              <a:t> International </a:t>
            </a:r>
            <a:r>
              <a:rPr lang="sk-SK" dirty="0" err="1"/>
              <a:t>Student</a:t>
            </a:r>
            <a:r>
              <a:rPr lang="sk-SK" dirty="0"/>
              <a:t> </a:t>
            </a:r>
            <a:r>
              <a:rPr lang="sk-SK" dirty="0" err="1"/>
              <a:t>Version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2014. ISBN: 1118808908. </a:t>
            </a:r>
            <a:r>
              <a:rPr lang="sk-SK" b="1" dirty="0"/>
              <a:t>knižnica MTF: 658.7/</a:t>
            </a:r>
            <a:r>
              <a:rPr lang="sk-SK" b="1" dirty="0" err="1"/>
              <a:t>Ru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368501"/>
      </p:ext>
    </p:extLst>
  </p:cSld>
  <p:clrMapOvr>
    <a:masterClrMapping/>
  </p:clrMapOvr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74320" y="320040"/>
            <a:ext cx="11506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MONTÁŽE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VÁCLAV, Š. -- SENDERSKÁ, K. -- BENOVIČ, M. Technológia montáže a CAA systémy. Trnava : </a:t>
            </a:r>
            <a:r>
              <a:rPr lang="sk-SK" dirty="0" err="1"/>
              <a:t>AlumniPress</a:t>
            </a:r>
            <a:r>
              <a:rPr lang="sk-SK" dirty="0"/>
              <a:t>, 2011. 249 s. ISBN 978-80-8096-141-1. </a:t>
            </a:r>
            <a:r>
              <a:rPr lang="sk-SK" b="1" dirty="0"/>
              <a:t>e-skriptá, knižnica MTF: 621.7/</a:t>
            </a:r>
            <a:r>
              <a:rPr lang="sk-SK" b="1" dirty="0" err="1"/>
              <a:t>Vá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Základy montáže. Bratislava : STU  2001. 136 s. ISBN 80-227-1464-X. </a:t>
            </a:r>
            <a:r>
              <a:rPr lang="sk-SK" b="1" dirty="0"/>
              <a:t>e-skriptá, knižnica MTF: 621.9/</a:t>
            </a:r>
            <a:r>
              <a:rPr lang="sk-SK" b="1" dirty="0" err="1"/>
              <a:t>Va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VALENTOVIČ, E. Technológia montáže. Bratislava : STU  1999. 96 s. </a:t>
            </a:r>
            <a:r>
              <a:rPr lang="sk-SK" b="1" dirty="0"/>
              <a:t>e-skriptá, knižnica MTF: 621.9/</a:t>
            </a:r>
            <a:r>
              <a:rPr lang="sk-SK" b="1" dirty="0" err="1"/>
              <a:t>Va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JURKO, J. Výrobný proces – montáž a demontáž v strojárstve. Košice: TUKE, 2008.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Montáž v strojárskych a elektrotechnických výrobách. Bratislava : Alfa, 1990. 288 s. ISBN 80-05-00609-9. </a:t>
            </a:r>
            <a:r>
              <a:rPr lang="sk-SK" b="1" dirty="0"/>
              <a:t>knižnica MTF: 621/Mo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J. -- SVOBODA, M. -- LÍŠKA, O. Automatizovaná a pružná montáž. Košice : Technická univerzita v Košiciach, 2000. 200 s. ISBN 80-7099-504-1.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Časopisecké a konferenčné príspevky od autorov: Václav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251349"/>
      </p:ext>
    </p:extLst>
  </p:cSld>
  <p:clrMapOvr>
    <a:masterClrMapping/>
  </p:clrMapOvr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3400" y="472440"/>
            <a:ext cx="11216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PODNIKANIA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KORÁB, V. -- REŽŇÁKOVÁ, M. -- PETERKA, J. </a:t>
            </a:r>
            <a:r>
              <a:rPr lang="sk-SK" dirty="0" err="1"/>
              <a:t>Podnikatelský</a:t>
            </a:r>
            <a:r>
              <a:rPr lang="sk-SK" dirty="0"/>
              <a:t> plán. Brno: </a:t>
            </a:r>
            <a:r>
              <a:rPr lang="sk-SK" dirty="0" err="1"/>
              <a:t>Computer</a:t>
            </a:r>
            <a:r>
              <a:rPr lang="sk-SK" dirty="0"/>
              <a:t> Press, 2007. 216 s. ISBN 978-80-251-1605-0. </a:t>
            </a:r>
            <a:r>
              <a:rPr lang="sk-SK" b="1" dirty="0"/>
              <a:t>knižnica MTF: 65/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KOVÁČ, M. -- LEŠKOVÁ, A. Základy podnikania v strojárskej výrobe. Košice: Technická univerzita v Košiciach, 2011. 186 s. ISBN 978-80-553-0790-9. </a:t>
            </a:r>
            <a:r>
              <a:rPr lang="sk-SK" b="1" dirty="0"/>
              <a:t>knižnica MTF: 658.1/</a:t>
            </a:r>
            <a:r>
              <a:rPr lang="sk-SK" b="1" dirty="0" err="1"/>
              <a:t>Ko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06890"/>
      </p:ext>
    </p:extLst>
  </p:cSld>
  <p:clrMapOvr>
    <a:masterClrMapping/>
  </p:clrMapOvr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3400" y="518160"/>
            <a:ext cx="11049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POŽIARNEHO INŽINIERSTVA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-- KVARČÁK, M. Dynamika </a:t>
            </a:r>
            <a:r>
              <a:rPr lang="sk-SK" dirty="0" err="1"/>
              <a:t>požáru</a:t>
            </a:r>
            <a:r>
              <a:rPr lang="sk-SK" dirty="0"/>
              <a:t>. Ostrava: SPBI, 1999. 118 s. ISBN 80-86111-44-X. </a:t>
            </a:r>
            <a:r>
              <a:rPr lang="sk-SK" b="1" dirty="0"/>
              <a:t>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KALOUSEK, J. Základy </a:t>
            </a:r>
            <a:r>
              <a:rPr lang="sk-SK" dirty="0" err="1"/>
              <a:t>fyzikální</a:t>
            </a:r>
            <a:r>
              <a:rPr lang="sk-SK" dirty="0"/>
              <a:t> </a:t>
            </a:r>
            <a:r>
              <a:rPr lang="sk-SK" dirty="0" err="1"/>
              <a:t>chemie</a:t>
            </a:r>
            <a:r>
              <a:rPr lang="sk-SK" dirty="0"/>
              <a:t> </a:t>
            </a:r>
            <a:r>
              <a:rPr lang="sk-SK" dirty="0" err="1"/>
              <a:t>hoření</a:t>
            </a:r>
            <a:r>
              <a:rPr lang="sk-SK" dirty="0"/>
              <a:t>, výbuchu a </a:t>
            </a:r>
            <a:r>
              <a:rPr lang="sk-SK" dirty="0" err="1"/>
              <a:t>hašení</a:t>
            </a:r>
            <a:r>
              <a:rPr lang="sk-SK" dirty="0"/>
              <a:t>. Ostrava: SPBI, 1999. 203 s. ISBN 80-86111-34-2. </a:t>
            </a:r>
            <a:r>
              <a:rPr lang="sk-SK" b="1" dirty="0"/>
              <a:t>knižnica MTF: 331/Ka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ŠENOVSKÝ, M. et al. Základy </a:t>
            </a:r>
            <a:r>
              <a:rPr lang="sk-SK" dirty="0" err="1"/>
              <a:t>požárního</a:t>
            </a:r>
            <a:r>
              <a:rPr lang="sk-SK" dirty="0"/>
              <a:t> </a:t>
            </a:r>
            <a:r>
              <a:rPr lang="sk-SK" dirty="0" err="1"/>
              <a:t>inženýrství</a:t>
            </a:r>
            <a:r>
              <a:rPr lang="sk-SK" dirty="0"/>
              <a:t>. Ostrava: SPBI, 2004. 178 s. ISBN 80-86634-50-7. </a:t>
            </a:r>
            <a:r>
              <a:rPr lang="sk-SK" b="1" dirty="0"/>
              <a:t>knižnica MTF: 331/</a:t>
            </a:r>
            <a:r>
              <a:rPr lang="sk-SK" b="1" dirty="0" err="1"/>
              <a:t>Še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KVARČÁK, M.: Základy </a:t>
            </a:r>
            <a:r>
              <a:rPr lang="sk-SK" dirty="0" err="1"/>
              <a:t>požární</a:t>
            </a:r>
            <a:r>
              <a:rPr lang="sk-SK" dirty="0"/>
              <a:t> ochrany. </a:t>
            </a:r>
            <a:r>
              <a:rPr lang="sk-SK" dirty="0" err="1"/>
              <a:t>Edice</a:t>
            </a:r>
            <a:r>
              <a:rPr lang="sk-SK" dirty="0"/>
              <a:t> Spektrum, 44. SPBI Ostrava 2005. ISBN: 80-86634-76-0. 134 s</a:t>
            </a:r>
            <a:r>
              <a:rPr lang="sk-SK" b="1" dirty="0"/>
              <a:t>. knižnica MTF: 331/</a:t>
            </a:r>
            <a:r>
              <a:rPr lang="sk-SK" b="1" dirty="0" err="1"/>
              <a:t>Kv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36075"/>
      </p:ext>
    </p:extLst>
  </p:cSld>
  <p:clrMapOvr>
    <a:masterClrMapping/>
  </p:clrMapOvr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7200" y="502920"/>
            <a:ext cx="11399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PRÁVA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BRÖSTL, A. Ústavné právo SR. Plzeň: Aleš </a:t>
            </a:r>
            <a:r>
              <a:rPr lang="sk-SK" dirty="0" err="1"/>
              <a:t>Čeněk</a:t>
            </a:r>
            <a:r>
              <a:rPr lang="sk-SK" dirty="0"/>
              <a:t>, 2010. 461 s. ISBN 978-80-7380-248-6. </a:t>
            </a:r>
            <a:r>
              <a:rPr lang="sk-SK" b="1" dirty="0"/>
              <a:t>knižnica MTF: 34/Br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ŠKULTÉTY, P. -- ANDOROVÁ, P. -- TÓTH, J. Správne právo hmotné: Všeobecná časť. Šamorín: Heuréka, 2012. 261 s. ISBN 978-80-89122-78-3.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IVOR, J. Trestné právo hmotné: 1 : všeobecná časť. 2. </a:t>
            </a:r>
            <a:r>
              <a:rPr lang="sk-SK" dirty="0" err="1"/>
              <a:t>dopl</a:t>
            </a:r>
            <a:r>
              <a:rPr lang="sk-SK" dirty="0"/>
              <a:t>. a </a:t>
            </a:r>
            <a:r>
              <a:rPr lang="sk-SK" dirty="0" err="1"/>
              <a:t>preprac</a:t>
            </a:r>
            <a:r>
              <a:rPr lang="sk-SK" dirty="0"/>
              <a:t>. vyd.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2010. 532 s. ISBN 978-80-8078-308-2.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LAZAR, J. Občianske právo hmotné.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</a:t>
            </a:r>
            <a:r>
              <a:rPr lang="sk-SK" dirty="0"/>
              <a:t>. 2010. 715 s. ISBN 978-80-8078-346-4. </a:t>
            </a:r>
            <a:r>
              <a:rPr lang="sk-SK" b="1" dirty="0" err="1"/>
              <a:t>kniznica</a:t>
            </a:r>
            <a:r>
              <a:rPr lang="sk-SK" b="1" dirty="0"/>
              <a:t> MTF: 34/La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ŽITŇANSKÁ, L. Základy obchodného práva.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2009. 682 s. ISBN 978-80-8078-276-4. </a:t>
            </a:r>
            <a:r>
              <a:rPr lang="sk-SK" b="1" dirty="0"/>
              <a:t>knižnica MTF: 34/Ži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BARANCOVÁ, H. -- SCHRONK, R. Pracovné právo. Bratislava: </a:t>
            </a:r>
            <a:r>
              <a:rPr lang="sk-SK" dirty="0" err="1"/>
              <a:t>Sprint</a:t>
            </a:r>
            <a:r>
              <a:rPr lang="sk-SK" dirty="0"/>
              <a:t> dva, 2009. 799 s. ISBN 978-80-89393-11-4. (rok vyd. 2013 </a:t>
            </a:r>
            <a:r>
              <a:rPr lang="sk-SK" b="1" dirty="0"/>
              <a:t>knižnica MTF: 34/Ba</a:t>
            </a:r>
            <a:r>
              <a:rPr lang="sk-SK" dirty="0"/>
              <a:t>)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EVANS, V. - DOOLEY, J. - SMITH, D. J.: </a:t>
            </a:r>
            <a:r>
              <a:rPr lang="sk-SK" dirty="0" err="1"/>
              <a:t>Law</a:t>
            </a:r>
            <a:r>
              <a:rPr lang="sk-SK" dirty="0"/>
              <a:t>. </a:t>
            </a:r>
            <a:r>
              <a:rPr lang="sk-SK" dirty="0" err="1"/>
              <a:t>Newbury</a:t>
            </a:r>
            <a:r>
              <a:rPr lang="sk-SK" dirty="0"/>
              <a:t>: Express </a:t>
            </a:r>
            <a:r>
              <a:rPr lang="sk-SK" dirty="0" err="1"/>
              <a:t>Publishing</a:t>
            </a:r>
            <a:r>
              <a:rPr lang="sk-SK" dirty="0"/>
              <a:t>, 2011. 290 p. ISBN 978-0-85777-818-5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8724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D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181686"/>
            <a:ext cx="52068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Daňový a odvodový systém v personálnej práci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Databázy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Degradačné procesy a predikcia životnosti materiálov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Dejiny techniky a odborového školstva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Digitálny podnik a virtuálna realita</a:t>
            </a:r>
            <a:endParaRPr lang="sk-SK" dirty="0"/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6723220" y="1181686"/>
            <a:ext cx="46282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8" action="ppaction://hlinksldjump"/>
              </a:rPr>
              <a:t>Diplomová práca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Diplomový projekt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0" action="ppaction://hlinksldjump"/>
              </a:rPr>
              <a:t>Dizertačný projekt I, II, III, IV, V, VI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1" action="ppaction://hlinksldjump"/>
              </a:rPr>
              <a:t>Duševná hygiena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2" action="ppaction://hlinksldjump"/>
              </a:rPr>
              <a:t>Dynamické systémy</a:t>
            </a:r>
            <a:endParaRPr lang="sk-SK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228530"/>
      </p:ext>
    </p:extLst>
  </p:cSld>
  <p:clrMapOvr>
    <a:masterClrMapping/>
  </p:clrMapOvr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6328" y="189345"/>
            <a:ext cx="11311312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500" b="1" u="sng" dirty="0"/>
              <a:t>ZÁKLADY PRIEMYSELNÉHO INŽINIERSTVA</a:t>
            </a:r>
          </a:p>
          <a:p>
            <a:endParaRPr lang="sk-SK" sz="1500" dirty="0"/>
          </a:p>
          <a:p>
            <a:r>
              <a:rPr lang="sk-SK" sz="1500" b="1" dirty="0"/>
              <a:t>Základná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VANČÍKOVÁ, Z. Výber nástrojov a metód zabezpečovania kvality. Banská Bystrica: Univerzita Mateja Bela v Banskej Bystrici, 2001. 50 s. ISBN 80-8055-469-2. </a:t>
            </a:r>
            <a:r>
              <a:rPr lang="sk-SK" sz="1500" b="1" dirty="0"/>
              <a:t>knižnica MTF: 658.56/</a:t>
            </a:r>
            <a:r>
              <a:rPr lang="sk-SK" sz="1500" b="1" dirty="0" err="1"/>
              <a:t>Va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VIDOVÁ, H. The </a:t>
            </a:r>
            <a:r>
              <a:rPr lang="sk-SK" sz="1500" dirty="0" err="1"/>
              <a:t>Application</a:t>
            </a:r>
            <a:r>
              <a:rPr lang="sk-SK" sz="1500" dirty="0"/>
              <a:t> of </a:t>
            </a:r>
            <a:r>
              <a:rPr lang="sk-SK" sz="1500" dirty="0" err="1"/>
              <a:t>Lean</a:t>
            </a:r>
            <a:r>
              <a:rPr lang="sk-SK" sz="1500" dirty="0"/>
              <a:t> </a:t>
            </a:r>
            <a:r>
              <a:rPr lang="sk-SK" sz="1500" dirty="0" err="1"/>
              <a:t>Principles</a:t>
            </a:r>
            <a:r>
              <a:rPr lang="sk-SK" sz="1500" dirty="0"/>
              <a:t> in Business </a:t>
            </a:r>
            <a:r>
              <a:rPr lang="sk-SK" sz="1500" dirty="0" err="1"/>
              <a:t>Logistics</a:t>
            </a:r>
            <a:r>
              <a:rPr lang="sk-SK" sz="1500" dirty="0"/>
              <a:t>. </a:t>
            </a:r>
            <a:r>
              <a:rPr lang="sk-SK" sz="1500" dirty="0" err="1"/>
              <a:t>Köthen</a:t>
            </a:r>
            <a:r>
              <a:rPr lang="sk-SK" sz="1500" dirty="0"/>
              <a:t>: </a:t>
            </a:r>
            <a:r>
              <a:rPr lang="sk-SK" sz="1500" dirty="0" err="1"/>
              <a:t>Hochschule</a:t>
            </a:r>
            <a:r>
              <a:rPr lang="sk-SK" sz="1500" dirty="0"/>
              <a:t> </a:t>
            </a:r>
            <a:r>
              <a:rPr lang="sk-SK" sz="1500" dirty="0" err="1"/>
              <a:t>Anhalt</a:t>
            </a:r>
            <a:r>
              <a:rPr lang="sk-SK" sz="1500" dirty="0"/>
              <a:t>, 2011. 120 s. ISBN 978-3-86011-040-9. </a:t>
            </a:r>
            <a:r>
              <a:rPr lang="sk-SK" sz="1500" b="1" dirty="0"/>
              <a:t>knižnica MTF: 658.7/Vi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KOŠTURIAK, J. et al. </a:t>
            </a:r>
            <a:r>
              <a:rPr lang="sk-SK" sz="1500" dirty="0" err="1"/>
              <a:t>Štíhlý</a:t>
            </a:r>
            <a:r>
              <a:rPr lang="sk-SK" sz="1500" dirty="0"/>
              <a:t> a </a:t>
            </a:r>
            <a:r>
              <a:rPr lang="sk-SK" sz="1500" dirty="0" err="1"/>
              <a:t>inovativní</a:t>
            </a:r>
            <a:r>
              <a:rPr lang="sk-SK" sz="1500" dirty="0"/>
              <a:t> podnik. Praha : Alfa </a:t>
            </a:r>
            <a:r>
              <a:rPr lang="sk-SK" sz="1500" dirty="0" err="1"/>
              <a:t>Publishing</a:t>
            </a:r>
            <a:r>
              <a:rPr lang="sk-SK" sz="1500" dirty="0"/>
              <a:t>, 2006. 237 s. ISBN 80-86851-38-9. </a:t>
            </a:r>
            <a:r>
              <a:rPr lang="sk-SK" sz="1500" b="1" dirty="0"/>
              <a:t>knižnica MTF: 658.1/</a:t>
            </a:r>
            <a:r>
              <a:rPr lang="sk-SK" sz="1500" b="1" dirty="0" err="1"/>
              <a:t>Ko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ŠOFR, </a:t>
            </a:r>
            <a:r>
              <a:rPr lang="sk-SK" sz="1500" dirty="0" err="1"/>
              <a:t>Luděk</a:t>
            </a:r>
            <a:r>
              <a:rPr lang="sk-SK" sz="1500" dirty="0"/>
              <a:t>; KYSEĽ, Marek; UHROVÁ, Monika; DEBNÁR, Peter; STRNÁTKOVÁ, Anna. </a:t>
            </a:r>
            <a:r>
              <a:rPr lang="sk-SK" sz="1500" i="1" dirty="0" err="1"/>
              <a:t>Štíhlý</a:t>
            </a:r>
            <a:r>
              <a:rPr lang="sk-SK" sz="1500" i="1" dirty="0"/>
              <a:t> a </a:t>
            </a:r>
            <a:r>
              <a:rPr lang="sk-SK" sz="1500" i="1" dirty="0" err="1"/>
              <a:t>inovativní</a:t>
            </a:r>
            <a:r>
              <a:rPr lang="sk-SK" sz="1500" i="1" dirty="0"/>
              <a:t> podnik.</a:t>
            </a:r>
            <a:r>
              <a:rPr lang="sk-SK" sz="1500" dirty="0"/>
              <a:t> Praha : Alfa </a:t>
            </a:r>
            <a:r>
              <a:rPr lang="sk-SK" sz="1500" dirty="0" err="1"/>
              <a:t>Publishing</a:t>
            </a:r>
            <a:r>
              <a:rPr lang="sk-SK" sz="1500" dirty="0"/>
              <a:t>, 2006. 237 s. ISBN 80-86851-38-9, </a:t>
            </a:r>
            <a:r>
              <a:rPr lang="sk-SK" sz="1500" b="1" dirty="0"/>
              <a:t>knižnica MTF: 658.1/</a:t>
            </a:r>
            <a:r>
              <a:rPr lang="sk-SK" sz="1500" b="1" dirty="0" err="1"/>
              <a:t>Šo</a:t>
            </a:r>
            <a:endParaRPr lang="sk-SK" sz="1500" b="1" dirty="0"/>
          </a:p>
          <a:p>
            <a:pPr marL="342900" indent="-342900">
              <a:buFont typeface="+mj-lt"/>
              <a:buAutoNum type="arabicPeriod"/>
            </a:pPr>
            <a:r>
              <a:rPr lang="sk-SK" sz="1500" b="1" dirty="0"/>
              <a:t>Odporúčaná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LORKO, Martin Ergonómia  Dubnica nad Váhom: Dubnický technologický inštitút, 2008. 178 s.  1. vyd. ISBN: 978-80-969815-7-1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HATIAR, K. </a:t>
            </a:r>
            <a:r>
              <a:rPr lang="sk-SK" sz="1500" dirty="0" err="1"/>
              <a:t>Ergonomics</a:t>
            </a:r>
            <a:r>
              <a:rPr lang="sk-SK" sz="1500" dirty="0"/>
              <a:t> and </a:t>
            </a:r>
            <a:r>
              <a:rPr lang="sk-SK" sz="1500" dirty="0" err="1"/>
              <a:t>technology</a:t>
            </a:r>
            <a:r>
              <a:rPr lang="sk-SK" sz="1500" dirty="0"/>
              <a:t> </a:t>
            </a:r>
            <a:r>
              <a:rPr lang="sk-SK" sz="1500" dirty="0" err="1"/>
              <a:t>effectiveness</a:t>
            </a:r>
            <a:r>
              <a:rPr lang="sk-SK" sz="1500" dirty="0"/>
              <a:t>: </a:t>
            </a:r>
            <a:r>
              <a:rPr lang="sk-SK" sz="1500" dirty="0" err="1"/>
              <a:t>Hochshule</a:t>
            </a:r>
            <a:r>
              <a:rPr lang="sk-SK" sz="1500" dirty="0"/>
              <a:t> FH </a:t>
            </a:r>
            <a:r>
              <a:rPr lang="sk-SK" sz="1500" dirty="0" err="1"/>
              <a:t>Anhalt</a:t>
            </a:r>
            <a:r>
              <a:rPr lang="sk-SK" sz="1500" dirty="0"/>
              <a:t>, 2008, s. 85, ISBN 978-3-86011-020-1. </a:t>
            </a:r>
            <a:r>
              <a:rPr lang="sk-SK" sz="1500" b="1" dirty="0"/>
              <a:t>knižnica MTF: 331/Ha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JEMALA, M. [2014]: </a:t>
            </a:r>
            <a:r>
              <a:rPr lang="sk-SK" sz="1500" dirty="0" err="1"/>
              <a:t>Technology</a:t>
            </a:r>
            <a:r>
              <a:rPr lang="sk-SK" sz="1500" dirty="0"/>
              <a:t> </a:t>
            </a:r>
            <a:r>
              <a:rPr lang="sk-SK" sz="1500" dirty="0" err="1"/>
              <a:t>identification</a:t>
            </a:r>
            <a:r>
              <a:rPr lang="sk-SK" sz="1500" dirty="0"/>
              <a:t>: </a:t>
            </a:r>
            <a:r>
              <a:rPr lang="sk-SK" sz="1500" dirty="0" err="1"/>
              <a:t>How</a:t>
            </a:r>
            <a:r>
              <a:rPr lang="sk-SK" sz="1500" dirty="0"/>
              <a:t> to </a:t>
            </a:r>
            <a:r>
              <a:rPr lang="sk-SK" sz="1500" dirty="0" err="1"/>
              <a:t>bring</a:t>
            </a:r>
            <a:r>
              <a:rPr lang="sk-SK" sz="1500" dirty="0"/>
              <a:t> </a:t>
            </a:r>
            <a:r>
              <a:rPr lang="sk-SK" sz="1500" dirty="0" err="1"/>
              <a:t>technology</a:t>
            </a:r>
            <a:r>
              <a:rPr lang="sk-SK" sz="1500" dirty="0"/>
              <a:t> </a:t>
            </a:r>
            <a:r>
              <a:rPr lang="sk-SK" sz="1500" dirty="0" err="1"/>
              <a:t>innovation</a:t>
            </a:r>
            <a:r>
              <a:rPr lang="sk-SK" sz="1500" dirty="0"/>
              <a:t> to </a:t>
            </a:r>
            <a:r>
              <a:rPr lang="sk-SK" sz="1500" dirty="0" err="1"/>
              <a:t>life</a:t>
            </a:r>
            <a:r>
              <a:rPr lang="sk-SK" sz="1500" dirty="0"/>
              <a:t>? </a:t>
            </a:r>
            <a:r>
              <a:rPr lang="sk-SK" sz="1500" dirty="0" err="1"/>
              <a:t>Scholars</a:t>
            </a:r>
            <a:r>
              <a:rPr lang="sk-SK" sz="1500" dirty="0"/>
              <a:t>' Press: </a:t>
            </a:r>
            <a:r>
              <a:rPr lang="sk-SK" sz="1500" dirty="0" err="1"/>
              <a:t>Saarbrücken</a:t>
            </a:r>
            <a:r>
              <a:rPr lang="sk-SK" sz="1500" dirty="0"/>
              <a:t>, ISBN: 3639710444. </a:t>
            </a:r>
            <a:r>
              <a:rPr lang="sk-SK" sz="1500" b="1" dirty="0"/>
              <a:t>knižnica MTF: 65/</a:t>
            </a:r>
            <a:r>
              <a:rPr lang="sk-SK" sz="1500" b="1" dirty="0" err="1"/>
              <a:t>Jr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KOVÁČ, J. - SZOMBATHYOVÁ, E. Ergonómia. Košice: Technická univerzita v Košiciach, Strojnícka fakulta, 2010, ISBN 978-80-553-0538-7 </a:t>
            </a:r>
            <a:r>
              <a:rPr lang="sk-SK" sz="1500" b="1" dirty="0"/>
              <a:t>knižnica MTF: 331/</a:t>
            </a:r>
            <a:r>
              <a:rPr lang="sk-SK" sz="1500" b="1" dirty="0" err="1"/>
              <a:t>Ko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RUSSELL, R. S. – TAYLOR, B. W. </a:t>
            </a:r>
            <a:r>
              <a:rPr lang="sk-SK" sz="1500" dirty="0" err="1"/>
              <a:t>Operations</a:t>
            </a:r>
            <a:r>
              <a:rPr lang="sk-SK" sz="1500" dirty="0"/>
              <a:t> Management: </a:t>
            </a:r>
            <a:r>
              <a:rPr lang="sk-SK" sz="1500" dirty="0" err="1"/>
              <a:t>Creating</a:t>
            </a:r>
            <a:r>
              <a:rPr lang="sk-SK" sz="1500" dirty="0"/>
              <a:t> </a:t>
            </a:r>
            <a:r>
              <a:rPr lang="sk-SK" sz="1500" dirty="0" err="1"/>
              <a:t>Value</a:t>
            </a:r>
            <a:r>
              <a:rPr lang="sk-SK" sz="1500" dirty="0"/>
              <a:t> </a:t>
            </a:r>
            <a:r>
              <a:rPr lang="sk-SK" sz="1500" dirty="0" err="1"/>
              <a:t>Along</a:t>
            </a:r>
            <a:r>
              <a:rPr lang="sk-SK" sz="1500" dirty="0"/>
              <a:t> </a:t>
            </a:r>
            <a:r>
              <a:rPr lang="sk-SK" sz="1500" dirty="0" err="1"/>
              <a:t>the</a:t>
            </a:r>
            <a:r>
              <a:rPr lang="sk-SK" sz="1500" dirty="0"/>
              <a:t> </a:t>
            </a:r>
            <a:r>
              <a:rPr lang="sk-SK" sz="1500" dirty="0" err="1"/>
              <a:t>Supply</a:t>
            </a:r>
            <a:r>
              <a:rPr lang="sk-SK" sz="1500" dirty="0"/>
              <a:t> </a:t>
            </a:r>
            <a:r>
              <a:rPr lang="sk-SK" sz="1500" dirty="0" err="1"/>
              <a:t>Chain</a:t>
            </a:r>
            <a:r>
              <a:rPr lang="sk-SK" sz="1500" dirty="0"/>
              <a:t>, NJ: </a:t>
            </a:r>
            <a:r>
              <a:rPr lang="sk-SK" sz="1500" dirty="0" err="1"/>
              <a:t>Wiley</a:t>
            </a:r>
            <a:r>
              <a:rPr lang="sk-SK" sz="1500" dirty="0"/>
              <a:t>; 8th </a:t>
            </a:r>
            <a:r>
              <a:rPr lang="sk-SK" sz="1500" dirty="0" err="1"/>
              <a:t>Edition</a:t>
            </a:r>
            <a:r>
              <a:rPr lang="sk-SK" sz="1500" dirty="0"/>
              <a:t>. 2014. ISBN: 1118808908. </a:t>
            </a:r>
            <a:r>
              <a:rPr lang="sk-SK" sz="1500" b="1" dirty="0"/>
              <a:t>knižnica MTF: 658.7/</a:t>
            </a:r>
            <a:r>
              <a:rPr lang="sk-SK" sz="1500" b="1" dirty="0" err="1"/>
              <a:t>Ru</a:t>
            </a:r>
            <a:endParaRPr lang="sk-SK" sz="150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RYBANSKÝ, R. – DRAHŇOVSKÝ, J. Manažment výroby I. Trnava: </a:t>
            </a:r>
            <a:r>
              <a:rPr lang="sk-SK" sz="1500" dirty="0" err="1"/>
              <a:t>AlumniPress</a:t>
            </a:r>
            <a:r>
              <a:rPr lang="sk-SK" sz="1500" dirty="0"/>
              <a:t>, 2009. 244 s. ISBN 978-80-8096-084-1. </a:t>
            </a:r>
            <a:r>
              <a:rPr lang="sk-SK" sz="1500" b="1" dirty="0"/>
              <a:t>e-skriptá, knižnica MTF: 65/Ry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SCHWARZ, M. - DADO, M. - HNILICA, </a:t>
            </a:r>
            <a:r>
              <a:rPr lang="sk-SK" sz="1500" dirty="0" err="1"/>
              <a:t>R.Rizikové</a:t>
            </a:r>
            <a:r>
              <a:rPr lang="sk-SK" sz="1500" dirty="0"/>
              <a:t> faktory pracovného prostredia: Zvolen: Technická univerzita vo Zvolene, 213, s.439, ISBN 978-80-228-2581-8. </a:t>
            </a:r>
            <a:r>
              <a:rPr lang="sk-SK" sz="1500" b="1" dirty="0"/>
              <a:t>knižnica MTF: 331/</a:t>
            </a:r>
            <a:r>
              <a:rPr lang="sk-SK" sz="1500" b="1" dirty="0" err="1"/>
              <a:t>Sch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SLAMKOVÁ, E. - DULINA, Ľ. - TABAKOVÁ, M. Ergonómia v priemysle: Žilina: GEORG knihárstvo, 2010, s. 262, ISBN 978-80-89401-09-3. </a:t>
            </a:r>
            <a:r>
              <a:rPr lang="sk-SK" sz="1500" b="1" dirty="0"/>
              <a:t>knižnica MTF: 331/</a:t>
            </a:r>
            <a:r>
              <a:rPr lang="sk-SK" sz="1500" b="1" dirty="0" err="1"/>
              <a:t>Sl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SMUTNÁ, M. - DULINA, Ľ. Metódy a softvérová podpora v priemyselnej ergonómii: Žilina: Slovenská ergonomická spoločnosť, 2010, s. 138, ISBN 978-80-970525-6-0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57417"/>
      </p:ext>
    </p:extLst>
  </p:cSld>
  <p:clrMapOvr>
    <a:masterClrMapping/>
  </p:clrMapOvr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63880"/>
            <a:ext cx="112928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PSYCHOLÓGIE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ŠTIKAR, J. </a:t>
            </a:r>
            <a:r>
              <a:rPr lang="sk-SK" dirty="0" err="1"/>
              <a:t>Psychologie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světě</a:t>
            </a:r>
            <a:r>
              <a:rPr lang="sk-SK" dirty="0"/>
              <a:t> práce. Praha: </a:t>
            </a:r>
            <a:r>
              <a:rPr lang="sk-SK" dirty="0" err="1"/>
              <a:t>Karolinum</a:t>
            </a:r>
            <a:r>
              <a:rPr lang="sk-SK" dirty="0"/>
              <a:t>, 2003.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NOVÝ, I. -- BEDRNOVÁ, E. </a:t>
            </a:r>
            <a:r>
              <a:rPr lang="sk-SK" dirty="0" err="1"/>
              <a:t>Psychologie</a:t>
            </a:r>
            <a:r>
              <a:rPr lang="sk-SK" dirty="0"/>
              <a:t> a </a:t>
            </a:r>
            <a:r>
              <a:rPr lang="sk-SK" dirty="0" err="1"/>
              <a:t>sociologie</a:t>
            </a:r>
            <a:r>
              <a:rPr lang="sk-SK" dirty="0"/>
              <a:t> </a:t>
            </a:r>
            <a:r>
              <a:rPr lang="sk-SK" dirty="0" err="1"/>
              <a:t>řízení</a:t>
            </a:r>
            <a:r>
              <a:rPr lang="sk-SK" dirty="0"/>
              <a:t>. Praha: Management Press, 2007. ISBN 978-80-7261-169-0. </a:t>
            </a:r>
            <a:r>
              <a:rPr lang="sk-SK" b="1" dirty="0"/>
              <a:t>knižnica MTF: 65/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zdroju.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2002. ISBN 80-247-0469-2. </a:t>
            </a:r>
            <a:r>
              <a:rPr lang="sk-SK" b="1" dirty="0"/>
              <a:t>knižnica MTF: 658.3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TYLER, T. </a:t>
            </a:r>
            <a:r>
              <a:rPr lang="sk-SK" dirty="0" err="1"/>
              <a:t>Why</a:t>
            </a:r>
            <a:r>
              <a:rPr lang="sk-SK" dirty="0"/>
              <a:t> </a:t>
            </a:r>
            <a:r>
              <a:rPr lang="sk-SK" dirty="0" err="1"/>
              <a:t>People</a:t>
            </a:r>
            <a:r>
              <a:rPr lang="sk-SK" dirty="0"/>
              <a:t> </a:t>
            </a:r>
            <a:r>
              <a:rPr lang="sk-SK" dirty="0" err="1"/>
              <a:t>Cooperate</a:t>
            </a:r>
            <a:r>
              <a:rPr lang="sk-SK" dirty="0"/>
              <a:t>: The Role of </a:t>
            </a:r>
            <a:r>
              <a:rPr lang="sk-SK" dirty="0" err="1"/>
              <a:t>Social</a:t>
            </a:r>
            <a:r>
              <a:rPr lang="sk-SK" dirty="0"/>
              <a:t> </a:t>
            </a:r>
            <a:r>
              <a:rPr lang="sk-SK" dirty="0" err="1"/>
              <a:t>Motivations</a:t>
            </a:r>
            <a:r>
              <a:rPr lang="sk-SK" dirty="0"/>
              <a:t>. New Jersey: PUP 2013. </a:t>
            </a:r>
            <a:r>
              <a:rPr lang="sk-SK" b="1" dirty="0"/>
              <a:t>knižnica MTF: 159.9/Ty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COVEY, S. 7 návykov skutočne efektívnych ľudí. Bratislava: </a:t>
            </a:r>
            <a:r>
              <a:rPr lang="sk-SK" dirty="0" err="1"/>
              <a:t>Eastone</a:t>
            </a:r>
            <a:r>
              <a:rPr lang="sk-SK" dirty="0"/>
              <a:t> </a:t>
            </a:r>
            <a:r>
              <a:rPr lang="sk-SK" dirty="0" err="1"/>
              <a:t>Books</a:t>
            </a:r>
            <a:r>
              <a:rPr lang="sk-SK" dirty="0"/>
              <a:t> </a:t>
            </a:r>
            <a:r>
              <a:rPr lang="sk-SK" dirty="0" err="1"/>
              <a:t>Success</a:t>
            </a:r>
            <a:r>
              <a:rPr lang="sk-SK" dirty="0"/>
              <a:t> </a:t>
            </a:r>
            <a:r>
              <a:rPr lang="sk-SK" dirty="0" err="1"/>
              <a:t>Library</a:t>
            </a:r>
            <a:r>
              <a:rPr lang="sk-SK" dirty="0"/>
              <a:t>, 2010. </a:t>
            </a:r>
            <a:r>
              <a:rPr lang="sk-SK" b="1" dirty="0"/>
              <a:t>knižnica MTF: 159.9/</a:t>
            </a:r>
            <a:r>
              <a:rPr lang="sk-SK" b="1" dirty="0" err="1"/>
              <a:t>Co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STEPHENS, T. -- ARMSTRONG, M. Management a </a:t>
            </a:r>
            <a:r>
              <a:rPr lang="sk-SK" dirty="0" err="1"/>
              <a:t>leadership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2008.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FORSYTH, P. Jak </a:t>
            </a:r>
            <a:r>
              <a:rPr lang="sk-SK" dirty="0" err="1"/>
              <a:t>motivovat</a:t>
            </a:r>
            <a:r>
              <a:rPr lang="sk-SK" dirty="0"/>
              <a:t> </a:t>
            </a:r>
            <a:r>
              <a:rPr lang="sk-SK" dirty="0" err="1"/>
              <a:t>svuj</a:t>
            </a:r>
            <a:r>
              <a:rPr lang="sk-SK" dirty="0"/>
              <a:t> tým.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2009. ISBN 978-80-247-2128-6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CIALDINI, R.B. Vplyv - psychológia presviedčania. Bratislava: </a:t>
            </a:r>
            <a:r>
              <a:rPr lang="sk-SK" dirty="0" err="1"/>
              <a:t>Eastone</a:t>
            </a:r>
            <a:r>
              <a:rPr lang="sk-SK" dirty="0"/>
              <a:t> </a:t>
            </a:r>
            <a:r>
              <a:rPr lang="sk-SK" dirty="0" err="1"/>
              <a:t>Books</a:t>
            </a:r>
            <a:r>
              <a:rPr lang="sk-SK" dirty="0"/>
              <a:t>, 2014.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244813"/>
      </p:ext>
    </p:extLst>
  </p:cSld>
  <p:clrMapOvr>
    <a:masterClrMapping/>
  </p:clrMapOvr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2440" y="670560"/>
            <a:ext cx="11216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SOCIOLÓGIE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NOVÝ, I. -- BEDRNOVÁ, E. </a:t>
            </a:r>
            <a:r>
              <a:rPr lang="sk-SK" dirty="0" err="1"/>
              <a:t>Psychologie</a:t>
            </a:r>
            <a:r>
              <a:rPr lang="sk-SK" dirty="0"/>
              <a:t> a </a:t>
            </a:r>
            <a:r>
              <a:rPr lang="sk-SK" dirty="0" err="1"/>
              <a:t>sociologie</a:t>
            </a:r>
            <a:r>
              <a:rPr lang="sk-SK" dirty="0"/>
              <a:t> </a:t>
            </a:r>
            <a:r>
              <a:rPr lang="sk-SK" dirty="0" err="1"/>
              <a:t>řízení</a:t>
            </a:r>
            <a:r>
              <a:rPr lang="sk-SK" dirty="0"/>
              <a:t>. Praha: Management Press, 2007. ISBN 978-80-7261-169-0. </a:t>
            </a:r>
            <a:r>
              <a:rPr lang="sk-SK" b="1" dirty="0"/>
              <a:t>knižnica MTF: 65/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BERGER, P L. </a:t>
            </a:r>
            <a:r>
              <a:rPr lang="sk-SK" dirty="0" err="1"/>
              <a:t>Pozvání</a:t>
            </a:r>
            <a:r>
              <a:rPr lang="sk-SK" dirty="0"/>
              <a:t> do </a:t>
            </a:r>
            <a:r>
              <a:rPr lang="sk-SK" dirty="0" err="1"/>
              <a:t>sociologie</a:t>
            </a:r>
            <a:r>
              <a:rPr lang="sk-SK" dirty="0"/>
              <a:t> : Humanistická </a:t>
            </a:r>
            <a:r>
              <a:rPr lang="sk-SK" dirty="0" err="1"/>
              <a:t>perspektiva</a:t>
            </a:r>
            <a:r>
              <a:rPr lang="sk-SK" dirty="0"/>
              <a:t>. Brno: </a:t>
            </a:r>
            <a:r>
              <a:rPr lang="sk-SK" dirty="0" err="1"/>
              <a:t>Barrister</a:t>
            </a:r>
            <a:r>
              <a:rPr lang="sk-SK" dirty="0"/>
              <a:t> &amp; </a:t>
            </a:r>
            <a:r>
              <a:rPr lang="sk-SK" dirty="0" err="1"/>
              <a:t>Principal</a:t>
            </a:r>
            <a:r>
              <a:rPr lang="sk-SK" dirty="0"/>
              <a:t>, 2003. 194 s. ISBN 80-85947-90-0. </a:t>
            </a:r>
            <a:r>
              <a:rPr lang="sk-SK" b="1" dirty="0"/>
              <a:t>knižnica MTF: 3/</a:t>
            </a:r>
            <a:r>
              <a:rPr lang="sk-SK" b="1" dirty="0" err="1"/>
              <a:t>Be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CSÁMPAI, O. Sociológia pre </a:t>
            </a:r>
            <a:r>
              <a:rPr lang="sk-SK" dirty="0" err="1"/>
              <a:t>nesociológov</a:t>
            </a:r>
            <a:r>
              <a:rPr lang="sk-SK" dirty="0"/>
              <a:t>. Trnava: Oliva 200978-80-257-0807-17. 186 s. ISBN 978-80-89332-01-4.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GIDDENS, A. </a:t>
            </a:r>
            <a:r>
              <a:rPr lang="sk-SK" dirty="0" err="1"/>
              <a:t>Sociologie</a:t>
            </a:r>
            <a:r>
              <a:rPr lang="sk-SK" dirty="0"/>
              <a:t>. Praha: ARGO, 2013. 1048 s. ISBN. (rok vyd. 1999 </a:t>
            </a:r>
            <a:r>
              <a:rPr lang="sk-SK" b="1" dirty="0"/>
              <a:t>knižnica MTF: 3/</a:t>
            </a:r>
            <a:r>
              <a:rPr lang="sk-SK" b="1" dirty="0" err="1"/>
              <a:t>Gi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JOHNSON, P. </a:t>
            </a:r>
            <a:r>
              <a:rPr lang="sk-SK" dirty="0" err="1"/>
              <a:t>Zrození</a:t>
            </a:r>
            <a:r>
              <a:rPr lang="sk-SK" dirty="0"/>
              <a:t> moderní doby: </a:t>
            </a:r>
            <a:r>
              <a:rPr lang="sk-SK" dirty="0" err="1"/>
              <a:t>Devatenácté</a:t>
            </a:r>
            <a:r>
              <a:rPr lang="sk-SK" dirty="0"/>
              <a:t> </a:t>
            </a:r>
            <a:r>
              <a:rPr lang="sk-SK" dirty="0" err="1"/>
              <a:t>století</a:t>
            </a:r>
            <a:r>
              <a:rPr lang="sk-SK" dirty="0"/>
              <a:t>. Praha: </a:t>
            </a:r>
            <a:r>
              <a:rPr lang="sk-SK" dirty="0" err="1"/>
              <a:t>Academia</a:t>
            </a:r>
            <a:r>
              <a:rPr lang="sk-SK" dirty="0"/>
              <a:t>, 1998. 869 s. ISBN 80-200-0694-X.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NOVÝ, I. </a:t>
            </a:r>
            <a:r>
              <a:rPr lang="sk-SK" dirty="0" err="1"/>
              <a:t>Sociologie</a:t>
            </a:r>
            <a:r>
              <a:rPr lang="sk-SK" dirty="0"/>
              <a:t> pro </a:t>
            </a:r>
            <a:r>
              <a:rPr lang="sk-SK" dirty="0" err="1"/>
              <a:t>ekonomy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, 1997. 164 s. ISBN 80-7169-433-9. </a:t>
            </a:r>
            <a:r>
              <a:rPr lang="sk-SK" b="1" dirty="0"/>
              <a:t>knižnica MTF: 3/So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RITZER, G. </a:t>
            </a:r>
            <a:r>
              <a:rPr lang="sk-SK" dirty="0" err="1"/>
              <a:t>Mcdonaldizace</a:t>
            </a:r>
            <a:r>
              <a:rPr lang="sk-SK" dirty="0"/>
              <a:t> </a:t>
            </a:r>
            <a:r>
              <a:rPr lang="sk-SK" dirty="0" err="1"/>
              <a:t>společnosti</a:t>
            </a:r>
            <a:r>
              <a:rPr lang="sk-SK" dirty="0"/>
              <a:t> : </a:t>
            </a:r>
            <a:r>
              <a:rPr lang="sk-SK" dirty="0" err="1"/>
              <a:t>Výzkum</a:t>
            </a:r>
            <a:r>
              <a:rPr lang="sk-SK" dirty="0"/>
              <a:t> </a:t>
            </a:r>
            <a:r>
              <a:rPr lang="sk-SK" dirty="0" err="1"/>
              <a:t>měnící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povahy </a:t>
            </a:r>
            <a:r>
              <a:rPr lang="sk-SK" dirty="0" err="1"/>
              <a:t>soudobého</a:t>
            </a:r>
            <a:r>
              <a:rPr lang="sk-SK" dirty="0"/>
              <a:t> </a:t>
            </a:r>
            <a:r>
              <a:rPr lang="sk-SK" dirty="0" err="1"/>
              <a:t>společenského</a:t>
            </a:r>
            <a:r>
              <a:rPr lang="sk-SK" dirty="0"/>
              <a:t> života. Praha: </a:t>
            </a:r>
            <a:r>
              <a:rPr lang="sk-SK" dirty="0" err="1"/>
              <a:t>Academia</a:t>
            </a:r>
            <a:r>
              <a:rPr lang="sk-SK" dirty="0"/>
              <a:t>, 1996. 176 s. ISBN 80-200-1075-0.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WATSON, T J. </a:t>
            </a:r>
            <a:r>
              <a:rPr lang="sk-SK" dirty="0" err="1"/>
              <a:t>Sociology</a:t>
            </a:r>
            <a:r>
              <a:rPr lang="sk-SK" dirty="0"/>
              <a:t>, </a:t>
            </a:r>
            <a:r>
              <a:rPr lang="sk-SK" dirty="0" err="1"/>
              <a:t>Work</a:t>
            </a:r>
            <a:r>
              <a:rPr lang="sk-SK" dirty="0"/>
              <a:t>, and Industry. UK: </a:t>
            </a:r>
            <a:r>
              <a:rPr lang="sk-SK" dirty="0" err="1"/>
              <a:t>Routledge</a:t>
            </a:r>
            <a:r>
              <a:rPr lang="sk-SK" dirty="0"/>
              <a:t>, 2008. 329 s. ISBN 0-415-43555-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GOSTICK, </a:t>
            </a:r>
            <a:r>
              <a:rPr lang="sk-SK" dirty="0" err="1"/>
              <a:t>Adrian</a:t>
            </a:r>
            <a:r>
              <a:rPr lang="sk-SK" dirty="0"/>
              <a:t> - ELTON, </a:t>
            </a:r>
            <a:r>
              <a:rPr lang="sk-SK" dirty="0" err="1"/>
              <a:t>Chester</a:t>
            </a:r>
            <a:r>
              <a:rPr lang="sk-SK" dirty="0"/>
              <a:t>. The </a:t>
            </a:r>
            <a:r>
              <a:rPr lang="sk-SK" dirty="0" err="1"/>
              <a:t>Carrot</a:t>
            </a:r>
            <a:r>
              <a:rPr lang="sk-SK" dirty="0"/>
              <a:t> </a:t>
            </a:r>
            <a:r>
              <a:rPr lang="sk-SK" dirty="0" err="1"/>
              <a:t>Principle</a:t>
            </a:r>
            <a:r>
              <a:rPr lang="sk-SK" dirty="0"/>
              <a:t>. New York </a:t>
            </a:r>
            <a:r>
              <a:rPr lang="sk-SK" dirty="0" err="1"/>
              <a:t>Free</a:t>
            </a:r>
            <a:r>
              <a:rPr lang="sk-SK" dirty="0"/>
              <a:t> Press 2009. 235 s. ISBN 978-1-4391-4917-1</a:t>
            </a:r>
            <a:r>
              <a:rPr lang="sk-SK" b="1" dirty="0"/>
              <a:t>. knižnica MTF: 65/Go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991112"/>
      </p:ext>
    </p:extLst>
  </p:cSld>
  <p:clrMapOvr>
    <a:masterClrMapping/>
  </p:clrMapOvr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3400" y="533400"/>
            <a:ext cx="10911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VÝROBNÝCH TECHNOLÓGIÍ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LIPA, Z. et al. Priemyselné technológie a výrobné zariadenia. Bratislava: STU v Bratislave, 2003. 329 s. ISBN 80-227-1907-2. </a:t>
            </a:r>
            <a:r>
              <a:rPr lang="sk-SK" b="1" dirty="0" err="1"/>
              <a:t>kniznica</a:t>
            </a:r>
            <a:r>
              <a:rPr lang="sk-SK" b="1" dirty="0"/>
              <a:t> MTF: 621/</a:t>
            </a:r>
            <a:r>
              <a:rPr lang="sk-SK" b="1" dirty="0" err="1"/>
              <a:t>Li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M. -- BÁRTA, J. Multimediálny sprievodca technológiou zvárania. Trnava: </a:t>
            </a:r>
            <a:r>
              <a:rPr lang="sk-SK" dirty="0" err="1"/>
              <a:t>AlumniPress</a:t>
            </a:r>
            <a:r>
              <a:rPr lang="sk-SK" dirty="0"/>
              <a:t>, 2008. 328 s. ISBN 978-80-8096-066-7. </a:t>
            </a:r>
            <a:r>
              <a:rPr lang="sk-SK" b="1" dirty="0"/>
              <a:t>knižnica MTF: 621.7/Ma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https://zlievarenstvo.mtf.stuba.sk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33389"/>
      </p:ext>
    </p:extLst>
  </p:cSld>
  <p:clrMapOvr>
    <a:masterClrMapping/>
  </p:clrMapOvr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87680" y="487680"/>
            <a:ext cx="1120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ZÁKLADY VÝROBNÝCH TECHNOLÓGIÍ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JANÁČ, A. et al. Technológia obrábania. Bratislava: STU v Bratislave, 2004. 288 s. ISBN 80-227-2031-3. </a:t>
            </a:r>
            <a:r>
              <a:rPr lang="sk-SK" b="1" dirty="0"/>
              <a:t>knižnica MTF: 621.9, e-učebnica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BARÁNEK, Ivan. </a:t>
            </a:r>
            <a:r>
              <a:rPr lang="sk-SK" i="1" dirty="0"/>
              <a:t>Technológia obrábania.</a:t>
            </a:r>
            <a:r>
              <a:rPr lang="sk-SK" dirty="0"/>
              <a:t> Bratislava: Vydavateľstvo </a:t>
            </a:r>
            <a:r>
              <a:rPr lang="sk-SK" dirty="0" err="1"/>
              <a:t>STu</a:t>
            </a:r>
            <a:r>
              <a:rPr lang="sk-SK" dirty="0"/>
              <a:t>, 2004. </a:t>
            </a:r>
            <a:r>
              <a:rPr lang="sk-SK" b="1" dirty="0"/>
              <a:t>knižnica MTF: 621.9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JANÁČ, A. Technológia obrábania a metrológia : Návody na cvičenia. Bratislava: STU v Bratislave, 2002. 193 s. ISBN 80-227-1711-8. </a:t>
            </a:r>
            <a:r>
              <a:rPr lang="sk-SK" b="1" dirty="0"/>
              <a:t>knižnica MTF: 621.9,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VASILKO, K. -- HRUBÝ, J. -- LIPTÁK, J. Technológia obrábania a montáže. Bratislava: Alfa, 1991. 494 s. ISBN 80-05-00807-4.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GÖRÖG, A. -- SAMARDŽIOVÁ, M. Metrológia a kvalita technologických procesov. Trnava : </a:t>
            </a:r>
            <a:r>
              <a:rPr lang="sk-SK" dirty="0" err="1"/>
              <a:t>AlumniPress</a:t>
            </a:r>
            <a:r>
              <a:rPr lang="sk-SK" dirty="0"/>
              <a:t>, 2016. 329 s. ISBN 978-80-8096-225-8. </a:t>
            </a:r>
            <a:r>
              <a:rPr lang="sk-SK" b="1" dirty="0"/>
              <a:t>knižnica MTF: 389/</a:t>
            </a:r>
            <a:r>
              <a:rPr lang="sk-SK" b="1" dirty="0" err="1"/>
              <a:t>Gö</a:t>
            </a:r>
            <a:r>
              <a:rPr lang="sk-SK" b="1" dirty="0"/>
              <a:t>, e-skriptá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841581"/>
      </p:ext>
    </p:extLst>
  </p:cSld>
  <p:clrMapOvr>
    <a:masterClrMapping/>
  </p:clrMapOvr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94360" y="594360"/>
            <a:ext cx="109270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ZDRAVOTNÁ TELESNÁ VÝCHOVA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CEPKOVÁ, A. Zdravotná telesná výchova. Bratislava: STU, 2013. 103 s. ISBN 978-80-227-4050-0. </a:t>
            </a:r>
            <a:r>
              <a:rPr lang="sk-SK" b="1" dirty="0"/>
              <a:t>knižnica MTF: 7/</a:t>
            </a:r>
            <a:r>
              <a:rPr lang="sk-SK" b="1" dirty="0" err="1"/>
              <a:t>Ce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HALKOVÁ, J. Zdravotní </a:t>
            </a:r>
            <a:r>
              <a:rPr lang="sk-SK" dirty="0" err="1"/>
              <a:t>tělesná</a:t>
            </a:r>
            <a:r>
              <a:rPr lang="sk-SK" dirty="0"/>
              <a:t> výchova. Praha: ČAS, 2004. 120 s.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ŠIMONEK, J. Pohyb a zdravie. Zborník recenzovaných vedeckých príspevkov. Bratislava: Peter </a:t>
            </a:r>
            <a:r>
              <a:rPr lang="sk-SK" dirty="0" err="1"/>
              <a:t>Mačura</a:t>
            </a:r>
            <a:r>
              <a:rPr lang="sk-SK" dirty="0"/>
              <a:t> PEEM, 2010, 151 s. ISBN: 978-80-8113-034-2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WINNICK, J. -- PORETTA, D. </a:t>
            </a:r>
            <a:r>
              <a:rPr lang="sk-SK" dirty="0" err="1"/>
              <a:t>Adapted</a:t>
            </a:r>
            <a:r>
              <a:rPr lang="sk-SK" dirty="0"/>
              <a:t> </a:t>
            </a:r>
            <a:r>
              <a:rPr lang="sk-SK" dirty="0" err="1"/>
              <a:t>Physical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and </a:t>
            </a:r>
            <a:r>
              <a:rPr lang="sk-SK" dirty="0" err="1"/>
              <a:t>Sport</a:t>
            </a:r>
            <a:r>
              <a:rPr lang="sk-SK" dirty="0"/>
              <a:t>.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Kinetics</a:t>
            </a:r>
            <a:r>
              <a:rPr lang="sk-SK" dirty="0"/>
              <a:t>, 2016, 648 </a:t>
            </a:r>
            <a:r>
              <a:rPr lang="sk-SK" dirty="0" err="1"/>
              <a:t>pp</a:t>
            </a:r>
            <a:r>
              <a:rPr lang="sk-SK" dirty="0"/>
              <a:t>. ISBN1492511536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09216"/>
      </p:ext>
    </p:extLst>
  </p:cSld>
  <p:clrMapOvr>
    <a:masterClrMapping/>
  </p:clrMapOvr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18160" y="563880"/>
            <a:ext cx="110947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ZDRAVOTNÁ TELESNÁ VÝCHOVA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CEPKOVÁ, A. Zdravotná telesná výchova. Bratislava:  STU, 2013. 103 s. ISBN 978-80-227-4050-0. </a:t>
            </a:r>
            <a:r>
              <a:rPr lang="sk-SK" b="1" dirty="0"/>
              <a:t>knižnica MTF: 7/</a:t>
            </a:r>
            <a:r>
              <a:rPr lang="sk-SK" b="1" dirty="0" err="1"/>
              <a:t>Ce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SYSLOVÁ, V. Zdravotní </a:t>
            </a:r>
            <a:r>
              <a:rPr lang="sk-SK" dirty="0" err="1"/>
              <a:t>tělesná</a:t>
            </a:r>
            <a:r>
              <a:rPr lang="sk-SK" dirty="0"/>
              <a:t> výchova. Praha: ČAS, 2003. 106 s. ISBN 80-86586-03-0. 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MEDEKOVÁ, H. et al. Vybrané aspekty pohybovej aktivity. Bratislava: Peter </a:t>
            </a:r>
            <a:r>
              <a:rPr lang="sk-SK" dirty="0" err="1"/>
              <a:t>Mačura</a:t>
            </a:r>
            <a:r>
              <a:rPr lang="sk-SK" dirty="0"/>
              <a:t> PEEM, 2006, 95 s.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ŠIMONEK, J. Pohyb a zdravie. Zborník recenzovaných vedeckých príspevkov. Bratislava: Peter </a:t>
            </a:r>
            <a:r>
              <a:rPr lang="sk-SK" dirty="0" err="1"/>
              <a:t>Mačura</a:t>
            </a:r>
            <a:r>
              <a:rPr lang="sk-SK" dirty="0"/>
              <a:t> PEEM, 2010, 151 s. ISBN: 978-80-8113-034-2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WINNICK, J. -- PORETTA, D. </a:t>
            </a:r>
            <a:r>
              <a:rPr lang="sk-SK" dirty="0" err="1"/>
              <a:t>Adapted</a:t>
            </a:r>
            <a:r>
              <a:rPr lang="sk-SK" dirty="0"/>
              <a:t> </a:t>
            </a:r>
            <a:r>
              <a:rPr lang="sk-SK" dirty="0" err="1"/>
              <a:t>Physical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and </a:t>
            </a:r>
            <a:r>
              <a:rPr lang="sk-SK" dirty="0" err="1"/>
              <a:t>Sport</a:t>
            </a:r>
            <a:r>
              <a:rPr lang="sk-SK" dirty="0"/>
              <a:t>.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Kinetics</a:t>
            </a:r>
            <a:r>
              <a:rPr lang="sk-SK" dirty="0"/>
              <a:t>, 2016, 648 </a:t>
            </a:r>
            <a:r>
              <a:rPr lang="sk-SK" dirty="0" err="1"/>
              <a:t>pp</a:t>
            </a:r>
            <a:r>
              <a:rPr lang="sk-SK" dirty="0"/>
              <a:t>. ISBN1492511536 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36206"/>
      </p:ext>
    </p:extLst>
  </p:cSld>
  <p:clrMapOvr>
    <a:masterClrMapping/>
  </p:clrMapOvr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9560" y="304800"/>
            <a:ext cx="115671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ZÍSKAVANIE ZNALOSTÍ PRE HIERARCHICKÉ RIADENIE SYSTÉMOV</a:t>
            </a:r>
          </a:p>
          <a:p>
            <a:endParaRPr lang="sk-SK" dirty="0"/>
          </a:p>
          <a:p>
            <a:r>
              <a:rPr lang="sk-SK" sz="1450" b="1" dirty="0"/>
              <a:t>Základná študijná literatúra</a:t>
            </a: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GOOD, P I. A </a:t>
            </a:r>
            <a:r>
              <a:rPr lang="sk-SK" sz="1450" dirty="0" err="1"/>
              <a:t>Practitioner's</a:t>
            </a:r>
            <a:r>
              <a:rPr lang="sk-SK" sz="1450" dirty="0"/>
              <a:t> </a:t>
            </a:r>
            <a:r>
              <a:rPr lang="sk-SK" sz="1450" dirty="0" err="1"/>
              <a:t>Guide</a:t>
            </a:r>
            <a:r>
              <a:rPr lang="sk-SK" sz="1450" dirty="0"/>
              <a:t> to </a:t>
            </a:r>
            <a:r>
              <a:rPr lang="sk-SK" sz="1450" dirty="0" err="1"/>
              <a:t>Resampling</a:t>
            </a:r>
            <a:r>
              <a:rPr lang="sk-SK" sz="1450" dirty="0"/>
              <a:t> </a:t>
            </a:r>
            <a:r>
              <a:rPr lang="sk-SK" sz="1450" dirty="0" err="1"/>
              <a:t>for</a:t>
            </a:r>
            <a:r>
              <a:rPr lang="sk-SK" sz="1450" dirty="0"/>
              <a:t> </a:t>
            </a:r>
            <a:r>
              <a:rPr lang="sk-SK" sz="1450" dirty="0" err="1"/>
              <a:t>Data</a:t>
            </a:r>
            <a:r>
              <a:rPr lang="sk-SK" sz="1450" dirty="0"/>
              <a:t> </a:t>
            </a:r>
            <a:r>
              <a:rPr lang="sk-SK" sz="1450" dirty="0" err="1"/>
              <a:t>Analysis</a:t>
            </a:r>
            <a:r>
              <a:rPr lang="sk-SK" sz="1450" dirty="0"/>
              <a:t>, </a:t>
            </a:r>
            <a:r>
              <a:rPr lang="sk-SK" sz="1450" dirty="0" err="1"/>
              <a:t>Data</a:t>
            </a:r>
            <a:r>
              <a:rPr lang="sk-SK" sz="1450" dirty="0"/>
              <a:t> </a:t>
            </a:r>
            <a:r>
              <a:rPr lang="sk-SK" sz="1450" dirty="0" err="1"/>
              <a:t>Mining</a:t>
            </a:r>
            <a:r>
              <a:rPr lang="sk-SK" sz="1450" dirty="0"/>
              <a:t>, and Modeling. Boca </a:t>
            </a:r>
            <a:r>
              <a:rPr lang="sk-SK" sz="1450" dirty="0" err="1"/>
              <a:t>Raton</a:t>
            </a:r>
            <a:r>
              <a:rPr lang="sk-SK" sz="1450" dirty="0"/>
              <a:t>: CRC Press, 2012. 214 s. ISBN 978-1-4398-5550-8. </a:t>
            </a:r>
            <a:r>
              <a:rPr lang="sk-SK" sz="1450" b="1" dirty="0"/>
              <a:t>knižnica MTF: 681.3/Go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MAIMON, O. -- ROKACH, L. </a:t>
            </a:r>
            <a:r>
              <a:rPr lang="sk-SK" sz="1450" dirty="0" err="1"/>
              <a:t>Data</a:t>
            </a:r>
            <a:r>
              <a:rPr lang="sk-SK" sz="1450" dirty="0"/>
              <a:t> </a:t>
            </a:r>
            <a:r>
              <a:rPr lang="sk-SK" sz="1450" dirty="0" err="1"/>
              <a:t>Mining</a:t>
            </a:r>
            <a:r>
              <a:rPr lang="sk-SK" sz="1450" dirty="0"/>
              <a:t> and </a:t>
            </a:r>
            <a:r>
              <a:rPr lang="sk-SK" sz="1450" dirty="0" err="1"/>
              <a:t>Knowledge</a:t>
            </a:r>
            <a:r>
              <a:rPr lang="sk-SK" sz="1450" dirty="0"/>
              <a:t> </a:t>
            </a:r>
            <a:r>
              <a:rPr lang="sk-SK" sz="1450" dirty="0" err="1"/>
              <a:t>Discovery</a:t>
            </a:r>
            <a:r>
              <a:rPr lang="sk-SK" sz="1450" dirty="0"/>
              <a:t> </a:t>
            </a:r>
            <a:r>
              <a:rPr lang="sk-SK" sz="1450" dirty="0" err="1"/>
              <a:t>Handbook</a:t>
            </a:r>
            <a:r>
              <a:rPr lang="sk-SK" sz="1450" dirty="0"/>
              <a:t>. New York: </a:t>
            </a:r>
            <a:r>
              <a:rPr lang="sk-SK" sz="1450" dirty="0" err="1"/>
              <a:t>Springer</a:t>
            </a:r>
            <a:r>
              <a:rPr lang="sk-SK" sz="1450" dirty="0"/>
              <a:t>, 2005. 1383 s. ISBN 978-0-387-24435-8. (rok vyd. 2010 </a:t>
            </a:r>
            <a:r>
              <a:rPr lang="sk-SK" sz="1450" b="1" dirty="0"/>
              <a:t>knižnica MTF: 681.3/Ma)</a:t>
            </a: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WITTEN, I H. -- FRANK, E. -- HALL, M A. </a:t>
            </a:r>
            <a:r>
              <a:rPr lang="sk-SK" sz="1450" dirty="0" err="1"/>
              <a:t>Data</a:t>
            </a:r>
            <a:r>
              <a:rPr lang="sk-SK" sz="1450" dirty="0"/>
              <a:t> </a:t>
            </a:r>
            <a:r>
              <a:rPr lang="sk-SK" sz="1450" dirty="0" err="1"/>
              <a:t>Mining</a:t>
            </a:r>
            <a:r>
              <a:rPr lang="sk-SK" sz="1450" dirty="0"/>
              <a:t> : </a:t>
            </a:r>
            <a:r>
              <a:rPr lang="sk-SK" sz="1450" dirty="0" err="1"/>
              <a:t>Practical</a:t>
            </a:r>
            <a:r>
              <a:rPr lang="sk-SK" sz="1450" dirty="0"/>
              <a:t> </a:t>
            </a:r>
            <a:r>
              <a:rPr lang="sk-SK" sz="1450" dirty="0" err="1"/>
              <a:t>Machine</a:t>
            </a:r>
            <a:r>
              <a:rPr lang="sk-SK" sz="1450" dirty="0"/>
              <a:t> </a:t>
            </a:r>
            <a:r>
              <a:rPr lang="sk-SK" sz="1450" dirty="0" err="1"/>
              <a:t>Learning</a:t>
            </a:r>
            <a:r>
              <a:rPr lang="sk-SK" sz="1450" dirty="0"/>
              <a:t> </a:t>
            </a:r>
            <a:r>
              <a:rPr lang="sk-SK" sz="1450" dirty="0" err="1"/>
              <a:t>Tools</a:t>
            </a:r>
            <a:r>
              <a:rPr lang="sk-SK" sz="1450" dirty="0"/>
              <a:t> and </a:t>
            </a:r>
            <a:r>
              <a:rPr lang="sk-SK" sz="1450" dirty="0" err="1"/>
              <a:t>Techniques</a:t>
            </a:r>
            <a:r>
              <a:rPr lang="sk-SK" sz="1450" dirty="0"/>
              <a:t>. </a:t>
            </a:r>
            <a:r>
              <a:rPr lang="sk-SK" sz="1450" dirty="0" err="1"/>
              <a:t>Burlington</a:t>
            </a:r>
            <a:r>
              <a:rPr lang="sk-SK" sz="1450" dirty="0"/>
              <a:t>: </a:t>
            </a:r>
            <a:r>
              <a:rPr lang="sk-SK" sz="1450" dirty="0" err="1"/>
              <a:t>Elsevier</a:t>
            </a:r>
            <a:r>
              <a:rPr lang="sk-SK" sz="1450" dirty="0"/>
              <a:t> </a:t>
            </a:r>
            <a:r>
              <a:rPr lang="sk-SK" sz="1450" dirty="0" err="1"/>
              <a:t>Inc</a:t>
            </a:r>
            <a:r>
              <a:rPr lang="sk-SK" sz="1450" dirty="0"/>
              <a:t>., 2011. 629 s. ISBN 978-0-12-374856-0. (rok vyd. 2017 </a:t>
            </a:r>
            <a:r>
              <a:rPr lang="sk-SK" sz="1450" b="1" dirty="0"/>
              <a:t>knižnica MTF: 681.3/Da</a:t>
            </a:r>
            <a:r>
              <a:rPr lang="sk-SK" sz="145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GIUDICI, P. -- FIGINI, S. </a:t>
            </a:r>
            <a:r>
              <a:rPr lang="sk-SK" sz="1450" dirty="0" err="1"/>
              <a:t>Applied</a:t>
            </a:r>
            <a:r>
              <a:rPr lang="sk-SK" sz="1450" dirty="0"/>
              <a:t> </a:t>
            </a:r>
            <a:r>
              <a:rPr lang="sk-SK" sz="1450" dirty="0" err="1"/>
              <a:t>Data</a:t>
            </a:r>
            <a:r>
              <a:rPr lang="sk-SK" sz="1450" dirty="0"/>
              <a:t> </a:t>
            </a:r>
            <a:r>
              <a:rPr lang="sk-SK" sz="1450" dirty="0" err="1"/>
              <a:t>Mining</a:t>
            </a:r>
            <a:r>
              <a:rPr lang="sk-SK" sz="1450" dirty="0"/>
              <a:t> </a:t>
            </a:r>
            <a:r>
              <a:rPr lang="sk-SK" sz="1450" dirty="0" err="1"/>
              <a:t>for</a:t>
            </a:r>
            <a:r>
              <a:rPr lang="sk-SK" sz="1450" dirty="0"/>
              <a:t> Business and Industry. </a:t>
            </a:r>
            <a:r>
              <a:rPr lang="sk-SK" sz="1450" dirty="0" err="1"/>
              <a:t>Chichester</a:t>
            </a:r>
            <a:r>
              <a:rPr lang="sk-SK" sz="1450" dirty="0"/>
              <a:t>: John </a:t>
            </a:r>
            <a:r>
              <a:rPr lang="sk-SK" sz="1450" dirty="0" err="1"/>
              <a:t>Wiley</a:t>
            </a:r>
            <a:r>
              <a:rPr lang="sk-SK" sz="1450" dirty="0"/>
              <a:t> &amp; </a:t>
            </a:r>
            <a:r>
              <a:rPr lang="sk-SK" sz="1450" dirty="0" err="1"/>
              <a:t>Sons</a:t>
            </a:r>
            <a:r>
              <a:rPr lang="sk-SK" sz="1450" dirty="0"/>
              <a:t>, 2009. 249 s. ISBN 978-0-470-05887-9. </a:t>
            </a:r>
            <a:r>
              <a:rPr lang="sk-SK" sz="1450" b="1" dirty="0"/>
              <a:t>knižnica MTF: 681.3/</a:t>
            </a:r>
            <a:r>
              <a:rPr lang="sk-SK" sz="1450" b="1" dirty="0" err="1"/>
              <a:t>Gi</a:t>
            </a:r>
            <a:endParaRPr lang="sk-SK" sz="1450" b="1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LOSHIN , D. Big </a:t>
            </a:r>
            <a:r>
              <a:rPr lang="sk-SK" sz="1450" dirty="0" err="1"/>
              <a:t>Data</a:t>
            </a:r>
            <a:r>
              <a:rPr lang="sk-SK" sz="1450" dirty="0"/>
              <a:t> </a:t>
            </a:r>
            <a:r>
              <a:rPr lang="sk-SK" sz="1450" dirty="0" err="1"/>
              <a:t>analytics</a:t>
            </a:r>
            <a:r>
              <a:rPr lang="sk-SK" sz="1450" dirty="0"/>
              <a:t>. San Diego: </a:t>
            </a:r>
            <a:r>
              <a:rPr lang="sk-SK" sz="1450" dirty="0" err="1"/>
              <a:t>Elsevier</a:t>
            </a:r>
            <a:r>
              <a:rPr lang="sk-SK" sz="1450" dirty="0"/>
              <a:t> , 2013. ISBN 978-0-12-417319-4. </a:t>
            </a:r>
            <a:r>
              <a:rPr lang="sk-SK" sz="1450" b="1" dirty="0"/>
              <a:t>knižnica MTF: 681.3/</a:t>
            </a:r>
            <a:r>
              <a:rPr lang="sk-SK" sz="1450" b="1" dirty="0" err="1"/>
              <a:t>Lo</a:t>
            </a: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TORGO, L. </a:t>
            </a:r>
            <a:r>
              <a:rPr lang="sk-SK" sz="1450" dirty="0" err="1"/>
              <a:t>Data</a:t>
            </a:r>
            <a:r>
              <a:rPr lang="sk-SK" sz="1450" dirty="0"/>
              <a:t> </a:t>
            </a:r>
            <a:r>
              <a:rPr lang="sk-SK" sz="1450" dirty="0" err="1"/>
              <a:t>mining</a:t>
            </a:r>
            <a:r>
              <a:rPr lang="sk-SK" sz="1450" dirty="0"/>
              <a:t> </a:t>
            </a:r>
            <a:r>
              <a:rPr lang="sk-SK" sz="1450" dirty="0" err="1"/>
              <a:t>with</a:t>
            </a:r>
            <a:r>
              <a:rPr lang="sk-SK" sz="1450" dirty="0"/>
              <a:t> R : </a:t>
            </a:r>
            <a:r>
              <a:rPr lang="sk-SK" sz="1450" dirty="0" err="1"/>
              <a:t>Learning</a:t>
            </a:r>
            <a:r>
              <a:rPr lang="sk-SK" sz="1450" dirty="0"/>
              <a:t> </a:t>
            </a:r>
            <a:r>
              <a:rPr lang="sk-SK" sz="1450" dirty="0" err="1"/>
              <a:t>with</a:t>
            </a:r>
            <a:r>
              <a:rPr lang="sk-SK" sz="1450" dirty="0"/>
              <a:t> </a:t>
            </a:r>
            <a:r>
              <a:rPr lang="sk-SK" sz="1450" dirty="0" err="1"/>
              <a:t>Case</a:t>
            </a:r>
            <a:r>
              <a:rPr lang="sk-SK" sz="1450" dirty="0"/>
              <a:t> </a:t>
            </a:r>
            <a:r>
              <a:rPr lang="sk-SK" sz="1450" dirty="0" err="1"/>
              <a:t>Studies</a:t>
            </a:r>
            <a:r>
              <a:rPr lang="sk-SK" sz="1450" dirty="0"/>
              <a:t>. Boca </a:t>
            </a:r>
            <a:r>
              <a:rPr lang="sk-SK" sz="1450" dirty="0" err="1"/>
              <a:t>Raton</a:t>
            </a:r>
            <a:r>
              <a:rPr lang="sk-SK" sz="1450" dirty="0"/>
              <a:t>: CRC Press, 2011. 289 s. ISBN 978-1-4398-1018-7. </a:t>
            </a:r>
            <a:r>
              <a:rPr lang="sk-SK" sz="1450" b="1" dirty="0"/>
              <a:t>knižnica MTF: 681.3/To</a:t>
            </a: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INMON, W. </a:t>
            </a:r>
            <a:r>
              <a:rPr lang="sk-SK" sz="1450" dirty="0" err="1"/>
              <a:t>Building</a:t>
            </a:r>
            <a:r>
              <a:rPr lang="sk-SK" sz="1450" dirty="0"/>
              <a:t> </a:t>
            </a:r>
            <a:r>
              <a:rPr lang="sk-SK" sz="1450" dirty="0" err="1"/>
              <a:t>the</a:t>
            </a:r>
            <a:r>
              <a:rPr lang="sk-SK" sz="1450" dirty="0"/>
              <a:t> </a:t>
            </a:r>
            <a:r>
              <a:rPr lang="sk-SK" sz="1450" dirty="0" err="1"/>
              <a:t>Data</a:t>
            </a:r>
            <a:r>
              <a:rPr lang="sk-SK" sz="1450" dirty="0"/>
              <a:t> </a:t>
            </a:r>
            <a:r>
              <a:rPr lang="sk-SK" sz="1450" dirty="0" err="1"/>
              <a:t>Warehouse</a:t>
            </a:r>
            <a:r>
              <a:rPr lang="sk-SK" sz="1450" dirty="0"/>
              <a:t>. New York: John </a:t>
            </a:r>
            <a:r>
              <a:rPr lang="sk-SK" sz="1450" dirty="0" err="1"/>
              <a:t>Wiley</a:t>
            </a:r>
            <a:r>
              <a:rPr lang="sk-SK" sz="1450" dirty="0"/>
              <a:t>  2002. 412 s. ISBN 0-471-08130-2. </a:t>
            </a:r>
            <a:r>
              <a:rPr lang="sk-SK" sz="1450" b="1" dirty="0"/>
              <a:t>knižnica MTF: 681.3/In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KEBÍSEK, Michal et al. </a:t>
            </a:r>
            <a:r>
              <a:rPr lang="sk-SK" sz="1450" dirty="0" err="1"/>
              <a:t>Artificial</a:t>
            </a:r>
            <a:r>
              <a:rPr lang="sk-SK" sz="1450" dirty="0"/>
              <a:t> </a:t>
            </a:r>
            <a:r>
              <a:rPr lang="sk-SK" sz="1450" dirty="0" err="1"/>
              <a:t>Intelligence</a:t>
            </a:r>
            <a:r>
              <a:rPr lang="sk-SK" sz="1450" dirty="0"/>
              <a:t> </a:t>
            </a:r>
            <a:r>
              <a:rPr lang="sk-SK" sz="1450" dirty="0" err="1"/>
              <a:t>Platform</a:t>
            </a:r>
            <a:r>
              <a:rPr lang="sk-SK" sz="1450" dirty="0"/>
              <a:t> </a:t>
            </a:r>
            <a:r>
              <a:rPr lang="sk-SK" sz="1450" dirty="0" err="1"/>
              <a:t>Proposal</a:t>
            </a:r>
            <a:r>
              <a:rPr lang="sk-SK" sz="1450" dirty="0"/>
              <a:t> </a:t>
            </a:r>
            <a:r>
              <a:rPr lang="sk-SK" sz="1450" dirty="0" err="1"/>
              <a:t>for</a:t>
            </a:r>
            <a:r>
              <a:rPr lang="sk-SK" sz="1450" dirty="0"/>
              <a:t> </a:t>
            </a:r>
            <a:r>
              <a:rPr lang="sk-SK" sz="1450" dirty="0" err="1"/>
              <a:t>Paint</a:t>
            </a:r>
            <a:r>
              <a:rPr lang="sk-SK" sz="1450" dirty="0"/>
              <a:t> </a:t>
            </a:r>
            <a:r>
              <a:rPr lang="sk-SK" sz="1450" dirty="0" err="1"/>
              <a:t>Structure</a:t>
            </a:r>
            <a:r>
              <a:rPr lang="sk-SK" sz="1450" dirty="0"/>
              <a:t> </a:t>
            </a:r>
            <a:r>
              <a:rPr lang="sk-SK" sz="1450" dirty="0" err="1"/>
              <a:t>Quality</a:t>
            </a:r>
            <a:r>
              <a:rPr lang="sk-SK" sz="1450" dirty="0"/>
              <a:t> </a:t>
            </a:r>
            <a:r>
              <a:rPr lang="sk-SK" sz="1450" dirty="0" err="1"/>
              <a:t>Prediction</a:t>
            </a:r>
            <a:r>
              <a:rPr lang="sk-SK" sz="1450" dirty="0"/>
              <a:t> </a:t>
            </a:r>
            <a:r>
              <a:rPr lang="sk-SK" sz="1450" dirty="0" err="1"/>
              <a:t>within</a:t>
            </a:r>
            <a:r>
              <a:rPr lang="sk-SK" sz="1450" dirty="0"/>
              <a:t> </a:t>
            </a:r>
            <a:r>
              <a:rPr lang="sk-SK" sz="1450" dirty="0" err="1"/>
              <a:t>the</a:t>
            </a:r>
            <a:r>
              <a:rPr lang="sk-SK" sz="1450" dirty="0"/>
              <a:t> Industry 4.0 </a:t>
            </a:r>
            <a:r>
              <a:rPr lang="sk-SK" sz="1450" dirty="0" err="1"/>
              <a:t>Concept</a:t>
            </a:r>
            <a:r>
              <a:rPr lang="sk-SK" sz="1450" dirty="0"/>
              <a:t>. In IFAC-</a:t>
            </a:r>
            <a:r>
              <a:rPr lang="sk-SK" sz="1450" dirty="0" err="1"/>
              <a:t>PapersOnLine</a:t>
            </a:r>
            <a:r>
              <a:rPr lang="sk-SK" sz="1450" dirty="0"/>
              <a:t>. </a:t>
            </a:r>
            <a:r>
              <a:rPr lang="sk-SK" sz="1450" dirty="0" err="1"/>
              <a:t>Vol</a:t>
            </a:r>
            <a:r>
              <a:rPr lang="sk-SK" sz="1450" dirty="0"/>
              <a:t>. 53, </a:t>
            </a:r>
            <a:r>
              <a:rPr lang="sk-SK" sz="1450" dirty="0" err="1"/>
              <a:t>iss</a:t>
            </a:r>
            <a:r>
              <a:rPr lang="sk-SK" sz="1450" dirty="0"/>
              <a:t>. 2: IFAC </a:t>
            </a:r>
            <a:r>
              <a:rPr lang="sk-SK" sz="1450" dirty="0" err="1"/>
              <a:t>World</a:t>
            </a:r>
            <a:r>
              <a:rPr lang="sk-SK" sz="1450" dirty="0"/>
              <a:t> </a:t>
            </a:r>
            <a:r>
              <a:rPr lang="sk-SK" sz="1450" dirty="0" err="1"/>
              <a:t>Congress</a:t>
            </a:r>
            <a:r>
              <a:rPr lang="sk-SK" sz="1450" dirty="0"/>
              <a:t>, Berlín, </a:t>
            </a:r>
            <a:r>
              <a:rPr lang="sk-SK" sz="1450" dirty="0" err="1"/>
              <a:t>Germany</a:t>
            </a:r>
            <a:r>
              <a:rPr lang="sk-SK" sz="1450" dirty="0"/>
              <a:t>, 12-17 </a:t>
            </a:r>
            <a:r>
              <a:rPr lang="sk-SK" sz="1450" dirty="0" err="1"/>
              <a:t>July</a:t>
            </a:r>
            <a:r>
              <a:rPr lang="sk-SK" sz="1450" dirty="0"/>
              <a:t> 2020 (2020), s. 11168-11174. ISSN 2405-8963 (2020). </a:t>
            </a:r>
            <a:r>
              <a:rPr lang="sk-SK" sz="1450" b="1" dirty="0"/>
              <a:t>Knižnica MTF: časopisy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ŠIMONČIČOVÁ, V. -- TANUŠKA, P. </a:t>
            </a:r>
            <a:r>
              <a:rPr lang="sk-SK" sz="1450" dirty="0" err="1"/>
              <a:t>Creating</a:t>
            </a:r>
            <a:r>
              <a:rPr lang="sk-SK" sz="1450" dirty="0"/>
              <a:t> a management </a:t>
            </a:r>
            <a:r>
              <a:rPr lang="sk-SK" sz="1450" dirty="0" err="1"/>
              <a:t>view</a:t>
            </a:r>
            <a:r>
              <a:rPr lang="sk-SK" sz="1450" dirty="0"/>
              <a:t> on </a:t>
            </a:r>
            <a:r>
              <a:rPr lang="sk-SK" sz="1450" dirty="0" err="1"/>
              <a:t>key</a:t>
            </a:r>
            <a:r>
              <a:rPr lang="sk-SK" sz="1450" dirty="0"/>
              <a:t> </a:t>
            </a:r>
            <a:r>
              <a:rPr lang="sk-SK" sz="1450" dirty="0" err="1"/>
              <a:t>indicators</a:t>
            </a:r>
            <a:r>
              <a:rPr lang="sk-SK" sz="1450" dirty="0"/>
              <a:t> </a:t>
            </a:r>
            <a:r>
              <a:rPr lang="sk-SK" sz="1450" dirty="0" err="1"/>
              <a:t>using</a:t>
            </a:r>
            <a:r>
              <a:rPr lang="sk-SK" sz="1450" dirty="0"/>
              <a:t> business </a:t>
            </a:r>
            <a:r>
              <a:rPr lang="sk-SK" sz="1450" dirty="0" err="1"/>
              <a:t>intelligence</a:t>
            </a:r>
            <a:r>
              <a:rPr lang="sk-SK" sz="1450" dirty="0"/>
              <a:t> in </a:t>
            </a:r>
            <a:r>
              <a:rPr lang="sk-SK" sz="1450" dirty="0" err="1"/>
              <a:t>small</a:t>
            </a:r>
            <a:r>
              <a:rPr lang="sk-SK" sz="1450" dirty="0"/>
              <a:t> and </a:t>
            </a:r>
            <a:r>
              <a:rPr lang="sk-SK" sz="1450" dirty="0" err="1"/>
              <a:t>medium</a:t>
            </a:r>
            <a:r>
              <a:rPr lang="sk-SK" sz="1450" dirty="0"/>
              <a:t> </a:t>
            </a:r>
            <a:r>
              <a:rPr lang="sk-SK" sz="1450" dirty="0" err="1"/>
              <a:t>enterprises</a:t>
            </a:r>
            <a:r>
              <a:rPr lang="sk-SK" sz="1450" dirty="0"/>
              <a:t>. In </a:t>
            </a:r>
            <a:r>
              <a:rPr lang="sk-SK" sz="1450" dirty="0" err="1"/>
              <a:t>Proceedings</a:t>
            </a:r>
            <a:r>
              <a:rPr lang="sk-SK" sz="1450" dirty="0"/>
              <a:t> of </a:t>
            </a:r>
            <a:r>
              <a:rPr lang="sk-SK" sz="1450" dirty="0" err="1"/>
              <a:t>the</a:t>
            </a:r>
            <a:r>
              <a:rPr lang="sk-SK" sz="1450" dirty="0"/>
              <a:t> 28th International </a:t>
            </a:r>
            <a:r>
              <a:rPr lang="sk-SK" sz="1450" dirty="0" err="1"/>
              <a:t>Conference</a:t>
            </a:r>
            <a:r>
              <a:rPr lang="sk-SK" sz="1450" dirty="0"/>
              <a:t> 2016 </a:t>
            </a:r>
            <a:r>
              <a:rPr lang="sk-SK" sz="1450" dirty="0" err="1"/>
              <a:t>Cybernetics</a:t>
            </a:r>
            <a:r>
              <a:rPr lang="sk-SK" sz="1450" dirty="0"/>
              <a:t> &amp; </a:t>
            </a:r>
            <a:r>
              <a:rPr lang="sk-SK" sz="1450" dirty="0" err="1"/>
              <a:t>Informatics</a:t>
            </a:r>
            <a:r>
              <a:rPr lang="sk-SK" sz="1450" dirty="0"/>
              <a:t> (K&amp;I). IEEE, 2016: 2016, ISBN 978-1-5090-1832-8.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ŠPENDLA, L. -- KEBÍSEK, M. -- TANUŠKA, P. </a:t>
            </a:r>
            <a:r>
              <a:rPr lang="sk-SK" sz="1450" dirty="0" err="1"/>
              <a:t>Decision</a:t>
            </a:r>
            <a:r>
              <a:rPr lang="sk-SK" sz="1450" dirty="0"/>
              <a:t> </a:t>
            </a:r>
            <a:r>
              <a:rPr lang="sk-SK" sz="1450" dirty="0" err="1"/>
              <a:t>Making</a:t>
            </a:r>
            <a:r>
              <a:rPr lang="sk-SK" sz="1450" dirty="0"/>
              <a:t> </a:t>
            </a:r>
            <a:r>
              <a:rPr lang="sk-SK" sz="1450" dirty="0" err="1"/>
              <a:t>Platform</a:t>
            </a:r>
            <a:r>
              <a:rPr lang="sk-SK" sz="1450" dirty="0"/>
              <a:t> </a:t>
            </a:r>
            <a:r>
              <a:rPr lang="sk-SK" sz="1450" dirty="0" err="1"/>
              <a:t>Proposal</a:t>
            </a:r>
            <a:r>
              <a:rPr lang="sk-SK" sz="1450" dirty="0"/>
              <a:t> </a:t>
            </a:r>
            <a:r>
              <a:rPr lang="sk-SK" sz="1450" dirty="0" err="1"/>
              <a:t>for</a:t>
            </a:r>
            <a:r>
              <a:rPr lang="sk-SK" sz="1450" dirty="0"/>
              <a:t> </a:t>
            </a:r>
            <a:r>
              <a:rPr lang="sk-SK" sz="1450" dirty="0" err="1"/>
              <a:t>Paint</a:t>
            </a:r>
            <a:r>
              <a:rPr lang="sk-SK" sz="1450" dirty="0"/>
              <a:t> </a:t>
            </a:r>
            <a:r>
              <a:rPr lang="sk-SK" sz="1450" dirty="0" err="1"/>
              <a:t>Quality</a:t>
            </a:r>
            <a:r>
              <a:rPr lang="sk-SK" sz="1450" dirty="0"/>
              <a:t> </a:t>
            </a:r>
            <a:r>
              <a:rPr lang="sk-SK" sz="1450" dirty="0" err="1"/>
              <a:t>Evaluation</a:t>
            </a:r>
            <a:r>
              <a:rPr lang="sk-SK" sz="1450" dirty="0"/>
              <a:t> in </a:t>
            </a:r>
            <a:r>
              <a:rPr lang="sk-SK" sz="1450" dirty="0" err="1"/>
              <a:t>Automotive</a:t>
            </a:r>
            <a:r>
              <a:rPr lang="sk-SK" sz="1450" dirty="0"/>
              <a:t> Industry. In </a:t>
            </a:r>
            <a:r>
              <a:rPr lang="sk-SK" sz="1450" dirty="0" err="1"/>
              <a:t>World</a:t>
            </a:r>
            <a:r>
              <a:rPr lang="sk-SK" sz="1450" dirty="0"/>
              <a:t> </a:t>
            </a:r>
            <a:r>
              <a:rPr lang="sk-SK" sz="1450" dirty="0" err="1"/>
              <a:t>Congress</a:t>
            </a:r>
            <a:r>
              <a:rPr lang="sk-SK" sz="1450" dirty="0"/>
              <a:t> on Industrial </a:t>
            </a:r>
            <a:r>
              <a:rPr lang="sk-SK" sz="1450" dirty="0" err="1"/>
              <a:t>Control</a:t>
            </a:r>
            <a:r>
              <a:rPr lang="sk-SK" sz="1450" dirty="0"/>
              <a:t> Systems </a:t>
            </a:r>
            <a:r>
              <a:rPr lang="sk-SK" sz="1450" dirty="0" err="1"/>
              <a:t>Security</a:t>
            </a:r>
            <a:r>
              <a:rPr lang="sk-SK" sz="1450" dirty="0"/>
              <a:t> (WCICSS 2020). </a:t>
            </a:r>
            <a:r>
              <a:rPr lang="sk-SK" sz="1450" dirty="0" err="1"/>
              <a:t>Published</a:t>
            </a:r>
            <a:r>
              <a:rPr lang="sk-SK" sz="1450" dirty="0"/>
              <a:t> by </a:t>
            </a:r>
            <a:r>
              <a:rPr lang="sk-SK" sz="1450" dirty="0" err="1"/>
              <a:t>Infonomics</a:t>
            </a:r>
            <a:r>
              <a:rPr lang="sk-SK" sz="1450" dirty="0"/>
              <a:t> Society ; </a:t>
            </a:r>
            <a:r>
              <a:rPr lang="sk-SK" sz="1450" dirty="0" err="1"/>
              <a:t>London</a:t>
            </a:r>
            <a:r>
              <a:rPr lang="sk-SK" sz="1450" dirty="0"/>
              <a:t>, UK, 2020: 2020, s. 119--126. ISBN 978-1-913572-26-6.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ABASOVÁ, J. -- TANUŠKA, P. Získavanie znalostí pre potreby riadenia výrobných procesov. Diplomová práca. 2017.  </a:t>
            </a:r>
            <a:r>
              <a:rPr lang="sk-SK" sz="1450" b="1" dirty="0"/>
              <a:t>knižnica MTF: prezenčne so súhlasom autora (u knihovníka)</a:t>
            </a:r>
            <a:endParaRPr lang="sk-SK" sz="1450" dirty="0"/>
          </a:p>
          <a:p>
            <a:pPr marL="342900" lvl="0" indent="-342900">
              <a:buFont typeface="+mj-lt"/>
              <a:buAutoNum type="arabicPeriod"/>
            </a:pPr>
            <a:r>
              <a:rPr lang="sk-SK" sz="1450" dirty="0"/>
              <a:t>GRÍGELOVÁ, V. -- TANUŠKA, P. Získavanie znalostí z heterogénnych dátových úložísk pre potreby riadenia procesov. Dizertačná práca. 2019. 142 s. </a:t>
            </a:r>
            <a:r>
              <a:rPr lang="sk-SK" sz="1450" b="1" dirty="0" err="1"/>
              <a:t>knžžnica</a:t>
            </a:r>
            <a:r>
              <a:rPr lang="sk-SK" sz="1450" b="1" dirty="0"/>
              <a:t> MTF: prezenčne so súhlasom autora (u knihovníka)</a:t>
            </a:r>
            <a:endParaRPr lang="sk-SK" sz="1450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040217"/>
      </p:ext>
    </p:extLst>
  </p:cSld>
  <p:clrMapOvr>
    <a:masterClrMapping/>
  </p:clrMapOvr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65760" y="457200"/>
            <a:ext cx="114147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ZISŤOVANIE PRÍČIN POŽIAROV A HAVÁRIÍ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NFPA, A. NFPA 921 </a:t>
            </a:r>
            <a:r>
              <a:rPr lang="sk-SK" dirty="0" err="1"/>
              <a:t>Guide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Fire</a:t>
            </a:r>
            <a:r>
              <a:rPr lang="sk-SK" dirty="0"/>
              <a:t> and </a:t>
            </a:r>
            <a:r>
              <a:rPr lang="sk-SK" dirty="0" err="1"/>
              <a:t>Explosion</a:t>
            </a:r>
            <a:r>
              <a:rPr lang="sk-SK" dirty="0"/>
              <a:t> </a:t>
            </a:r>
            <a:r>
              <a:rPr lang="sk-SK" dirty="0" err="1"/>
              <a:t>Investigations</a:t>
            </a:r>
            <a:r>
              <a:rPr lang="sk-SK" dirty="0"/>
              <a:t> . </a:t>
            </a:r>
            <a:r>
              <a:rPr lang="sk-SK" dirty="0" err="1"/>
              <a:t>Batterymarch</a:t>
            </a:r>
            <a:r>
              <a:rPr lang="sk-SK" dirty="0"/>
              <a:t> Park, </a:t>
            </a:r>
            <a:r>
              <a:rPr lang="sk-SK" dirty="0" err="1"/>
              <a:t>Quincy</a:t>
            </a:r>
            <a:r>
              <a:rPr lang="sk-SK" dirty="0"/>
              <a:t>, Massachusetts, USA: NFPA, 2011. 341 s. </a:t>
            </a:r>
            <a:r>
              <a:rPr lang="sk-SK" b="1" dirty="0"/>
              <a:t>knižnica MTF: 331/</a:t>
            </a:r>
            <a:r>
              <a:rPr lang="sk-SK" b="1" dirty="0" err="1"/>
              <a:t>Nf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PEKAR et al. V S. </a:t>
            </a:r>
            <a:r>
              <a:rPr lang="sk-SK" dirty="0" err="1"/>
              <a:t>Zjišťování</a:t>
            </a:r>
            <a:r>
              <a:rPr lang="sk-SK" dirty="0"/>
              <a:t> </a:t>
            </a:r>
            <a:r>
              <a:rPr lang="sk-SK" dirty="0" err="1"/>
              <a:t>příčin</a:t>
            </a:r>
            <a:r>
              <a:rPr lang="sk-SK" dirty="0"/>
              <a:t> </a:t>
            </a:r>
            <a:r>
              <a:rPr lang="sk-SK" dirty="0" err="1"/>
              <a:t>požáru</a:t>
            </a:r>
            <a:r>
              <a:rPr lang="sk-SK" dirty="0"/>
              <a:t> v rámci </a:t>
            </a:r>
            <a:r>
              <a:rPr lang="sk-SK" dirty="0" err="1"/>
              <a:t>státního</a:t>
            </a:r>
            <a:r>
              <a:rPr lang="sk-SK" dirty="0"/>
              <a:t> </a:t>
            </a:r>
            <a:r>
              <a:rPr lang="sk-SK" dirty="0" err="1"/>
              <a:t>požárního</a:t>
            </a:r>
            <a:r>
              <a:rPr lang="sk-SK" dirty="0"/>
              <a:t> dozoru. Ostrava: </a:t>
            </a:r>
            <a:r>
              <a:rPr lang="sk-SK" dirty="0" err="1"/>
              <a:t>Edice</a:t>
            </a:r>
            <a:r>
              <a:rPr lang="sk-SK" dirty="0"/>
              <a:t> SPBI Spektrum, 2011. 111 s. ISBN 978-80-7385-107-1. </a:t>
            </a:r>
            <a:r>
              <a:rPr lang="sk-SK" b="1" dirty="0"/>
              <a:t>knižnica MTF: 331/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Samovznietenie. Ostrava:  SPBI  1999. 133 s. ISBN 80-86111-43-1. </a:t>
            </a:r>
            <a:r>
              <a:rPr lang="sk-SK" b="1" dirty="0"/>
              <a:t>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ŠENOVSKÝ, M. Základy </a:t>
            </a:r>
            <a:r>
              <a:rPr lang="sk-SK" dirty="0" err="1"/>
              <a:t>požárního</a:t>
            </a:r>
            <a:r>
              <a:rPr lang="sk-SK" dirty="0"/>
              <a:t> </a:t>
            </a:r>
            <a:r>
              <a:rPr lang="sk-SK" dirty="0" err="1"/>
              <a:t>inženýrství</a:t>
            </a:r>
            <a:r>
              <a:rPr lang="sk-SK" dirty="0"/>
              <a:t>. Ostrava: </a:t>
            </a:r>
            <a:r>
              <a:rPr lang="sk-SK" dirty="0" err="1"/>
              <a:t>Edice</a:t>
            </a:r>
            <a:r>
              <a:rPr lang="sk-SK" dirty="0"/>
              <a:t> SPBI Spektrum, 2004. 178 s. ISBN 80-86634-50-7. </a:t>
            </a:r>
            <a:r>
              <a:rPr lang="sk-SK" b="1" dirty="0"/>
              <a:t>knižnica MTF: 331/</a:t>
            </a:r>
            <a:r>
              <a:rPr lang="sk-SK" b="1" dirty="0" err="1"/>
              <a:t>Še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WALD, F. et al. Výpočet </a:t>
            </a:r>
            <a:r>
              <a:rPr lang="sk-SK" dirty="0" err="1"/>
              <a:t>požární</a:t>
            </a:r>
            <a:r>
              <a:rPr lang="sk-SK" dirty="0"/>
              <a:t> odolnosti </a:t>
            </a:r>
            <a:r>
              <a:rPr lang="sk-SK" dirty="0" err="1"/>
              <a:t>stavebních</a:t>
            </a:r>
            <a:r>
              <a:rPr lang="sk-SK" dirty="0"/>
              <a:t> </a:t>
            </a:r>
            <a:r>
              <a:rPr lang="sk-SK" dirty="0" err="1"/>
              <a:t>konstrukcií</a:t>
            </a:r>
            <a:r>
              <a:rPr lang="sk-SK" dirty="0"/>
              <a:t>. Praha 2005. ČVUT. ISBN 80-01-03157-8. 336 . </a:t>
            </a:r>
            <a:r>
              <a:rPr lang="sk-SK" b="1" dirty="0"/>
              <a:t>Knižnica MTF: 331/</a:t>
            </a:r>
            <a:r>
              <a:rPr lang="sk-SK" b="1" dirty="0" err="1"/>
              <a:t>Wa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575175"/>
      </p:ext>
    </p:extLst>
  </p:cSld>
  <p:clrMapOvr>
    <a:masterClrMapping/>
  </p:clrMapOvr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6720" y="533400"/>
            <a:ext cx="113233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ZVÁRACIE STROJE A ZARIADENIA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KOLEŇÁK, R. -- ULRICH, K. -- PROVAZNÍK, M. Zváracie procesy a zariadenia. Bratislava: Nakladateľstvo STU, 2011. 272 s. ISBN 978-80-227-3575-9. </a:t>
            </a:r>
            <a:r>
              <a:rPr lang="sk-SK" b="1" dirty="0"/>
              <a:t>knižnica MTF: 621.7/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M. -- BÁRTA, J. Multimediálny sprievodca technológiou zvárania. 2008. </a:t>
            </a:r>
            <a:r>
              <a:rPr lang="sk-SK" b="1" dirty="0"/>
              <a:t>knižnica MTF: 621.7/Ma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TURŇA, M. Špeciálne metódy zvárania. Bratislava: Alfa, 1989. 384 s. ISBN 80-05-00097-9. </a:t>
            </a:r>
            <a:r>
              <a:rPr lang="sk-SK" b="1" dirty="0"/>
              <a:t>knižnica MTF: 621.7/Tu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JASENÁK, J. -- KOLENO, A. Zváracie stroje a zariadenia. Trnava: Slovenská zváračská spoločnosť, 2007. 144 s. ISBN 978-80-969454-7-4. </a:t>
            </a:r>
            <a:r>
              <a:rPr lang="sk-SK" b="1" dirty="0"/>
              <a:t>knižnica MTF: 621.7/Ja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: </a:t>
            </a:r>
            <a:r>
              <a:rPr lang="sk-SK" dirty="0" err="1"/>
              <a:t>Vol</a:t>
            </a:r>
            <a:r>
              <a:rPr lang="sk-SK" dirty="0"/>
              <a:t>. 1.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. </a:t>
            </a:r>
            <a:r>
              <a:rPr lang="sk-SK" dirty="0" err="1"/>
              <a:t>Danvers</a:t>
            </a:r>
            <a:r>
              <a:rPr lang="sk-SK" dirty="0"/>
              <a:t> : American </a:t>
            </a:r>
            <a:r>
              <a:rPr lang="sk-SK" dirty="0" err="1"/>
              <a:t>Welding</a:t>
            </a:r>
            <a:r>
              <a:rPr lang="sk-SK" dirty="0"/>
              <a:t> Society, 2001. 918 s. ISBN 0-87171-657-7. </a:t>
            </a:r>
            <a:r>
              <a:rPr lang="sk-SK" b="1" dirty="0"/>
              <a:t>knižnica MTF: 621.7/</a:t>
            </a:r>
            <a:r>
              <a:rPr lang="sk-SK" b="1" dirty="0" err="1"/>
              <a:t>We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O'BRIEN, A.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: </a:t>
            </a:r>
            <a:r>
              <a:rPr lang="sk-SK" dirty="0" err="1"/>
              <a:t>Vol</a:t>
            </a:r>
            <a:r>
              <a:rPr lang="sk-SK" dirty="0"/>
              <a:t>. 2. </a:t>
            </a: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, Part 1. </a:t>
            </a:r>
            <a:r>
              <a:rPr lang="sk-SK" dirty="0" err="1"/>
              <a:t>Danvers</a:t>
            </a:r>
            <a:r>
              <a:rPr lang="sk-SK" dirty="0"/>
              <a:t> : American </a:t>
            </a:r>
            <a:r>
              <a:rPr lang="sk-SK" dirty="0" err="1"/>
              <a:t>Welding</a:t>
            </a:r>
            <a:r>
              <a:rPr lang="sk-SK" dirty="0"/>
              <a:t> Society, 2004. 720 s. ISBN c. </a:t>
            </a:r>
            <a:r>
              <a:rPr lang="sk-SK" b="1" dirty="0"/>
              <a:t>knižnica MTF: 621.7/Ob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8536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75249" y="534572"/>
            <a:ext cx="109868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DAŇOVÝ A ODVODOVÝ SYSTÉM V PERSONÁLNEJ PRÁCI</a:t>
            </a:r>
          </a:p>
          <a:p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A </a:t>
            </a:r>
            <a:r>
              <a:rPr lang="sk-SK" dirty="0" err="1"/>
              <a:t>handbook</a:t>
            </a:r>
            <a:r>
              <a:rPr lang="sk-SK" dirty="0"/>
              <a:t> of </a:t>
            </a:r>
            <a:r>
              <a:rPr lang="sk-SK" dirty="0" err="1"/>
              <a:t>employee</a:t>
            </a:r>
            <a:r>
              <a:rPr lang="sk-SK" dirty="0"/>
              <a:t> </a:t>
            </a:r>
            <a:r>
              <a:rPr lang="sk-SK" dirty="0" err="1"/>
              <a:t>reward</a:t>
            </a:r>
            <a:r>
              <a:rPr lang="sk-SK" dirty="0"/>
              <a:t> management and </a:t>
            </a:r>
            <a:r>
              <a:rPr lang="sk-SK" dirty="0" err="1"/>
              <a:t>practice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Kogan</a:t>
            </a:r>
            <a:r>
              <a:rPr lang="sk-SK" dirty="0"/>
              <a:t> </a:t>
            </a:r>
            <a:r>
              <a:rPr lang="sk-SK" dirty="0" err="1"/>
              <a:t>Pge</a:t>
            </a:r>
            <a:r>
              <a:rPr lang="sk-SK" dirty="0"/>
              <a:t>, 2007. 532 </a:t>
            </a:r>
            <a:r>
              <a:rPr lang="sk-SK" dirty="0" err="1"/>
              <a:t>s.ISBN</a:t>
            </a:r>
            <a:r>
              <a:rPr lang="sk-SK" dirty="0"/>
              <a:t> 978-07-494-4962-9. (rok vyd. 2019 </a:t>
            </a:r>
            <a:r>
              <a:rPr lang="sk-SK" b="1" dirty="0"/>
              <a:t>knižnica MTF: 658.2/</a:t>
            </a:r>
            <a:r>
              <a:rPr lang="sk-SK" b="1" dirty="0" err="1"/>
              <a:t>Ar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HRONSKÁ, I. a kol. Mzdy a personalistika. Žilina: Kros, 2013. 167 s. ISBN 9788096921379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 č. 152/1994 Z. z. o sociálnom fonde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 č. 461/2003 Z. z. o sociálnom poistení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 č. 580/2004 Z. z. o zdravotnom poistení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 č. 595/2003 </a:t>
            </a:r>
            <a:r>
              <a:rPr lang="sk-SK" dirty="0" err="1"/>
              <a:t>Z.z</a:t>
            </a:r>
            <a:r>
              <a:rPr lang="sk-SK" dirty="0"/>
              <a:t>. o dani z príjmov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Zákonník práce (Zákon č. 311/2001 </a:t>
            </a:r>
            <a:r>
              <a:rPr lang="sk-SK" dirty="0" err="1"/>
              <a:t>Z.z</a:t>
            </a:r>
            <a:r>
              <a:rPr lang="sk-SK" dirty="0"/>
              <a:t>. v znení neskorších predpisov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1236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09489" y="478302"/>
            <a:ext cx="114370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DATABÁZY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CONOLLY, T. -- BEGG, C. -- HOLOWCZAK, R. </a:t>
            </a:r>
            <a:r>
              <a:rPr lang="sk-SK" dirty="0" err="1"/>
              <a:t>Mistrovství</a:t>
            </a:r>
            <a:r>
              <a:rPr lang="sk-SK" dirty="0"/>
              <a:t> - databáze : </a:t>
            </a:r>
            <a:r>
              <a:rPr lang="sk-SK" dirty="0" err="1"/>
              <a:t>Profesionální</a:t>
            </a:r>
            <a:r>
              <a:rPr lang="sk-SK" dirty="0"/>
              <a:t> </a:t>
            </a:r>
            <a:r>
              <a:rPr lang="sk-SK" dirty="0" err="1"/>
              <a:t>průvodce</a:t>
            </a:r>
            <a:r>
              <a:rPr lang="sk-SK" dirty="0"/>
              <a:t> tvorbou </a:t>
            </a:r>
            <a:r>
              <a:rPr lang="sk-SK" dirty="0" err="1"/>
              <a:t>efektivních</a:t>
            </a:r>
            <a:r>
              <a:rPr lang="sk-SK" dirty="0"/>
              <a:t> </a:t>
            </a:r>
            <a:r>
              <a:rPr lang="sk-SK" dirty="0" err="1"/>
              <a:t>databází</a:t>
            </a:r>
            <a:r>
              <a:rPr lang="sk-SK" dirty="0"/>
              <a:t>. Brno: </a:t>
            </a:r>
            <a:r>
              <a:rPr lang="sk-SK" dirty="0" err="1"/>
              <a:t>Com</a:t>
            </a:r>
            <a:r>
              <a:rPr lang="sk-SK" dirty="0"/>
              <a:t>. P., 2009. 584 s. ISBN 978-80-251-2328-7. </a:t>
            </a:r>
            <a:r>
              <a:rPr lang="sk-SK" b="1" dirty="0"/>
              <a:t>knižnica MTF: 681.3/</a:t>
            </a:r>
            <a:r>
              <a:rPr lang="sk-SK" b="1" dirty="0" err="1"/>
              <a:t>Co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DELIKÁT, T. Základy projektovania databázových systémov. Bratislava: DELINT, 2007. 207 s. ISBN 978-80-969613-0-6.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TANUŠKA, P. -- SCHREIBER, P. -- VAŽAN, P. Informačné systémy - dátové modely. 2003. </a:t>
            </a:r>
            <a:r>
              <a:rPr lang="sk-SK" b="1" dirty="0"/>
              <a:t>knižnica MTF: 681.3/Ta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TANUŠKA, P. -- SCHREIBER, P. -- VAŽAN, P. Informačné systémy II. 2004. </a:t>
            </a:r>
            <a:r>
              <a:rPr lang="sk-SK" b="1" dirty="0"/>
              <a:t>knižnica MTF: 681.3/Ta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MATIAŠKO, K. a kol. Databázové systémy a technológie. Ba, STU  2009. 693 s. ISBN 978-80-227-3035-8. </a:t>
            </a:r>
            <a:r>
              <a:rPr lang="sk-SK" b="1" dirty="0"/>
              <a:t>knižnica MTF:  681.3/Ma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LACKO, L. SQL hotová </a:t>
            </a:r>
            <a:r>
              <a:rPr lang="sk-SK" dirty="0" err="1"/>
              <a:t>řešení</a:t>
            </a:r>
            <a:r>
              <a:rPr lang="sk-SK" dirty="0"/>
              <a:t>. Praha: </a:t>
            </a:r>
            <a:r>
              <a:rPr lang="sk-SK" dirty="0" err="1"/>
              <a:t>Computer</a:t>
            </a:r>
            <a:r>
              <a:rPr lang="sk-SK" dirty="0"/>
              <a:t> Press, 2003. ISBN 80-7226-975-5. </a:t>
            </a:r>
            <a:r>
              <a:rPr lang="sk-SK" b="1" dirty="0"/>
              <a:t>knižnica MTF: 681.3/La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SCHMULLER, J. Myslíme v jazyku UML : </a:t>
            </a:r>
            <a:r>
              <a:rPr lang="sk-SK" dirty="0" err="1"/>
              <a:t>Knihovna</a:t>
            </a:r>
            <a:r>
              <a:rPr lang="sk-SK" dirty="0"/>
              <a:t> programátora.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2001. 359 s. ISBN 80-247-0029-8. </a:t>
            </a:r>
            <a:r>
              <a:rPr lang="sk-SK" b="1" dirty="0"/>
              <a:t>knižnica MTF: 681.3/La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SCHREIBER, Peter et al. Informačné technológie. 1. vyd. Bratislava : Nakladateľstvo STU, 2011. 246 s. ISBN 978-80-227-3586-5. </a:t>
            </a:r>
            <a:r>
              <a:rPr lang="sk-SK" b="1" dirty="0"/>
              <a:t>knižnica MTF: 681.3/</a:t>
            </a:r>
            <a:r>
              <a:rPr lang="sk-SK" b="1" dirty="0" err="1"/>
              <a:t>Sch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DAVID, M </a:t>
            </a:r>
            <a:r>
              <a:rPr lang="sk-SK" dirty="0" err="1"/>
              <a:t>M</a:t>
            </a:r>
            <a:r>
              <a:rPr lang="sk-SK" dirty="0"/>
              <a:t>. -- FESPERMAN, L. </a:t>
            </a:r>
            <a:r>
              <a:rPr lang="sk-SK" dirty="0" err="1"/>
              <a:t>Advanced</a:t>
            </a:r>
            <a:r>
              <a:rPr lang="sk-SK" dirty="0"/>
              <a:t> Standard SQL </a:t>
            </a:r>
            <a:r>
              <a:rPr lang="sk-SK" dirty="0" err="1"/>
              <a:t>Dynamic</a:t>
            </a:r>
            <a:r>
              <a:rPr lang="sk-SK" dirty="0"/>
              <a:t> </a:t>
            </a:r>
            <a:r>
              <a:rPr lang="sk-SK" dirty="0" err="1"/>
              <a:t>Structured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Modeling and </a:t>
            </a:r>
            <a:r>
              <a:rPr lang="sk-SK" dirty="0" err="1"/>
              <a:t>Hierarchical</a:t>
            </a:r>
            <a:r>
              <a:rPr lang="sk-SK" dirty="0"/>
              <a:t> </a:t>
            </a:r>
            <a:r>
              <a:rPr lang="sk-SK" dirty="0" err="1"/>
              <a:t>Processing</a:t>
            </a:r>
            <a:r>
              <a:rPr lang="sk-SK" dirty="0"/>
              <a:t>. </a:t>
            </a:r>
            <a:r>
              <a:rPr lang="sk-SK" dirty="0" err="1"/>
              <a:t>Norwood</a:t>
            </a:r>
            <a:r>
              <a:rPr lang="sk-SK" dirty="0"/>
              <a:t>: </a:t>
            </a:r>
            <a:r>
              <a:rPr lang="sk-SK" dirty="0" err="1"/>
              <a:t>Artech</a:t>
            </a:r>
            <a:r>
              <a:rPr lang="sk-SK" dirty="0"/>
              <a:t> </a:t>
            </a:r>
            <a:r>
              <a:rPr lang="sk-SK" dirty="0" err="1"/>
              <a:t>House</a:t>
            </a:r>
            <a:r>
              <a:rPr lang="sk-SK" dirty="0"/>
              <a:t>, 2013. 379 s. ISBN 978-1-60807-533-1. </a:t>
            </a:r>
            <a:r>
              <a:rPr lang="sk-SK" b="1" dirty="0"/>
              <a:t>knižnica MTF: 681.3/Da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3920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68812" y="379828"/>
            <a:ext cx="1185906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DEGRADAČNÉ PROCESY A PREDIKCIA ŽIVOTNOSTI MATERIÁLOV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HAZLINGER, M. -- MORAVČÍK, R. -- ČAPLOVIČ, Ľ. Degradačné procesy a predikcia životnosti materiálov. Bratislava: Nakladateľstvo STU, 2010. 223 s. ISBN 978-80-227-3334-2. </a:t>
            </a:r>
            <a:r>
              <a:rPr lang="sk-SK" b="1" dirty="0"/>
              <a:t>knižnica MTF: 620/Ha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HAZLINGER, M. -- MORAVČÍK, R. Degradačné procesy a predikcia životnosti. Trnava: </a:t>
            </a:r>
            <a:r>
              <a:rPr lang="sk-SK" dirty="0" err="1"/>
              <a:t>AlumniPress</a:t>
            </a:r>
            <a:r>
              <a:rPr lang="sk-SK" dirty="0"/>
              <a:t>, 2007. 162 s. ISBN 978-80-8096-031-5. </a:t>
            </a:r>
            <a:r>
              <a:rPr lang="sk-SK" b="1" dirty="0"/>
              <a:t>e-skriptá, knižnica MTF: 620/Ha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R. -- HAZLINGER, M. </a:t>
            </a:r>
            <a:r>
              <a:rPr lang="sk-SK" dirty="0" err="1"/>
              <a:t>Analysis</a:t>
            </a:r>
            <a:r>
              <a:rPr lang="sk-SK" dirty="0"/>
              <a:t> of </a:t>
            </a:r>
            <a:r>
              <a:rPr lang="sk-SK" dirty="0" err="1"/>
              <a:t>damaged</a:t>
            </a:r>
            <a:r>
              <a:rPr lang="sk-SK" dirty="0"/>
              <a:t> </a:t>
            </a:r>
            <a:r>
              <a:rPr lang="sk-SK" dirty="0" err="1"/>
              <a:t>spring</a:t>
            </a:r>
            <a:r>
              <a:rPr lang="sk-SK" dirty="0"/>
              <a:t> </a:t>
            </a:r>
            <a:r>
              <a:rPr lang="sk-SK" dirty="0" err="1"/>
              <a:t>clasps</a:t>
            </a:r>
            <a:r>
              <a:rPr lang="sk-SK" dirty="0"/>
              <a:t>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Materiálové inžinierstvo Roč. 15, č. 3. s. 9--13. ISSN 1335-0803. </a:t>
            </a:r>
            <a:r>
              <a:rPr lang="sk-SK" b="1" dirty="0"/>
              <a:t>knižnica MTF: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SZMOLKA, T. -- HAZLINGER, M. -- MORAVČÍK, R. Analýza izotermicky žíhaných vzoriek z materiálu 18CrNiMo7-6. In SEMDOK 2009 : 14th International of PhD. </a:t>
            </a:r>
            <a:r>
              <a:rPr lang="sk-SK" dirty="0" err="1"/>
              <a:t>student's</a:t>
            </a:r>
            <a:r>
              <a:rPr lang="sk-SK" dirty="0"/>
              <a:t> </a:t>
            </a:r>
            <a:r>
              <a:rPr lang="sk-SK" dirty="0" err="1"/>
              <a:t>seminar</a:t>
            </a:r>
            <a:r>
              <a:rPr lang="sk-SK" dirty="0"/>
              <a:t>. Žilina - Súľov, 29-30 </a:t>
            </a:r>
            <a:r>
              <a:rPr lang="sk-SK" dirty="0" err="1"/>
              <a:t>January</a:t>
            </a:r>
            <a:r>
              <a:rPr lang="sk-SK" dirty="0"/>
              <a:t>, 2009. Žilina: ŽU 2009, s. 103--106. ISBN 978-80-8070-959-4. </a:t>
            </a:r>
            <a:r>
              <a:rPr lang="sk-SK" b="1" dirty="0"/>
              <a:t>knižnica MTF: zborníky (u knihovníka)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R. -- HAZLINGER, M. Analýza ocele S460MC spracovanej procesom </a:t>
            </a:r>
            <a:r>
              <a:rPr lang="sk-SK" dirty="0" err="1"/>
              <a:t>nitrokarbonizácie</a:t>
            </a:r>
            <a:r>
              <a:rPr lang="sk-SK" dirty="0"/>
              <a:t>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 : Internetový časopis MTF Roč. 8, č. 8. ISSN 1335-9053. http://www.mtf.stuba.sk/sk/internetovy-casopis.html?page_id=2450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HUDÁKOVÁ, M. -- HAZLINGER, M. -- BÍLIK, J. Analýza porušeného tvárniaceho nástroja. In Degradácia konštrukčných materiálov. Žilina: ŽU 2003, s. 143--148. ISBN 80-8070-112-1. </a:t>
            </a:r>
            <a:r>
              <a:rPr lang="sk-SK" b="1" dirty="0"/>
              <a:t>knižnica MTF: zborník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HAZLINGER, M. Analýza poškodeného hnacieho hriadeľa. </a:t>
            </a:r>
            <a:r>
              <a:rPr lang="sk-SK" dirty="0" err="1"/>
              <a:t>Analysis</a:t>
            </a:r>
            <a:r>
              <a:rPr lang="sk-SK" dirty="0"/>
              <a:t> of a </a:t>
            </a:r>
            <a:r>
              <a:rPr lang="sk-SK" dirty="0" err="1"/>
              <a:t>damaged</a:t>
            </a:r>
            <a:r>
              <a:rPr lang="sk-SK" dirty="0"/>
              <a:t> </a:t>
            </a:r>
            <a:r>
              <a:rPr lang="sk-SK" dirty="0" err="1"/>
              <a:t>drive</a:t>
            </a:r>
            <a:r>
              <a:rPr lang="sk-SK" dirty="0"/>
              <a:t> </a:t>
            </a:r>
            <a:r>
              <a:rPr lang="sk-SK" dirty="0" err="1"/>
              <a:t>shaft</a:t>
            </a:r>
            <a:r>
              <a:rPr lang="sk-SK" dirty="0"/>
              <a:t>. In TRANSFER 2006 : Využívanie nových poznatkov v strojárskej praxi. Zborník prednášok. 2. diely. Trenčín: Trenčianska univerzita  2006, s. 187--192. ISBN 80-8075-154-4. </a:t>
            </a:r>
            <a:r>
              <a:rPr lang="sk-SK" b="1" dirty="0"/>
              <a:t>knižnica MTF: zborníky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HAZLINGER, M. Analýza poškodeného lisovacieho nástroja. In Letná škola únavy materiálov '2006  VIII. ročník, september 2006, Žilina- Strečno. Žilina: ŽU 2006, s. 176--179. ISBN 80-8070-582-8. </a:t>
            </a:r>
            <a:r>
              <a:rPr lang="sk-SK" b="1" dirty="0"/>
              <a:t>knižnica MTF: zborníky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lačidlo akcie: Dopredu alebo Ďalej 4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62179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05852" y="379828"/>
            <a:ext cx="1148614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HAZLINGER, M. -- HRIVŇÁK, I. Analýza poškodenej ojnice z automobilu Peugeot. </a:t>
            </a:r>
            <a:r>
              <a:rPr lang="sk-SK" sz="1700" dirty="0" err="1"/>
              <a:t>Damage</a:t>
            </a:r>
            <a:r>
              <a:rPr lang="sk-SK" sz="1700" dirty="0"/>
              <a:t> </a:t>
            </a:r>
            <a:r>
              <a:rPr lang="sk-SK" sz="1700" dirty="0" err="1"/>
              <a:t>analysis</a:t>
            </a:r>
            <a:r>
              <a:rPr lang="sk-SK" sz="1700" dirty="0"/>
              <a:t> of </a:t>
            </a:r>
            <a:r>
              <a:rPr lang="sk-SK" sz="1700" dirty="0" err="1"/>
              <a:t>broken</a:t>
            </a:r>
            <a:r>
              <a:rPr lang="sk-SK" sz="1700" dirty="0"/>
              <a:t> </a:t>
            </a:r>
            <a:br>
              <a:rPr lang="sk-SK" sz="1700" dirty="0"/>
            </a:br>
            <a:r>
              <a:rPr lang="sk-SK" sz="1700" dirty="0" err="1"/>
              <a:t>conrod</a:t>
            </a:r>
            <a:r>
              <a:rPr lang="sk-SK" sz="1700" dirty="0"/>
              <a:t> of </a:t>
            </a:r>
            <a:r>
              <a:rPr lang="sk-SK" sz="1700" dirty="0" err="1"/>
              <a:t>peugeot</a:t>
            </a:r>
            <a:r>
              <a:rPr lang="sk-SK" sz="1700" dirty="0"/>
              <a:t> automobile. Materiálové inžinierstvo Roč. 4, č. 8. s. 23--28. </a:t>
            </a:r>
            <a:r>
              <a:rPr lang="sk-SK" sz="1700" b="1" dirty="0"/>
              <a:t>knižnica MTF: zborníky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KRAJČOVIČ, M. -- HAZLINGER, M. Analýza poškodených lisovacích nástrojov. In </a:t>
            </a:r>
            <a:r>
              <a:rPr lang="sk-SK" sz="1700" dirty="0" err="1"/>
              <a:t>Vakuové</a:t>
            </a:r>
            <a:r>
              <a:rPr lang="sk-SK" sz="1700" dirty="0"/>
              <a:t> tepelné </a:t>
            </a:r>
            <a:r>
              <a:rPr lang="sk-SK" sz="1700" dirty="0" err="1"/>
              <a:t>zpracování</a:t>
            </a:r>
            <a:r>
              <a:rPr lang="sk-SK" sz="1700" dirty="0"/>
              <a:t> a tepelné </a:t>
            </a:r>
            <a:r>
              <a:rPr lang="sk-SK" sz="1700" dirty="0" err="1"/>
              <a:t>zpracování</a:t>
            </a:r>
            <a:r>
              <a:rPr lang="sk-SK" sz="1700" dirty="0"/>
              <a:t> </a:t>
            </a:r>
            <a:r>
              <a:rPr lang="sk-SK" sz="1700" dirty="0" err="1"/>
              <a:t>nástrojů</a:t>
            </a:r>
            <a:r>
              <a:rPr lang="sk-SK" sz="1700" dirty="0"/>
              <a:t>. </a:t>
            </a:r>
            <a:r>
              <a:rPr lang="sk-SK" sz="1700" dirty="0" err="1"/>
              <a:t>Vacuum</a:t>
            </a:r>
            <a:r>
              <a:rPr lang="sk-SK" sz="1700" dirty="0"/>
              <a:t> </a:t>
            </a:r>
            <a:r>
              <a:rPr lang="sk-SK" sz="1700" dirty="0" err="1"/>
              <a:t>Heat</a:t>
            </a:r>
            <a:r>
              <a:rPr lang="sk-SK" sz="1700" dirty="0"/>
              <a:t> </a:t>
            </a:r>
            <a:r>
              <a:rPr lang="sk-SK" sz="1700" dirty="0" err="1"/>
              <a:t>Treatment</a:t>
            </a:r>
            <a:r>
              <a:rPr lang="sk-SK" sz="1700" dirty="0"/>
              <a:t> and </a:t>
            </a:r>
            <a:r>
              <a:rPr lang="sk-SK" sz="1700" dirty="0" err="1"/>
              <a:t>Heat</a:t>
            </a:r>
            <a:r>
              <a:rPr lang="sk-SK" sz="1700" dirty="0"/>
              <a:t> </a:t>
            </a:r>
            <a:r>
              <a:rPr lang="sk-SK" sz="1700" dirty="0" err="1"/>
              <a:t>Treatment</a:t>
            </a:r>
            <a:r>
              <a:rPr lang="sk-SK" sz="1700" dirty="0"/>
              <a:t> of </a:t>
            </a:r>
            <a:r>
              <a:rPr lang="sk-SK" sz="1700" dirty="0" err="1"/>
              <a:t>Tools</a:t>
            </a:r>
            <a:r>
              <a:rPr lang="sk-SK" sz="1700" dirty="0"/>
              <a:t> : </a:t>
            </a:r>
            <a:r>
              <a:rPr lang="sk-SK" sz="1700" dirty="0" err="1"/>
              <a:t>Sborník</a:t>
            </a:r>
            <a:r>
              <a:rPr lang="sk-SK" sz="1700" dirty="0"/>
              <a:t> </a:t>
            </a:r>
            <a:r>
              <a:rPr lang="sk-SK" sz="1700" dirty="0" err="1"/>
              <a:t>přednášek</a:t>
            </a:r>
            <a:r>
              <a:rPr lang="sk-SK" sz="1700" dirty="0"/>
              <a:t>. Trenčín: </a:t>
            </a:r>
            <a:r>
              <a:rPr lang="sk-SK" sz="1700" dirty="0" err="1"/>
              <a:t>Digital</a:t>
            </a:r>
            <a:r>
              <a:rPr lang="sk-SK" sz="1700" dirty="0"/>
              <a:t> </a:t>
            </a:r>
            <a:r>
              <a:rPr lang="sk-SK" sz="1700" dirty="0" err="1"/>
              <a:t>Graphic</a:t>
            </a:r>
            <a:r>
              <a:rPr lang="sk-SK" sz="1700" dirty="0"/>
              <a:t> Trenčín, 2003, s. 39--44. ISBN 80-968337-4-X. </a:t>
            </a:r>
            <a:r>
              <a:rPr lang="sk-SK" sz="1700" b="1" dirty="0"/>
              <a:t>knižnica MTF: zborníky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ŽÚBOR, P. -- HAZLINGER, M. Analýza poškodených strižných nástrojov. In CO-MAT-TECH 99 : 7. medzinárodná vedecká konferencia. Zväzok 1. Bratislava: STU </a:t>
            </a:r>
            <a:r>
              <a:rPr lang="sk-SK" sz="1700" dirty="0" err="1"/>
              <a:t>ve</a:t>
            </a:r>
            <a:r>
              <a:rPr lang="sk-SK" sz="1700" dirty="0"/>
              <a:t>, 1999, s. 222--227. ISBN 80-227-1272-8. </a:t>
            </a:r>
            <a:r>
              <a:rPr lang="sk-SK" sz="1600" b="1" dirty="0"/>
              <a:t>knižnica MTF: zborníky</a:t>
            </a:r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HAZLINGER, M. -- ŽÚBOR, P. Analýza poškodených strižných nástrojov. </a:t>
            </a:r>
            <a:r>
              <a:rPr lang="sk-SK" sz="1700" dirty="0" err="1"/>
              <a:t>Shear</a:t>
            </a:r>
            <a:r>
              <a:rPr lang="sk-SK" sz="1700" dirty="0"/>
              <a:t> </a:t>
            </a:r>
            <a:r>
              <a:rPr lang="sk-SK" sz="1700" dirty="0" err="1"/>
              <a:t>tools</a:t>
            </a:r>
            <a:r>
              <a:rPr lang="sk-SK" sz="1700" dirty="0"/>
              <a:t> </a:t>
            </a:r>
            <a:r>
              <a:rPr lang="sk-SK" sz="1700" dirty="0" err="1"/>
              <a:t>damage</a:t>
            </a:r>
            <a:r>
              <a:rPr lang="sk-SK" sz="1700" dirty="0"/>
              <a:t> </a:t>
            </a:r>
            <a:r>
              <a:rPr lang="sk-SK" sz="1700" dirty="0" err="1"/>
              <a:t>analysis</a:t>
            </a:r>
            <a:r>
              <a:rPr lang="sk-SK" sz="1700" dirty="0"/>
              <a:t>. In TRANSFER 2006 : Využívanie nových poznatkov v strojárskej praxi. Zborník prednášok. 2. diely. Trenčín: Trenčianska univerzita  2006, s. 193--198. ISBN 80-8075-154-4. </a:t>
            </a:r>
            <a:r>
              <a:rPr lang="sk-SK" sz="1700" b="1" dirty="0"/>
              <a:t>knižnica MTF: zborníky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HAZLINGER, M. Analýza príčin poškodenia a nízkej životnosti tvarových </a:t>
            </a:r>
            <a:r>
              <a:rPr lang="sk-SK" sz="1700" dirty="0" err="1"/>
              <a:t>strižníkov</a:t>
            </a:r>
            <a:r>
              <a:rPr lang="sk-SK" sz="1700" dirty="0"/>
              <a:t>. </a:t>
            </a:r>
            <a:r>
              <a:rPr lang="sk-SK" sz="1700" dirty="0" err="1"/>
              <a:t>Shear</a:t>
            </a:r>
            <a:r>
              <a:rPr lang="sk-SK" sz="1700" dirty="0"/>
              <a:t> </a:t>
            </a:r>
            <a:r>
              <a:rPr lang="sk-SK" sz="1700" dirty="0" err="1"/>
              <a:t>tools</a:t>
            </a:r>
            <a:r>
              <a:rPr lang="sk-SK" sz="1700" dirty="0"/>
              <a:t> </a:t>
            </a:r>
            <a:r>
              <a:rPr lang="sk-SK" sz="1700" dirty="0" err="1"/>
              <a:t>damage</a:t>
            </a:r>
            <a:r>
              <a:rPr lang="sk-SK" sz="1700" dirty="0"/>
              <a:t> and </a:t>
            </a:r>
            <a:r>
              <a:rPr lang="sk-SK" sz="1700" dirty="0" err="1"/>
              <a:t>lifetime</a:t>
            </a:r>
            <a:r>
              <a:rPr lang="sk-SK" sz="1700" dirty="0"/>
              <a:t> </a:t>
            </a:r>
            <a:r>
              <a:rPr lang="sk-SK" sz="1700" dirty="0" err="1"/>
              <a:t>shortage</a:t>
            </a:r>
            <a:r>
              <a:rPr lang="sk-SK" sz="1700" dirty="0"/>
              <a:t> </a:t>
            </a:r>
            <a:r>
              <a:rPr lang="sk-SK" sz="1700" dirty="0" err="1"/>
              <a:t>analysis</a:t>
            </a:r>
            <a:r>
              <a:rPr lang="sk-SK" sz="1700" dirty="0"/>
              <a:t>.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Engineering</a:t>
            </a:r>
            <a:r>
              <a:rPr lang="sk-SK" sz="1700" dirty="0"/>
              <a:t>. Materiálové inžinierstvo Roč. 5, č. 11. s. 33--39. ISSN 1335-0803. </a:t>
            </a:r>
            <a:r>
              <a:rPr lang="sk-SK" sz="1700" b="1" dirty="0"/>
              <a:t>knižnica MTF: zborníky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HAZLINGER, M. -- LAŠČEK, M. Analýza poškodených </a:t>
            </a:r>
            <a:r>
              <a:rPr lang="sk-SK" sz="1700" dirty="0" err="1"/>
              <a:t>tlačných</a:t>
            </a:r>
            <a:r>
              <a:rPr lang="sk-SK" sz="1700" dirty="0"/>
              <a:t> čapov. </a:t>
            </a:r>
            <a:r>
              <a:rPr lang="sk-SK" sz="1700" dirty="0" err="1"/>
              <a:t>Damaged</a:t>
            </a:r>
            <a:r>
              <a:rPr lang="sk-SK" sz="1700" dirty="0"/>
              <a:t> </a:t>
            </a:r>
            <a:r>
              <a:rPr lang="sk-SK" sz="1700" dirty="0" err="1"/>
              <a:t>thrust</a:t>
            </a:r>
            <a:r>
              <a:rPr lang="sk-SK" sz="1700" dirty="0"/>
              <a:t> </a:t>
            </a:r>
            <a:r>
              <a:rPr lang="sk-SK" sz="1700" dirty="0" err="1"/>
              <a:t>pins</a:t>
            </a:r>
            <a:r>
              <a:rPr lang="sk-SK" sz="1700" dirty="0"/>
              <a:t> </a:t>
            </a:r>
            <a:r>
              <a:rPr lang="sk-SK" sz="1700" dirty="0" err="1"/>
              <a:t>analysis</a:t>
            </a:r>
            <a:r>
              <a:rPr lang="sk-SK" sz="1700" dirty="0"/>
              <a:t>. In TRANSFER 2005 : Využívanie nových poznatkov v strojárskej praxi. Zborník prednášok. 2. diely. Trenčín: Trenčianska univerzita  2005, s. 217--220. ISBN 80-8075-070-X. </a:t>
            </a:r>
            <a:r>
              <a:rPr lang="sk-SK" sz="1700" b="1" dirty="0"/>
              <a:t>knižnica MTF: zborníky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HAZLINGER, M. Analýza príčin poškodenia povrchovo kalených súčiastok. </a:t>
            </a:r>
            <a:r>
              <a:rPr lang="sk-SK" sz="1700" dirty="0" err="1"/>
              <a:t>Analysis</a:t>
            </a:r>
            <a:r>
              <a:rPr lang="sk-SK" sz="1700" dirty="0"/>
              <a:t> of </a:t>
            </a:r>
            <a:r>
              <a:rPr lang="sk-SK" sz="1700" dirty="0" err="1"/>
              <a:t>damage</a:t>
            </a:r>
            <a:r>
              <a:rPr lang="sk-SK" sz="1700" dirty="0"/>
              <a:t> </a:t>
            </a:r>
            <a:r>
              <a:rPr lang="sk-SK" sz="1700" dirty="0" err="1"/>
              <a:t>reasons</a:t>
            </a:r>
            <a:r>
              <a:rPr lang="sk-SK" sz="1700" dirty="0"/>
              <a:t>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surface</a:t>
            </a:r>
            <a:r>
              <a:rPr lang="sk-SK" sz="1700" dirty="0"/>
              <a:t> </a:t>
            </a:r>
            <a:r>
              <a:rPr lang="sk-SK" sz="1700" dirty="0" err="1"/>
              <a:t>hardened</a:t>
            </a:r>
            <a:r>
              <a:rPr lang="sk-SK" sz="1700" dirty="0"/>
              <a:t> </a:t>
            </a:r>
            <a:r>
              <a:rPr lang="sk-SK" sz="1700" dirty="0" err="1"/>
              <a:t>parts</a:t>
            </a:r>
            <a:r>
              <a:rPr lang="sk-SK" sz="1700" dirty="0"/>
              <a:t>.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Engineering</a:t>
            </a:r>
            <a:r>
              <a:rPr lang="sk-SK" sz="1700" dirty="0"/>
              <a:t>. Materiálové inžinierstvo Roč. 14, č. 3. s. 253--260. ISSN 1335-0803. </a:t>
            </a:r>
            <a:r>
              <a:rPr lang="sk-SK" sz="1700" b="1" dirty="0"/>
              <a:t>knižnica MTF: zborníky</a:t>
            </a:r>
            <a:endParaRPr lang="sk-SK" sz="1700" dirty="0"/>
          </a:p>
          <a:p>
            <a:pPr marL="342900" lvl="0" indent="-342900">
              <a:buFont typeface="+mj-lt"/>
              <a:buAutoNum type="arabicPeriod" startAt="9"/>
            </a:pPr>
            <a:r>
              <a:rPr lang="sk-SK" sz="1700" dirty="0"/>
              <a:t>GÖRÖG, A. -- HAZLINGER, M. Analýza príčin poškodenia </a:t>
            </a:r>
            <a:r>
              <a:rPr lang="sk-SK" sz="1700" dirty="0" err="1"/>
              <a:t>preťahovacích</a:t>
            </a:r>
            <a:r>
              <a:rPr lang="sk-SK" sz="1700" dirty="0"/>
              <a:t> tŕňov a možnosti zvýšenia ich životnosti. In CO-MAT-TECH 97 : 5. vedecká konferencia s medzinárodnou účasťou. Sekcia: materiálové inžinierstvo, strojárske výrobné technológie a zariadenia. Zväzok 1. 1. vyd. Bratislava: STU v Bratislave, 1997, s. 23--28. ISBN 80-227-0979-4. </a:t>
            </a:r>
            <a:br>
              <a:rPr lang="sk-SK" sz="1700" dirty="0"/>
            </a:br>
            <a:r>
              <a:rPr lang="sk-SK" sz="1700" b="1" dirty="0"/>
              <a:t>knižnica </a:t>
            </a:r>
            <a:r>
              <a:rPr lang="sk-SK" sz="1700" b="1" dirty="0" err="1"/>
              <a:t>MTF:zborníky</a:t>
            </a:r>
            <a:endParaRPr lang="sk-SK" sz="1700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lačidlo akcie: Späť alebo Predchádzajúci 5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231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38909" y="803564"/>
            <a:ext cx="106033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ALTERNATÍVNE SPÔSOBY SPÁJANIA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Milan; BREZINOVÁ, </a:t>
            </a:r>
            <a:r>
              <a:rPr lang="sk-SK" dirty="0" err="1"/>
              <a:t>Janette</a:t>
            </a:r>
            <a:r>
              <a:rPr lang="sk-SK" dirty="0"/>
              <a:t>; VIŇÁŠ, Ján; BÁRTA, Jozef; GUZANOVÁ, Anna; DRAGANOVSKÁ, Dagmar; KAŠČÁK, Ľuboš; KOSTOLNÝ, Igor; SAHUL, Miroslav; URMINSKÝ, Ján. Progresívne metódy spájania materiálov. Košice : Technická univerzita v Košiciach, 2021. 362 s. ISBN 978-80-553-3845-3. </a:t>
            </a:r>
            <a:r>
              <a:rPr lang="sk-SK" b="1" dirty="0"/>
              <a:t>knižnica MTF:  621.7/Ma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LOYDA, M. -- ŠPONER, V. -- ONDRÁČEK, L. </a:t>
            </a:r>
            <a:r>
              <a:rPr lang="sk-SK" dirty="0" err="1"/>
              <a:t>Svařování</a:t>
            </a:r>
            <a:r>
              <a:rPr lang="sk-SK" dirty="0"/>
              <a:t> </a:t>
            </a:r>
            <a:r>
              <a:rPr lang="sk-SK" dirty="0" err="1"/>
              <a:t>termoplastů</a:t>
            </a:r>
            <a:r>
              <a:rPr lang="sk-SK" dirty="0"/>
              <a:t>. Praha: UNO Praha, 2001. 496 s. ISBN 80-238-6603-6. </a:t>
            </a:r>
            <a:r>
              <a:rPr lang="sk-SK" b="1" dirty="0" err="1"/>
              <a:t>knižnca</a:t>
            </a:r>
            <a:r>
              <a:rPr lang="sk-SK" b="1" dirty="0"/>
              <a:t> MTF: 678/</a:t>
            </a:r>
            <a:r>
              <a:rPr lang="sk-SK" b="1" dirty="0" err="1"/>
              <a:t>Lo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Handbook</a:t>
            </a:r>
            <a:r>
              <a:rPr lang="sk-SK" dirty="0"/>
              <a:t> of </a:t>
            </a:r>
            <a:r>
              <a:rPr lang="sk-SK" dirty="0" err="1"/>
              <a:t>Plastics</a:t>
            </a:r>
            <a:r>
              <a:rPr lang="sk-SK" dirty="0"/>
              <a:t> </a:t>
            </a:r>
            <a:r>
              <a:rPr lang="sk-SK" dirty="0" err="1"/>
              <a:t>Joining</a:t>
            </a:r>
            <a:r>
              <a:rPr lang="sk-SK" dirty="0"/>
              <a:t> : A </a:t>
            </a:r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Guide</a:t>
            </a:r>
            <a:r>
              <a:rPr lang="sk-SK" dirty="0"/>
              <a:t>. </a:t>
            </a:r>
            <a:r>
              <a:rPr lang="sk-SK" dirty="0" err="1"/>
              <a:t>Norwich</a:t>
            </a:r>
            <a:r>
              <a:rPr lang="sk-SK" dirty="0"/>
              <a:t>: PDL 1997. 586 s. ISBN 1-884207-17-0. (rok vyd. 2008 </a:t>
            </a:r>
            <a:r>
              <a:rPr lang="sk-SK" b="1" dirty="0"/>
              <a:t>knižnica MTF: 678/</a:t>
            </a:r>
            <a:r>
              <a:rPr lang="sk-SK" b="1" dirty="0" err="1"/>
              <a:t>Tr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Zváranie a </a:t>
            </a:r>
            <a:r>
              <a:rPr lang="sk-SK" dirty="0" err="1"/>
              <a:t>zvariteľnosť</a:t>
            </a:r>
            <a:r>
              <a:rPr lang="sk-SK" dirty="0"/>
              <a:t> materiálov. Bratislava: </a:t>
            </a:r>
            <a:r>
              <a:rPr lang="sk-SK" dirty="0" err="1"/>
              <a:t>Citadella</a:t>
            </a:r>
            <a:r>
              <a:rPr lang="sk-SK" dirty="0"/>
              <a:t>, 2013. 486 s. ISBN 978-80-89628-18-6. </a:t>
            </a:r>
            <a:r>
              <a:rPr lang="sk-SK" b="1" dirty="0"/>
              <a:t>knižnica MTF: 621.7/Hr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BRANDENBURG, A. </a:t>
            </a:r>
            <a:r>
              <a:rPr lang="sk-SK" dirty="0" err="1"/>
              <a:t>Kleben</a:t>
            </a:r>
            <a:r>
              <a:rPr lang="sk-SK" dirty="0"/>
              <a:t> </a:t>
            </a:r>
            <a:r>
              <a:rPr lang="sk-SK" dirty="0" err="1"/>
              <a:t>metallischer</a:t>
            </a:r>
            <a:r>
              <a:rPr lang="sk-SK" dirty="0"/>
              <a:t> </a:t>
            </a:r>
            <a:r>
              <a:rPr lang="sk-SK" dirty="0" err="1"/>
              <a:t>Werkstoffe</a:t>
            </a:r>
            <a:r>
              <a:rPr lang="sk-SK" dirty="0"/>
              <a:t>. </a:t>
            </a:r>
            <a:r>
              <a:rPr lang="sk-SK" dirty="0" err="1"/>
              <a:t>Düsseldorf</a:t>
            </a:r>
            <a:r>
              <a:rPr lang="sk-SK" dirty="0"/>
              <a:t>: DVS, 2001. 96 s. ISBN 3-87155-195-3 </a:t>
            </a:r>
            <a:r>
              <a:rPr lang="sk-SK" b="1" dirty="0"/>
              <a:t>knižnica MTF: 621.7/Br)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Loctite</a:t>
            </a:r>
            <a:r>
              <a:rPr lang="sk-SK" dirty="0"/>
              <a:t> </a:t>
            </a:r>
            <a:r>
              <a:rPr lang="sk-SK" dirty="0" err="1"/>
              <a:t>Worldwide</a:t>
            </a:r>
            <a:r>
              <a:rPr lang="sk-SK" dirty="0"/>
              <a:t> Design </a:t>
            </a:r>
            <a:r>
              <a:rPr lang="sk-SK" dirty="0" err="1"/>
              <a:t>Handbook</a:t>
            </a:r>
            <a:r>
              <a:rPr lang="sk-SK" dirty="0"/>
              <a:t>. </a:t>
            </a:r>
            <a:r>
              <a:rPr lang="sk-SK" dirty="0" err="1"/>
              <a:t>Hartford</a:t>
            </a:r>
            <a:r>
              <a:rPr lang="sk-SK" dirty="0"/>
              <a:t>: </a:t>
            </a:r>
            <a:r>
              <a:rPr lang="sk-SK" dirty="0" err="1"/>
              <a:t>Loctite</a:t>
            </a:r>
            <a:r>
              <a:rPr lang="sk-SK" dirty="0"/>
              <a:t> </a:t>
            </a:r>
            <a:r>
              <a:rPr lang="sk-SK" dirty="0" err="1"/>
              <a:t>Corporation</a:t>
            </a:r>
            <a:r>
              <a:rPr lang="sk-SK" dirty="0"/>
              <a:t>, 1995. 463 s. ISBN 0-9645590-0-5. </a:t>
            </a:r>
            <a:r>
              <a:rPr lang="sk-SK" b="1" dirty="0"/>
              <a:t>knižnica MTF: 621.7/</a:t>
            </a:r>
            <a:r>
              <a:rPr lang="sk-SK" b="1" dirty="0" err="1"/>
              <a:t>Lo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VIANCO, P T. </a:t>
            </a:r>
            <a:r>
              <a:rPr lang="sk-SK" dirty="0" err="1"/>
              <a:t>Soldering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Miami: AWS, 1999.  ISBN 0-87171-618-6. </a:t>
            </a:r>
            <a:r>
              <a:rPr lang="sk-SK" b="1" dirty="0"/>
              <a:t>knižnica: 621.7/So</a:t>
            </a:r>
            <a:endParaRPr lang="sk-SK" dirty="0"/>
          </a:p>
          <a:p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4586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05853" y="117693"/>
            <a:ext cx="1129364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17"/>
            </a:pPr>
            <a:r>
              <a:rPr lang="sk-SK" sz="1700" dirty="0"/>
              <a:t>GUZY, P. -- HAZLINGER, M. -- TARABA, B. Analýza príčin vzniku prasklín indukčne kalených hriadeľov z ocele </a:t>
            </a:r>
            <a:r>
              <a:rPr lang="sk-SK" sz="1700" dirty="0" err="1"/>
              <a:t>Ck</a:t>
            </a:r>
            <a:r>
              <a:rPr lang="sk-SK" sz="1700" dirty="0"/>
              <a:t> 45. </a:t>
            </a:r>
            <a:r>
              <a:rPr lang="sk-SK" sz="1700" dirty="0" err="1"/>
              <a:t>Analyse</a:t>
            </a:r>
            <a:r>
              <a:rPr lang="sk-SK" sz="1700" dirty="0"/>
              <a:t> of </a:t>
            </a:r>
            <a:r>
              <a:rPr lang="sk-SK" sz="1700" dirty="0" err="1"/>
              <a:t>failure</a:t>
            </a:r>
            <a:r>
              <a:rPr lang="sk-SK" sz="1700" dirty="0"/>
              <a:t> </a:t>
            </a:r>
            <a:r>
              <a:rPr lang="sk-SK" sz="1700" dirty="0" err="1"/>
              <a:t>crak</a:t>
            </a:r>
            <a:r>
              <a:rPr lang="sk-SK" sz="1700" dirty="0"/>
              <a:t> </a:t>
            </a:r>
            <a:r>
              <a:rPr lang="sk-SK" sz="1700" dirty="0" err="1"/>
              <a:t>formation</a:t>
            </a:r>
            <a:r>
              <a:rPr lang="sk-SK" sz="1700" dirty="0"/>
              <a:t> </a:t>
            </a:r>
            <a:r>
              <a:rPr lang="sk-SK" sz="1700" dirty="0" err="1"/>
              <a:t>reasons</a:t>
            </a:r>
            <a:r>
              <a:rPr lang="sk-SK" sz="1700" dirty="0"/>
              <a:t> in </a:t>
            </a:r>
            <a:r>
              <a:rPr lang="sk-SK" sz="1700" dirty="0" err="1"/>
              <a:t>induction</a:t>
            </a:r>
            <a:r>
              <a:rPr lang="sk-SK" sz="1700" dirty="0"/>
              <a:t> </a:t>
            </a:r>
            <a:r>
              <a:rPr lang="sk-SK" sz="1700" dirty="0" err="1"/>
              <a:t>hardened</a:t>
            </a:r>
            <a:r>
              <a:rPr lang="sk-SK" sz="1700" dirty="0"/>
              <a:t> </a:t>
            </a:r>
            <a:r>
              <a:rPr lang="sk-SK" sz="1700" dirty="0" err="1"/>
              <a:t>shafts</a:t>
            </a:r>
            <a:r>
              <a:rPr lang="sk-SK" sz="1700" dirty="0"/>
              <a:t> of </a:t>
            </a:r>
            <a:r>
              <a:rPr lang="sk-SK" sz="1700" dirty="0" err="1"/>
              <a:t>Ck</a:t>
            </a:r>
            <a:r>
              <a:rPr lang="sk-SK" sz="1700" dirty="0"/>
              <a:t> 45 </a:t>
            </a:r>
            <a:r>
              <a:rPr lang="sk-SK" sz="1700" dirty="0" err="1"/>
              <a:t>steel</a:t>
            </a:r>
            <a:r>
              <a:rPr lang="sk-SK" sz="1700" dirty="0"/>
              <a:t>. In CO-MAT-TECH 2002. 10.medzinárodná vedecká konferencia (Trnava, 24.-25.október 2002) : 1. zväzok. Materiálové inžinierstvo. </a:t>
            </a:r>
            <a:br>
              <a:rPr lang="sk-SK" sz="1700" dirty="0"/>
            </a:br>
            <a:r>
              <a:rPr lang="sk-SK" sz="1700" dirty="0"/>
              <a:t>Strojárske výrobné technológie a zariadenia. Bratislava: STU v Bratislave, 2002, s. 44--49. ISBN 80-227-1768-1. </a:t>
            </a:r>
            <a:r>
              <a:rPr lang="sk-SK" sz="1700" b="1" dirty="0"/>
              <a:t>knižnica MTF: zborníky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7"/>
            </a:pPr>
            <a:r>
              <a:rPr lang="sk-SK" sz="1700" dirty="0"/>
              <a:t>HAZLINGER, M. Analýza súčiastok poškodených únavou. </a:t>
            </a:r>
            <a:r>
              <a:rPr lang="sk-SK" sz="1700" dirty="0" err="1"/>
              <a:t>Analysis</a:t>
            </a:r>
            <a:r>
              <a:rPr lang="sk-SK" sz="1700" dirty="0"/>
              <a:t> of a </a:t>
            </a:r>
            <a:r>
              <a:rPr lang="sk-SK" sz="1700" dirty="0" err="1"/>
              <a:t>fatigue</a:t>
            </a:r>
            <a:r>
              <a:rPr lang="sk-SK" sz="1700" dirty="0"/>
              <a:t> </a:t>
            </a:r>
            <a:r>
              <a:rPr lang="sk-SK" sz="1700" dirty="0" err="1"/>
              <a:t>damaged</a:t>
            </a:r>
            <a:r>
              <a:rPr lang="sk-SK" sz="1700" dirty="0"/>
              <a:t> </a:t>
            </a:r>
            <a:r>
              <a:rPr lang="sk-SK" sz="1700" dirty="0" err="1"/>
              <a:t>components</a:t>
            </a:r>
            <a:r>
              <a:rPr lang="sk-SK" sz="1700" dirty="0"/>
              <a:t>.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 and </a:t>
            </a:r>
            <a:r>
              <a:rPr lang="sk-SK" sz="1700" dirty="0" err="1"/>
              <a:t>Technology</a:t>
            </a:r>
            <a:r>
              <a:rPr lang="sk-SK" sz="1700" dirty="0"/>
              <a:t> : Internetový časopis MTF Roč. 6, č. 3. ISSN 1335-9053. http://www.mtf.stuba.sk/sk/internetovy-casopis.html?page_id=2450</a:t>
            </a:r>
          </a:p>
          <a:p>
            <a:pPr marL="342900" lvl="0" indent="-342900">
              <a:buFont typeface="+mj-lt"/>
              <a:buAutoNum type="arabicPeriod" startAt="17"/>
            </a:pPr>
            <a:r>
              <a:rPr lang="sk-SK" sz="1700" dirty="0"/>
              <a:t>HAZLINGER, M. -- MORAVČÍK, R. Analýza súčiastok poškodených únavou materiálu. Vedecké práce </a:t>
            </a:r>
            <a:r>
              <a:rPr lang="sk-SK" sz="1700" dirty="0" err="1"/>
              <a:t>MtF</a:t>
            </a:r>
            <a:r>
              <a:rPr lang="sk-SK" sz="1700" dirty="0"/>
              <a:t> STU v Bratislave so sídlom v Trnave. </a:t>
            </a:r>
            <a:r>
              <a:rPr lang="sk-SK" sz="1700" dirty="0" err="1"/>
              <a:t>Research</a:t>
            </a:r>
            <a:r>
              <a:rPr lang="sk-SK" sz="1700" dirty="0"/>
              <a:t> </a:t>
            </a:r>
            <a:r>
              <a:rPr lang="sk-SK" sz="1700" dirty="0" err="1"/>
              <a:t>papers</a:t>
            </a:r>
            <a:r>
              <a:rPr lang="sk-SK" sz="1700" dirty="0"/>
              <a:t> </a:t>
            </a:r>
            <a:r>
              <a:rPr lang="sk-SK" sz="1700" dirty="0" err="1"/>
              <a:t>Faculty</a:t>
            </a:r>
            <a:r>
              <a:rPr lang="sk-SK" sz="1700" dirty="0"/>
              <a:t> of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 and </a:t>
            </a:r>
            <a:r>
              <a:rPr lang="sk-SK" sz="1700" dirty="0" err="1"/>
              <a:t>Technology</a:t>
            </a:r>
            <a:r>
              <a:rPr lang="sk-SK" sz="1700" dirty="0"/>
              <a:t> Slovak </a:t>
            </a:r>
            <a:r>
              <a:rPr lang="sk-SK" sz="1700" dirty="0" err="1"/>
              <a:t>University</a:t>
            </a:r>
            <a:r>
              <a:rPr lang="sk-SK" sz="1700" dirty="0"/>
              <a:t> of </a:t>
            </a:r>
            <a:r>
              <a:rPr lang="sk-SK" sz="1700" dirty="0" err="1"/>
              <a:t>Technology</a:t>
            </a:r>
            <a:r>
              <a:rPr lang="sk-SK" sz="1700" dirty="0"/>
              <a:t> in Trnava Č. 25. s. 45--50. ISSN 1336-1589. </a:t>
            </a:r>
            <a:r>
              <a:rPr lang="sk-SK" sz="1700" b="1" dirty="0"/>
              <a:t>knižnica MTF: zborníky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7"/>
            </a:pPr>
            <a:r>
              <a:rPr lang="sk-SK" sz="1700" dirty="0"/>
              <a:t>HAZLINGER, M. -- MORAVČÍK, R. Analýza zlomeného závesného oka. </a:t>
            </a:r>
            <a:r>
              <a:rPr lang="sk-SK" sz="1700" dirty="0" err="1"/>
              <a:t>Analysis</a:t>
            </a:r>
            <a:r>
              <a:rPr lang="sk-SK" sz="1700" dirty="0"/>
              <a:t> of </a:t>
            </a:r>
            <a:r>
              <a:rPr lang="sk-SK" sz="1700" dirty="0" err="1"/>
              <a:t>damaged</a:t>
            </a:r>
            <a:r>
              <a:rPr lang="sk-SK" sz="1700" dirty="0"/>
              <a:t> </a:t>
            </a:r>
            <a:r>
              <a:rPr lang="sk-SK" sz="1700" dirty="0" err="1"/>
              <a:t>mounting</a:t>
            </a:r>
            <a:r>
              <a:rPr lang="sk-SK" sz="1700" dirty="0"/>
              <a:t> </a:t>
            </a:r>
            <a:r>
              <a:rPr lang="sk-SK" sz="1700" dirty="0" err="1"/>
              <a:t>lug</a:t>
            </a:r>
            <a:r>
              <a:rPr lang="sk-SK" sz="1700" dirty="0"/>
              <a:t>. </a:t>
            </a:r>
            <a:r>
              <a:rPr lang="sk-SK" sz="1700" dirty="0" err="1"/>
              <a:t>Materials</a:t>
            </a:r>
            <a:r>
              <a:rPr lang="sk-SK" sz="1700" dirty="0"/>
              <a:t> </a:t>
            </a:r>
            <a:r>
              <a:rPr lang="sk-SK" sz="1700" dirty="0" err="1"/>
              <a:t>Science</a:t>
            </a:r>
            <a:r>
              <a:rPr lang="sk-SK" sz="1700" dirty="0"/>
              <a:t> and </a:t>
            </a:r>
            <a:r>
              <a:rPr lang="sk-SK" sz="1700" dirty="0" err="1"/>
              <a:t>Technology</a:t>
            </a:r>
            <a:r>
              <a:rPr lang="sk-SK" sz="1700" dirty="0"/>
              <a:t> [elektronický zdroj] : Internetový časopis MTF Roč. 8, č. 2. ISSN 1335-9053. http://www.mtf.stuba.sk/sk/internetovy-casopis.html?page_id=2450</a:t>
            </a:r>
          </a:p>
          <a:p>
            <a:pPr marL="342900" lvl="0" indent="-342900">
              <a:buFont typeface="+mj-lt"/>
              <a:buAutoNum type="arabicPeriod" startAt="17"/>
            </a:pPr>
            <a:r>
              <a:rPr lang="sk-SK" sz="1700" dirty="0"/>
              <a:t>TARABA, B. -- HAZLINGER, M. Aplikácia tepelno-numerickej analýzy pri konvenčných technológiách tepelného spracovania. In Vedecké práce </a:t>
            </a:r>
            <a:r>
              <a:rPr lang="sk-SK" sz="1700" dirty="0" err="1"/>
              <a:t>Materiálovotechnologickej</a:t>
            </a:r>
            <a:r>
              <a:rPr lang="sk-SK" sz="1700" dirty="0"/>
              <a:t> fakulty Slovenskej technickej univerzity v Bratislave so sídlom v Trnave : Zväzok 6. 1. vyd. Bratislava: STU  1998, s. 201--206. ISBN 80-227-1142-X. </a:t>
            </a:r>
            <a:r>
              <a:rPr lang="sk-SK" sz="1700" b="1" dirty="0"/>
              <a:t>knižnica MTF: zborníky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7"/>
            </a:pPr>
            <a:r>
              <a:rPr lang="sk-SK" sz="1700" dirty="0"/>
              <a:t>ZRNÍK, J. a kol. </a:t>
            </a:r>
            <a:r>
              <a:rPr lang="sk-SK" sz="1700" dirty="0" err="1"/>
              <a:t>Behaviour</a:t>
            </a:r>
            <a:r>
              <a:rPr lang="sk-SK" sz="1700" dirty="0"/>
              <a:t> of </a:t>
            </a:r>
            <a:r>
              <a:rPr lang="sk-SK" sz="1700" dirty="0" err="1"/>
              <a:t>Nickel</a:t>
            </a:r>
            <a:r>
              <a:rPr lang="sk-SK" sz="1700" dirty="0"/>
              <a:t> Base Single </a:t>
            </a:r>
            <a:r>
              <a:rPr lang="sk-SK" sz="1700" dirty="0" err="1"/>
              <a:t>Crystal</a:t>
            </a:r>
            <a:r>
              <a:rPr lang="sk-SK" sz="1700" dirty="0"/>
              <a:t> </a:t>
            </a:r>
            <a:r>
              <a:rPr lang="sk-SK" sz="1700" dirty="0" err="1"/>
              <a:t>Superalloy</a:t>
            </a:r>
            <a:r>
              <a:rPr lang="sk-SK" sz="1700" dirty="0"/>
              <a:t> </a:t>
            </a:r>
            <a:r>
              <a:rPr lang="sk-SK" sz="1700" dirty="0" err="1"/>
              <a:t>under</a:t>
            </a:r>
            <a:r>
              <a:rPr lang="sk-SK" sz="1700" dirty="0"/>
              <a:t> </a:t>
            </a:r>
            <a:r>
              <a:rPr lang="sk-SK" sz="1700" dirty="0" err="1"/>
              <a:t>Cyclic</a:t>
            </a:r>
            <a:r>
              <a:rPr lang="sk-SK" sz="1700" dirty="0"/>
              <a:t> </a:t>
            </a:r>
            <a:r>
              <a:rPr lang="sk-SK" sz="1700" dirty="0" err="1"/>
              <a:t>Creep</a:t>
            </a:r>
            <a:r>
              <a:rPr lang="sk-SK" sz="1700" dirty="0"/>
              <a:t> </a:t>
            </a:r>
            <a:r>
              <a:rPr lang="sk-SK" sz="1700" dirty="0" err="1"/>
              <a:t>Conditions</a:t>
            </a:r>
            <a:r>
              <a:rPr lang="sk-SK" sz="1700" dirty="0"/>
              <a:t>. In PRECAST 95 : 8. </a:t>
            </a:r>
            <a:r>
              <a:rPr lang="sk-SK" sz="1700" dirty="0" err="1"/>
              <a:t>mezinárodní</a:t>
            </a:r>
            <a:r>
              <a:rPr lang="sk-SK" sz="1700" dirty="0"/>
              <a:t> </a:t>
            </a:r>
            <a:r>
              <a:rPr lang="sk-SK" sz="1700" dirty="0" err="1"/>
              <a:t>symposium</a:t>
            </a:r>
            <a:r>
              <a:rPr lang="sk-SK" sz="1700" dirty="0"/>
              <a:t> </a:t>
            </a:r>
            <a:r>
              <a:rPr lang="sk-SK" sz="1700" dirty="0" err="1"/>
              <a:t>přesného</a:t>
            </a:r>
            <a:r>
              <a:rPr lang="sk-SK" sz="1700" dirty="0"/>
              <a:t> </a:t>
            </a:r>
            <a:r>
              <a:rPr lang="sk-SK" sz="1700" dirty="0" err="1"/>
              <a:t>lití</a:t>
            </a:r>
            <a:r>
              <a:rPr lang="sk-SK" sz="1700" dirty="0"/>
              <a:t>. 1995, s. 166--173. </a:t>
            </a:r>
          </a:p>
          <a:p>
            <a:pPr marL="342900" lvl="0" indent="-342900">
              <a:buFont typeface="+mj-lt"/>
              <a:buAutoNum type="arabicPeriod" startAt="17"/>
            </a:pPr>
            <a:r>
              <a:rPr lang="sk-SK" sz="1700" dirty="0"/>
              <a:t>HAZLINGER, M. -- MORAVČÍK, R. Chemicko-tepelné spracovanie materiálov. Trnava: </a:t>
            </a:r>
            <a:r>
              <a:rPr lang="sk-SK" sz="1700" dirty="0" err="1"/>
              <a:t>AlumniPress</a:t>
            </a:r>
            <a:r>
              <a:rPr lang="sk-SK" sz="1700" dirty="0"/>
              <a:t>, 2008. 141 s. ISBN 978-80-8096-067-4. </a:t>
            </a:r>
            <a:r>
              <a:rPr lang="sk-SK" sz="1700" b="1" dirty="0"/>
              <a:t>e-skriptá, knižnica MTF: 620/Ha</a:t>
            </a:r>
            <a:endParaRPr lang="sk-SK" sz="1700" dirty="0"/>
          </a:p>
          <a:p>
            <a:pPr marL="342900" lvl="0" indent="-342900">
              <a:buFont typeface="+mj-lt"/>
              <a:buAutoNum type="arabicPeriod" startAt="17"/>
            </a:pPr>
            <a:r>
              <a:rPr lang="sk-SK" sz="1700" dirty="0"/>
              <a:t>SZMOLKA, T. -- HAZLINGER, M. </a:t>
            </a:r>
            <a:r>
              <a:rPr lang="sk-SK" sz="1700" dirty="0" err="1"/>
              <a:t>Influence</a:t>
            </a:r>
            <a:r>
              <a:rPr lang="sk-SK" sz="1700" dirty="0"/>
              <a:t> of </a:t>
            </a:r>
            <a:r>
              <a:rPr lang="sk-SK" sz="1700" dirty="0" err="1"/>
              <a:t>tempering</a:t>
            </a:r>
            <a:r>
              <a:rPr lang="sk-SK" sz="1700" dirty="0"/>
              <a:t> </a:t>
            </a:r>
            <a:r>
              <a:rPr lang="sk-SK" sz="1700" dirty="0" err="1"/>
              <a:t>temperature</a:t>
            </a:r>
            <a:r>
              <a:rPr lang="sk-SK" sz="1700" dirty="0"/>
              <a:t> on </a:t>
            </a:r>
            <a:r>
              <a:rPr lang="sk-SK" sz="1700" dirty="0" err="1"/>
              <a:t>fracture</a:t>
            </a:r>
            <a:r>
              <a:rPr lang="sk-SK" sz="1700" dirty="0"/>
              <a:t> </a:t>
            </a:r>
            <a:r>
              <a:rPr lang="sk-SK" sz="1700" dirty="0" err="1"/>
              <a:t>behaviour</a:t>
            </a:r>
            <a:r>
              <a:rPr lang="sk-SK" sz="1700" dirty="0"/>
              <a:t> of 50CrMo4 </a:t>
            </a:r>
            <a:r>
              <a:rPr lang="sk-SK" sz="1700" dirty="0" err="1"/>
              <a:t>steel</a:t>
            </a:r>
            <a:r>
              <a:rPr lang="sk-SK" sz="1700" dirty="0"/>
              <a:t>. In 8th YSESM : 8th </a:t>
            </a:r>
            <a:r>
              <a:rPr lang="sk-SK" sz="1700" dirty="0" err="1"/>
              <a:t>Youth</a:t>
            </a:r>
            <a:r>
              <a:rPr lang="sk-SK" sz="1700" dirty="0"/>
              <a:t> </a:t>
            </a:r>
            <a:r>
              <a:rPr lang="sk-SK" sz="1700" dirty="0" err="1"/>
              <a:t>Symposium</a:t>
            </a:r>
            <a:r>
              <a:rPr lang="sk-SK" sz="1700" dirty="0"/>
              <a:t> on </a:t>
            </a:r>
            <a:r>
              <a:rPr lang="sk-SK" sz="1700" dirty="0" err="1"/>
              <a:t>Experimental</a:t>
            </a:r>
            <a:r>
              <a:rPr lang="sk-SK" sz="1700" dirty="0"/>
              <a:t> </a:t>
            </a:r>
            <a:r>
              <a:rPr lang="sk-SK" sz="1700" dirty="0" err="1"/>
              <a:t>Solid</a:t>
            </a:r>
            <a:r>
              <a:rPr lang="sk-SK" sz="1700" dirty="0"/>
              <a:t> </a:t>
            </a:r>
            <a:r>
              <a:rPr lang="sk-SK" sz="1700" dirty="0" err="1"/>
              <a:t>Mechanics</a:t>
            </a:r>
            <a:r>
              <a:rPr lang="sk-SK" sz="1700" dirty="0"/>
              <a:t>. 20-23 May 2009 </a:t>
            </a:r>
            <a:r>
              <a:rPr lang="sk-SK" sz="1700" dirty="0" err="1"/>
              <a:t>Györ</a:t>
            </a:r>
            <a:r>
              <a:rPr lang="sk-SK" sz="1700" dirty="0"/>
              <a:t>, </a:t>
            </a:r>
            <a:r>
              <a:rPr lang="sk-SK" sz="1700" dirty="0" err="1"/>
              <a:t>Hungary</a:t>
            </a:r>
            <a:r>
              <a:rPr lang="sk-SK" sz="1700" dirty="0"/>
              <a:t>. Budapešť: </a:t>
            </a:r>
            <a:r>
              <a:rPr lang="sk-SK" sz="1700" dirty="0" err="1"/>
              <a:t>Scientific</a:t>
            </a:r>
            <a:r>
              <a:rPr lang="sk-SK" sz="1700" dirty="0"/>
              <a:t> Society of </a:t>
            </a:r>
            <a:r>
              <a:rPr lang="sk-SK" sz="1700" dirty="0" err="1"/>
              <a:t>Mechanical</a:t>
            </a:r>
            <a:r>
              <a:rPr lang="sk-SK" sz="1700" dirty="0"/>
              <a:t> </a:t>
            </a:r>
            <a:r>
              <a:rPr lang="sk-SK" sz="1700" dirty="0" err="1"/>
              <a:t>Engineers</a:t>
            </a:r>
            <a:r>
              <a:rPr lang="sk-SK" sz="1700" dirty="0"/>
              <a:t>, 2009, s. 84--85. ISBN 978-963-9058-26-2. </a:t>
            </a:r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lačidlo akcie: Späť alebo Predchádzajúci 5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11932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26213" y="224589"/>
            <a:ext cx="11036969" cy="640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25"/>
            </a:pPr>
            <a:r>
              <a:rPr lang="sk-SK" dirty="0"/>
              <a:t>MORAVČÍK, R. -- HAZLINGER, M. Izotermické žíhanie materiálu 18CrNiMo7-6. Vedecké práce </a:t>
            </a:r>
            <a:r>
              <a:rPr lang="sk-SK" dirty="0" err="1"/>
              <a:t>MtF</a:t>
            </a:r>
            <a:r>
              <a:rPr lang="sk-SK" dirty="0"/>
              <a:t> STU </a:t>
            </a:r>
            <a:br>
              <a:rPr lang="sk-SK" dirty="0"/>
            </a:br>
            <a:r>
              <a:rPr lang="sk-SK" dirty="0"/>
              <a:t>v Bratislave so sídlom v Trnave. </a:t>
            </a:r>
            <a:r>
              <a:rPr lang="sk-SK" dirty="0" err="1"/>
              <a:t>Research</a:t>
            </a:r>
            <a:r>
              <a:rPr lang="sk-SK" dirty="0"/>
              <a:t> </a:t>
            </a:r>
            <a:r>
              <a:rPr lang="sk-SK" dirty="0" err="1"/>
              <a:t>papers</a:t>
            </a:r>
            <a:r>
              <a:rPr lang="sk-SK" dirty="0"/>
              <a:t> </a:t>
            </a:r>
            <a:r>
              <a:rPr lang="sk-SK" dirty="0" err="1"/>
              <a:t>Faculty</a:t>
            </a:r>
            <a:r>
              <a:rPr lang="sk-SK" dirty="0"/>
              <a:t> of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and </a:t>
            </a:r>
            <a:r>
              <a:rPr lang="sk-SK" dirty="0" err="1"/>
              <a:t>Technology</a:t>
            </a:r>
            <a:r>
              <a:rPr lang="sk-SK" dirty="0"/>
              <a:t> Slovak </a:t>
            </a:r>
            <a:br>
              <a:rPr lang="sk-SK" dirty="0"/>
            </a:br>
            <a:r>
              <a:rPr lang="sk-SK" dirty="0" err="1"/>
              <a:t>University</a:t>
            </a:r>
            <a:r>
              <a:rPr lang="sk-SK" dirty="0"/>
              <a:t> of </a:t>
            </a:r>
            <a:r>
              <a:rPr lang="sk-SK" dirty="0" err="1"/>
              <a:t>Technology</a:t>
            </a:r>
            <a:r>
              <a:rPr lang="sk-SK" dirty="0"/>
              <a:t> in Trnava Č. 25. s. 109--114. ISSN 1336-1589. </a:t>
            </a:r>
            <a:r>
              <a:rPr lang="sk-SK" b="1" dirty="0"/>
              <a:t>knižnica MTF: zborníky (u knihovníka)</a:t>
            </a:r>
            <a:endParaRPr lang="sk-SK" dirty="0"/>
          </a:p>
          <a:p>
            <a:pPr marL="342900" lvl="0" indent="-342900">
              <a:buFont typeface="+mj-lt"/>
              <a:buAutoNum type="arabicPeriod" startAt="25"/>
            </a:pPr>
            <a:r>
              <a:rPr lang="sk-SK" dirty="0"/>
              <a:t>MORAVČÍK, R. -- HAZLINGER, M. Náuka o materiáloch II. Trnava: </a:t>
            </a:r>
            <a:r>
              <a:rPr lang="sk-SK" dirty="0" err="1"/>
              <a:t>AlumniPress</a:t>
            </a:r>
            <a:r>
              <a:rPr lang="sk-SK" dirty="0"/>
              <a:t>, 2009. 243 s. ISBN 978-80-8096-081-0. </a:t>
            </a:r>
            <a:r>
              <a:rPr lang="sk-SK" b="1" dirty="0"/>
              <a:t>e-skriptá,</a:t>
            </a:r>
            <a:r>
              <a:rPr lang="sk-SK" dirty="0"/>
              <a:t> </a:t>
            </a:r>
            <a:r>
              <a:rPr lang="sk-SK" b="1" dirty="0"/>
              <a:t>knižnica MTF: 620/Mo</a:t>
            </a:r>
            <a:endParaRPr lang="sk-SK" dirty="0"/>
          </a:p>
          <a:p>
            <a:pPr marL="342900" lvl="0" indent="-342900">
              <a:buFont typeface="+mj-lt"/>
              <a:buAutoNum type="arabicPeriod" startAt="25"/>
            </a:pPr>
            <a:r>
              <a:rPr lang="sk-SK" dirty="0"/>
              <a:t>MORAVČÍK, R. a kol. Náuka o materiáloch II. : Návody na cvičenia. Trnava: </a:t>
            </a:r>
            <a:r>
              <a:rPr lang="sk-SK" dirty="0" err="1"/>
              <a:t>AlumniPress</a:t>
            </a:r>
            <a:r>
              <a:rPr lang="sk-SK" dirty="0"/>
              <a:t>, 2009. 239 s. ISBN 978-80-8096-103-9. </a:t>
            </a:r>
            <a:r>
              <a:rPr lang="sk-SK" b="1" dirty="0"/>
              <a:t>e-skriptá,</a:t>
            </a:r>
            <a:r>
              <a:rPr lang="sk-SK" dirty="0"/>
              <a:t> </a:t>
            </a:r>
            <a:r>
              <a:rPr lang="sk-SK" b="1" dirty="0"/>
              <a:t>knižnica MTF: 620/Mo</a:t>
            </a:r>
            <a:endParaRPr lang="sk-SK" dirty="0"/>
          </a:p>
          <a:p>
            <a:pPr marL="342900" lvl="0" indent="-342900">
              <a:buFont typeface="+mj-lt"/>
              <a:buAutoNum type="arabicPeriod" startAt="25"/>
            </a:pPr>
            <a:r>
              <a:rPr lang="sk-SK" dirty="0"/>
              <a:t>PUŠKÁR, A. -- HAZLINGER, M. Porušovanie a lomy súčastí. Žilina: Žilinská univerzita, 2000. 353 s. ISBN 80-7100-654-8. </a:t>
            </a:r>
            <a:r>
              <a:rPr lang="sk-SK" b="1" dirty="0"/>
              <a:t>knižnica MTF: 620/</a:t>
            </a:r>
            <a:r>
              <a:rPr lang="sk-SK" b="1" dirty="0" err="1"/>
              <a:t>Pu</a:t>
            </a:r>
            <a:endParaRPr lang="sk-SK" dirty="0"/>
          </a:p>
          <a:p>
            <a:pPr marL="342900" lvl="0" indent="-342900">
              <a:buFont typeface="+mj-lt"/>
              <a:buAutoNum type="arabicPeriod" startAt="25"/>
            </a:pPr>
            <a:r>
              <a:rPr lang="sk-SK" dirty="0"/>
              <a:t>HAZLINGER, M. -- PINKAVOVÁ, Ľ. Príčiny korózie príborových nožov z materiálu 17 023. In CO-MAT-TECH 95 : 3.vedecká konferencia s medzinárodnou účasťou. Sekcia: Materiálové inžinierstvo, strojárske výrobné technológie. 1. vyd. Trnava: STU v Bratislave, 1995, s. 49--52. </a:t>
            </a:r>
            <a:r>
              <a:rPr lang="sk-SK" b="1" dirty="0"/>
              <a:t>knižnica MTF:  zborníky (u knihovníka)</a:t>
            </a:r>
          </a:p>
          <a:p>
            <a:pPr marL="342900" lvl="0" indent="-342900">
              <a:buFont typeface="+mj-lt"/>
              <a:buAutoNum type="arabicPeriod" startAt="25"/>
            </a:pPr>
            <a:r>
              <a:rPr lang="sk-SK" dirty="0"/>
              <a:t>HAZLINGER, M. Rozbor porušených a zlomených súčiastok. </a:t>
            </a:r>
            <a:r>
              <a:rPr lang="sk-SK" dirty="0" err="1"/>
              <a:t>Damaged</a:t>
            </a:r>
            <a:r>
              <a:rPr lang="sk-SK" dirty="0"/>
              <a:t> and </a:t>
            </a:r>
            <a:r>
              <a:rPr lang="sk-SK" dirty="0" err="1"/>
              <a:t>broken</a:t>
            </a:r>
            <a:r>
              <a:rPr lang="sk-SK" dirty="0"/>
              <a:t> </a:t>
            </a:r>
            <a:r>
              <a:rPr lang="sk-SK" dirty="0" err="1"/>
              <a:t>component</a:t>
            </a:r>
            <a:r>
              <a:rPr lang="sk-SK" dirty="0"/>
              <a:t> </a:t>
            </a:r>
            <a:r>
              <a:rPr lang="sk-SK" dirty="0" err="1"/>
              <a:t>parts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. In TRANSFER 2001 : Využívanie nových poznatkov v strojárskej praxi. Zborník prednášok medzinárodnej vedeckej konferencie. Trenčín 2001. 1. diel. Trenčín: Trenčianska univerzita v Trenčíne, 2001, s. 379--382. ISBN 80-88914-46-9. </a:t>
            </a:r>
            <a:r>
              <a:rPr lang="sk-SK" b="1" dirty="0"/>
              <a:t>knižnica MTF: zborníky (u knihovníka)</a:t>
            </a:r>
            <a:endParaRPr lang="sk-SK" dirty="0"/>
          </a:p>
          <a:p>
            <a:pPr marL="342900" lvl="0" indent="-342900">
              <a:buFont typeface="+mj-lt"/>
              <a:buAutoNum type="arabicPeriod" startAt="25"/>
            </a:pPr>
            <a:r>
              <a:rPr lang="sk-SK" dirty="0"/>
              <a:t>HAZLINGER, M. Rozbor poškodených strižných nástrojov. </a:t>
            </a:r>
            <a:r>
              <a:rPr lang="sk-SK" dirty="0" err="1"/>
              <a:t>Shear</a:t>
            </a:r>
            <a:r>
              <a:rPr lang="sk-SK" dirty="0"/>
              <a:t> </a:t>
            </a:r>
            <a:r>
              <a:rPr lang="sk-SK" dirty="0" err="1"/>
              <a:t>tools</a:t>
            </a:r>
            <a:r>
              <a:rPr lang="sk-SK" dirty="0"/>
              <a:t> </a:t>
            </a:r>
            <a:r>
              <a:rPr lang="sk-SK" dirty="0" err="1"/>
              <a:t>damage</a:t>
            </a:r>
            <a:r>
              <a:rPr lang="sk-SK" dirty="0"/>
              <a:t> and </a:t>
            </a:r>
            <a:r>
              <a:rPr lang="sk-SK" dirty="0" err="1"/>
              <a:t>lifetame</a:t>
            </a:r>
            <a:r>
              <a:rPr lang="sk-SK" dirty="0"/>
              <a:t> </a:t>
            </a:r>
            <a:r>
              <a:rPr lang="sk-SK" dirty="0" err="1"/>
              <a:t>shortage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. In TRANSFER 2002 : Využívanie nových poznatkov v strojárskej praxi. 5. výročie založenia Trenčianskej univerzity v Trenčíne. Zborník prednášok. 2. diel. Trenčín: Trenčianska univerzita v Trenčíne, 2002, s. 411--416. ISBN 80-88914-76-0. </a:t>
            </a:r>
            <a:r>
              <a:rPr lang="sk-SK" b="1" dirty="0"/>
              <a:t>knižnica MTF: zborníky (u knihovníka)</a:t>
            </a:r>
            <a:endParaRPr lang="sk-SK" dirty="0"/>
          </a:p>
          <a:p>
            <a:pPr marL="342900" lvl="0" indent="-342900">
              <a:buFont typeface="+mj-lt"/>
              <a:buAutoNum type="arabicPeriod" startAt="25"/>
            </a:pPr>
            <a:r>
              <a:rPr lang="sk-SK" dirty="0"/>
              <a:t>ZRNÍK, J. a kol.: </a:t>
            </a:r>
            <a:r>
              <a:rPr lang="sk-SK" dirty="0" err="1"/>
              <a:t>Structural</a:t>
            </a:r>
            <a:r>
              <a:rPr lang="sk-SK" dirty="0"/>
              <a:t> </a:t>
            </a:r>
            <a:r>
              <a:rPr lang="sk-SK" dirty="0" err="1"/>
              <a:t>dependence</a:t>
            </a:r>
            <a:r>
              <a:rPr lang="sk-SK" dirty="0"/>
              <a:t> of </a:t>
            </a:r>
            <a:r>
              <a:rPr lang="sk-SK" dirty="0" err="1"/>
              <a:t>creep</a:t>
            </a:r>
            <a:r>
              <a:rPr lang="sk-SK" dirty="0"/>
              <a:t>/</a:t>
            </a:r>
            <a:r>
              <a:rPr lang="sk-SK" dirty="0" err="1"/>
              <a:t>fatigue</a:t>
            </a:r>
            <a:r>
              <a:rPr lang="sk-SK" dirty="0"/>
              <a:t> </a:t>
            </a:r>
            <a:r>
              <a:rPr lang="sk-SK" dirty="0" err="1"/>
              <a:t>behaviour</a:t>
            </a:r>
            <a:r>
              <a:rPr lang="sk-SK" dirty="0"/>
              <a:t> of single </a:t>
            </a:r>
            <a:r>
              <a:rPr lang="sk-SK" dirty="0" err="1"/>
              <a:t>crystal</a:t>
            </a:r>
            <a:r>
              <a:rPr lang="sk-SK" dirty="0"/>
              <a:t> </a:t>
            </a:r>
            <a:r>
              <a:rPr lang="sk-SK" dirty="0" err="1"/>
              <a:t>nickel</a:t>
            </a:r>
            <a:r>
              <a:rPr lang="sk-SK" dirty="0"/>
              <a:t> base </a:t>
            </a:r>
            <a:r>
              <a:rPr lang="sk-SK" dirty="0" err="1"/>
              <a:t>superalloy</a:t>
            </a:r>
            <a:r>
              <a:rPr lang="sk-SK" dirty="0"/>
              <a:t>. In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Advanced</a:t>
            </a:r>
            <a:r>
              <a:rPr lang="sk-SK" dirty="0"/>
              <a:t> </a:t>
            </a:r>
            <a:r>
              <a:rPr lang="sk-SK" dirty="0" err="1"/>
              <a:t>Power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 1994 : </a:t>
            </a:r>
            <a:r>
              <a:rPr lang="sk-SK" dirty="0" err="1"/>
              <a:t>Fifth</a:t>
            </a:r>
            <a:r>
              <a:rPr lang="sk-SK" dirty="0"/>
              <a:t> </a:t>
            </a:r>
            <a:r>
              <a:rPr lang="sk-SK" dirty="0" err="1"/>
              <a:t>Conference</a:t>
            </a:r>
            <a:r>
              <a:rPr lang="sk-SK" dirty="0"/>
              <a:t> </a:t>
            </a:r>
            <a:r>
              <a:rPr lang="sk-SK" dirty="0" err="1"/>
              <a:t>organised</a:t>
            </a:r>
            <a:r>
              <a:rPr lang="sk-SK" dirty="0"/>
              <a:t> by C.R.M. </a:t>
            </a:r>
            <a:r>
              <a:rPr lang="sk-SK" dirty="0" err="1"/>
              <a:t>October</a:t>
            </a:r>
            <a:r>
              <a:rPr lang="sk-SK" dirty="0"/>
              <a:t> 3-6, 1994, </a:t>
            </a:r>
            <a:br>
              <a:rPr lang="sk-SK" dirty="0"/>
            </a:br>
            <a:r>
              <a:rPr lang="sk-SK" dirty="0" err="1"/>
              <a:t>Liege</a:t>
            </a:r>
            <a:r>
              <a:rPr lang="sk-SK" dirty="0"/>
              <a:t>, </a:t>
            </a:r>
            <a:r>
              <a:rPr lang="sk-SK" dirty="0" err="1"/>
              <a:t>Belgium</a:t>
            </a:r>
            <a:r>
              <a:rPr lang="sk-SK" dirty="0"/>
              <a:t>. </a:t>
            </a:r>
            <a:r>
              <a:rPr lang="sk-SK" dirty="0" err="1"/>
              <a:t>Liege</a:t>
            </a:r>
            <a:r>
              <a:rPr lang="sk-SK" dirty="0"/>
              <a:t>: 1994, s. 1195--1204. </a:t>
            </a:r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lačidlo akcie: Späť alebo Predchádzajúci 5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93055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97305" y="561474"/>
            <a:ext cx="110209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33"/>
            </a:pPr>
            <a:r>
              <a:rPr lang="sk-SK" dirty="0"/>
              <a:t>ZRNÍK, </a:t>
            </a:r>
            <a:r>
              <a:rPr lang="sk-SK" dirty="0" err="1"/>
              <a:t>J.a</a:t>
            </a:r>
            <a:r>
              <a:rPr lang="sk-SK" dirty="0"/>
              <a:t> kol. The </a:t>
            </a:r>
            <a:r>
              <a:rPr lang="sk-SK" dirty="0" err="1"/>
              <a:t>effect</a:t>
            </a:r>
            <a:r>
              <a:rPr lang="sk-SK" dirty="0"/>
              <a:t> of </a:t>
            </a:r>
            <a:r>
              <a:rPr lang="sk-SK" dirty="0" err="1"/>
              <a:t>structural</a:t>
            </a:r>
            <a:r>
              <a:rPr lang="sk-SK" dirty="0"/>
              <a:t> </a:t>
            </a:r>
            <a:r>
              <a:rPr lang="sk-SK" dirty="0" err="1"/>
              <a:t>phase</a:t>
            </a:r>
            <a:r>
              <a:rPr lang="sk-SK" dirty="0"/>
              <a:t> on </a:t>
            </a:r>
            <a:r>
              <a:rPr lang="sk-SK" dirty="0" err="1"/>
              <a:t>creep</a:t>
            </a:r>
            <a:r>
              <a:rPr lang="sk-SK" dirty="0"/>
              <a:t>/</a:t>
            </a:r>
            <a:r>
              <a:rPr lang="sk-SK" dirty="0" err="1"/>
              <a:t>fatique</a:t>
            </a:r>
            <a:r>
              <a:rPr lang="sk-SK" dirty="0"/>
              <a:t> </a:t>
            </a:r>
            <a:r>
              <a:rPr lang="sk-SK" dirty="0" err="1"/>
              <a:t>behaviour</a:t>
            </a:r>
            <a:r>
              <a:rPr lang="sk-SK" dirty="0"/>
              <a:t> of single </a:t>
            </a:r>
            <a:r>
              <a:rPr lang="sk-SK" dirty="0" err="1"/>
              <a:t>crystal</a:t>
            </a:r>
            <a:r>
              <a:rPr lang="sk-SK" dirty="0"/>
              <a:t> </a:t>
            </a:r>
            <a:r>
              <a:rPr lang="sk-SK" dirty="0" err="1"/>
              <a:t>nickel</a:t>
            </a:r>
            <a:r>
              <a:rPr lang="sk-SK" dirty="0"/>
              <a:t> base </a:t>
            </a:r>
            <a:r>
              <a:rPr lang="sk-SK" dirty="0" err="1"/>
              <a:t>superalloys</a:t>
            </a:r>
            <a:r>
              <a:rPr lang="sk-SK" dirty="0"/>
              <a:t>. </a:t>
            </a:r>
            <a:r>
              <a:rPr lang="sk-SK" dirty="0" err="1"/>
              <a:t>Metalurgija</a:t>
            </a:r>
            <a:r>
              <a:rPr lang="sk-SK" dirty="0"/>
              <a:t>. </a:t>
            </a:r>
            <a:r>
              <a:rPr lang="sk-SK" dirty="0" err="1"/>
              <a:t>Metallurgy</a:t>
            </a:r>
            <a:r>
              <a:rPr lang="sk-SK" dirty="0"/>
              <a:t> Roč. 34, č. 3. s. 61--66. ISSN 0543-5846. </a:t>
            </a:r>
          </a:p>
          <a:p>
            <a:pPr marL="342900" lvl="0" indent="-342900">
              <a:buFont typeface="+mj-lt"/>
              <a:buAutoNum type="arabicPeriod" startAt="33"/>
            </a:pPr>
            <a:r>
              <a:rPr lang="sk-SK" dirty="0"/>
              <a:t>HAZLINGER, M. -- MORAVČÍK, R. Degradačné procesy a predikcia životnosti. Trnava : </a:t>
            </a:r>
            <a:r>
              <a:rPr lang="sk-SK" dirty="0" err="1"/>
              <a:t>Alumni</a:t>
            </a:r>
            <a:r>
              <a:rPr lang="sk-SK" dirty="0"/>
              <a:t> Press, 2014. ISBN 978-80-8096-204-3. </a:t>
            </a:r>
            <a:r>
              <a:rPr lang="sk-SK" b="1" dirty="0"/>
              <a:t>e-skriptá, knižnica MTF: 620/Ha</a:t>
            </a:r>
            <a:endParaRPr lang="sk-SK" dirty="0"/>
          </a:p>
          <a:p>
            <a:pPr marL="342900" lvl="0" indent="-342900">
              <a:buFont typeface="+mj-lt"/>
              <a:buAutoNum type="arabicPeriod" startAt="33"/>
            </a:pPr>
            <a:r>
              <a:rPr lang="sk-SK" dirty="0"/>
              <a:t>MORAVČÍK, R. -- HAZLINGER, M. </a:t>
            </a:r>
            <a:r>
              <a:rPr lang="sk-SK" dirty="0" err="1"/>
              <a:t>Degradation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and </a:t>
            </a:r>
            <a:r>
              <a:rPr lang="sk-SK" dirty="0" err="1"/>
              <a:t>Life-Time</a:t>
            </a:r>
            <a:r>
              <a:rPr lang="sk-SK" dirty="0"/>
              <a:t> </a:t>
            </a:r>
            <a:r>
              <a:rPr lang="sk-SK" dirty="0" err="1"/>
              <a:t>Prediction</a:t>
            </a:r>
            <a:r>
              <a:rPr lang="sk-SK" dirty="0"/>
              <a:t>. Plzeň : </a:t>
            </a:r>
            <a:r>
              <a:rPr lang="sk-SK" dirty="0" err="1"/>
              <a:t>Vydavatelství</a:t>
            </a:r>
            <a:r>
              <a:rPr lang="sk-SK" dirty="0"/>
              <a:t> a </a:t>
            </a:r>
            <a:r>
              <a:rPr lang="sk-SK" dirty="0" err="1"/>
              <a:t>nakladatelství</a:t>
            </a:r>
            <a:r>
              <a:rPr lang="sk-SK" dirty="0"/>
              <a:t> Aleš </a:t>
            </a:r>
            <a:r>
              <a:rPr lang="sk-SK" dirty="0" err="1"/>
              <a:t>Čeněk</a:t>
            </a:r>
            <a:r>
              <a:rPr lang="sk-SK" dirty="0"/>
              <a:t>, 2017. 310 s. ISBN 978-80-7380-670-5. </a:t>
            </a:r>
            <a:r>
              <a:rPr lang="sk-SK" b="1" dirty="0"/>
              <a:t>knižnica MTF: 620/Mo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SZMOLKA, T. a kol. </a:t>
            </a:r>
            <a:r>
              <a:rPr lang="sk-SK" dirty="0" err="1"/>
              <a:t>Failure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 of a </a:t>
            </a:r>
            <a:r>
              <a:rPr lang="sk-SK" dirty="0" err="1"/>
              <a:t>plastic</a:t>
            </a:r>
            <a:r>
              <a:rPr lang="sk-SK" dirty="0"/>
              <a:t> </a:t>
            </a:r>
            <a:r>
              <a:rPr lang="sk-SK" dirty="0" err="1"/>
              <a:t>mould</a:t>
            </a:r>
            <a:r>
              <a:rPr lang="sk-SK" dirty="0"/>
              <a:t>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Materiálové inžinierstvo Roč. 16, č. 3a. s. 106--109. ISSN 1335-0803. </a:t>
            </a:r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lačidlo akcie: Späť alebo Predchádzajúci 4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03147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5012" y="352925"/>
            <a:ext cx="114701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DEJINY TECHNIKY A ODBORNÉHO ŠKOLSTVA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TIBENSKÝ, J. Priekopníci vedy a techniky na Slovensku 2. Bratislava : Obzor, 1988. 1003 s. </a:t>
            </a:r>
            <a:r>
              <a:rPr lang="sk-SK" b="1" dirty="0"/>
              <a:t>knižnica MTF: 62/Ti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VASILKO, K. História techniky a technológie. 198 s. ISBN 80-7099-416-9. </a:t>
            </a:r>
            <a:r>
              <a:rPr lang="sk-SK" b="1" dirty="0"/>
              <a:t>knižnica MTF: 62/</a:t>
            </a:r>
            <a:r>
              <a:rPr lang="sk-SK" b="1" dirty="0" err="1"/>
              <a:t>Va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PATURI, F R. Kronika techniky. Bratislava : </a:t>
            </a:r>
            <a:r>
              <a:rPr lang="sk-SK" dirty="0" err="1"/>
              <a:t>Fortuna</a:t>
            </a:r>
            <a:r>
              <a:rPr lang="sk-SK" dirty="0"/>
              <a:t> </a:t>
            </a:r>
            <a:r>
              <a:rPr lang="sk-SK" dirty="0" err="1"/>
              <a:t>Print</a:t>
            </a:r>
            <a:r>
              <a:rPr lang="sk-SK" dirty="0"/>
              <a:t>, 1993. 654 s. ISBN 80-7153-065-4. </a:t>
            </a:r>
            <a:r>
              <a:rPr lang="sk-SK" b="1" dirty="0"/>
              <a:t>knižnica MTF: 62/At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JÍLEK, F. -- KUBA, J. -- JÍLKOVÁ, J. Svetové vynálezy v dátach: Chronologický prehľad významných udalostí z dejín tvorivej technickej práce. Bratislava : Smena, 1982. 308 s. </a:t>
            </a:r>
            <a:r>
              <a:rPr lang="sk-SK" b="1" dirty="0"/>
              <a:t>knižnica MTF: 62/</a:t>
            </a:r>
            <a:r>
              <a:rPr lang="sk-SK" b="1" dirty="0" err="1"/>
              <a:t>Jí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TIBENSKÝ, J. Dejiny vedy a techniky na Slovensku. Martin : Osveta, 1979. 535 s. </a:t>
            </a:r>
            <a:r>
              <a:rPr lang="sk-SK" b="1" dirty="0"/>
              <a:t>knižnica MTF: 62/Ti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CAWTHORNE, N. </a:t>
            </a:r>
            <a:r>
              <a:rPr lang="sk-SK" dirty="0" err="1"/>
              <a:t>Tesla</a:t>
            </a:r>
            <a:r>
              <a:rPr lang="sk-SK" dirty="0"/>
              <a:t> </a:t>
            </a:r>
            <a:r>
              <a:rPr lang="sk-SK" dirty="0" err="1"/>
              <a:t>vs</a:t>
            </a:r>
            <a:r>
              <a:rPr lang="sk-SK" dirty="0"/>
              <a:t>. </a:t>
            </a:r>
            <a:r>
              <a:rPr lang="sk-SK" dirty="0" err="1"/>
              <a:t>Edison</a:t>
            </a:r>
            <a:r>
              <a:rPr lang="sk-SK" dirty="0"/>
              <a:t>. New York: </a:t>
            </a:r>
            <a:r>
              <a:rPr lang="sk-SK" dirty="0" err="1"/>
              <a:t>Chartwell</a:t>
            </a:r>
            <a:r>
              <a:rPr lang="sk-SK" dirty="0"/>
              <a:t> </a:t>
            </a:r>
            <a:r>
              <a:rPr lang="sk-SK" dirty="0" err="1"/>
              <a:t>Books</a:t>
            </a:r>
            <a:r>
              <a:rPr lang="sk-SK" dirty="0"/>
              <a:t>, 2014. ISBN: 9780785833789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255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33136" y="513347"/>
            <a:ext cx="112294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DIGITÁLNY PODNIK A VIRTUÁLNA REALITA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CANETTA, L. - FLORES, M. - REDAELLI, C. </a:t>
            </a:r>
            <a:r>
              <a:rPr lang="sk-SK" dirty="0" err="1"/>
              <a:t>Digital</a:t>
            </a:r>
            <a:r>
              <a:rPr lang="sk-SK" dirty="0"/>
              <a:t> </a:t>
            </a:r>
            <a:r>
              <a:rPr lang="sk-SK" dirty="0" err="1"/>
              <a:t>Factory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Human-oriented</a:t>
            </a:r>
            <a:r>
              <a:rPr lang="sk-SK" dirty="0"/>
              <a:t> </a:t>
            </a:r>
            <a:r>
              <a:rPr lang="sk-SK" dirty="0" err="1"/>
              <a:t>Production</a:t>
            </a:r>
            <a:r>
              <a:rPr lang="sk-SK" dirty="0"/>
              <a:t> Systems : The </a:t>
            </a:r>
            <a:r>
              <a:rPr lang="sk-SK" dirty="0" err="1"/>
              <a:t>Integration</a:t>
            </a:r>
            <a:r>
              <a:rPr lang="sk-SK" dirty="0"/>
              <a:t> of International </a:t>
            </a:r>
            <a:r>
              <a:rPr lang="sk-SK" dirty="0" err="1"/>
              <a:t>Research</a:t>
            </a:r>
            <a:r>
              <a:rPr lang="sk-SK" dirty="0"/>
              <a:t> </a:t>
            </a:r>
            <a:r>
              <a:rPr lang="sk-SK" dirty="0" err="1"/>
              <a:t>Projects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Springer</a:t>
            </a:r>
            <a:r>
              <a:rPr lang="sk-SK" dirty="0"/>
              <a:t>  2011. 309 s. ISBN 978-1-84996-171-4. </a:t>
            </a:r>
            <a:r>
              <a:rPr lang="sk-SK" b="1" dirty="0"/>
              <a:t>knižnica MTF: 621/Ca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KINDLER, E. -- KŘIVÝ, I. </a:t>
            </a:r>
            <a:r>
              <a:rPr lang="sk-SK" dirty="0" err="1"/>
              <a:t>Simulace</a:t>
            </a:r>
            <a:r>
              <a:rPr lang="sk-SK" dirty="0"/>
              <a:t> a </a:t>
            </a:r>
            <a:r>
              <a:rPr lang="sk-SK" dirty="0" err="1"/>
              <a:t>modelování</a:t>
            </a:r>
            <a:r>
              <a:rPr lang="sk-SK" dirty="0"/>
              <a:t>. Ostrava: Ostravská univerzita, 2001. 146 s. ISBN 0-471-13403-1.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DELGADO SOBRINO, D R. -- VÁCLAV, Š. </a:t>
            </a:r>
            <a:r>
              <a:rPr lang="sk-SK" dirty="0" err="1"/>
              <a:t>Tecnomatix</a:t>
            </a:r>
            <a:r>
              <a:rPr lang="sk-SK" dirty="0"/>
              <a:t> </a:t>
            </a:r>
            <a:r>
              <a:rPr lang="sk-SK" dirty="0" err="1"/>
              <a:t>plant</a:t>
            </a:r>
            <a:r>
              <a:rPr lang="sk-SK" dirty="0"/>
              <a:t> </a:t>
            </a:r>
            <a:r>
              <a:rPr lang="sk-SK" dirty="0" err="1"/>
              <a:t>simulation</a:t>
            </a:r>
            <a:r>
              <a:rPr lang="sk-SK" dirty="0"/>
              <a:t>: A </a:t>
            </a:r>
            <a:r>
              <a:rPr lang="sk-SK" dirty="0" err="1"/>
              <a:t>comprehensive</a:t>
            </a:r>
            <a:r>
              <a:rPr lang="sk-SK" dirty="0"/>
              <a:t> </a:t>
            </a:r>
            <a:r>
              <a:rPr lang="sk-SK" dirty="0" err="1"/>
              <a:t>compendium</a:t>
            </a:r>
            <a:r>
              <a:rPr lang="sk-SK" dirty="0"/>
              <a:t> of </a:t>
            </a:r>
            <a:r>
              <a:rPr lang="sk-SK" dirty="0" err="1"/>
              <a:t>activities</a:t>
            </a:r>
            <a:r>
              <a:rPr lang="sk-SK" dirty="0"/>
              <a:t>, </a:t>
            </a:r>
            <a:r>
              <a:rPr lang="sk-SK" dirty="0" err="1"/>
              <a:t>exercises</a:t>
            </a:r>
            <a:r>
              <a:rPr lang="sk-SK" dirty="0"/>
              <a:t> and notes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students</a:t>
            </a:r>
            <a:r>
              <a:rPr lang="sk-SK" dirty="0"/>
              <a:t> of </a:t>
            </a:r>
            <a:r>
              <a:rPr lang="sk-SK" dirty="0" err="1"/>
              <a:t>logistics</a:t>
            </a:r>
            <a:r>
              <a:rPr lang="sk-SK" dirty="0"/>
              <a:t> and </a:t>
            </a:r>
            <a:r>
              <a:rPr lang="sk-SK" dirty="0" err="1"/>
              <a:t>manufacturing</a:t>
            </a:r>
            <a:r>
              <a:rPr lang="sk-SK" dirty="0"/>
              <a:t> / [elektronický zdroj]. Trnava : </a:t>
            </a:r>
            <a:r>
              <a:rPr lang="sk-SK" dirty="0" err="1"/>
              <a:t>AlumniPress</a:t>
            </a:r>
            <a:r>
              <a:rPr lang="sk-SK" dirty="0"/>
              <a:t>, 2018. 114 s. ISBN 978-80-8096-254-8. </a:t>
            </a:r>
            <a:r>
              <a:rPr lang="sk-SK" b="1" dirty="0"/>
              <a:t>e-skriptá, knižnica MTF: 621/De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KUEHN, W. </a:t>
            </a:r>
            <a:r>
              <a:rPr lang="sk-SK" dirty="0" err="1"/>
              <a:t>Digital</a:t>
            </a:r>
            <a:r>
              <a:rPr lang="sk-SK" dirty="0"/>
              <a:t> </a:t>
            </a:r>
            <a:r>
              <a:rPr lang="sk-SK" dirty="0" err="1"/>
              <a:t>Factory</a:t>
            </a:r>
            <a:r>
              <a:rPr lang="sk-SK" dirty="0"/>
              <a:t> – </a:t>
            </a:r>
            <a:r>
              <a:rPr lang="sk-SK" dirty="0" err="1"/>
              <a:t>Integration</a:t>
            </a:r>
            <a:r>
              <a:rPr lang="sk-SK" dirty="0"/>
              <a:t> of </a:t>
            </a:r>
            <a:r>
              <a:rPr lang="sk-SK" dirty="0" err="1"/>
              <a:t>Simulation</a:t>
            </a:r>
            <a:r>
              <a:rPr lang="sk-SK" dirty="0"/>
              <a:t> </a:t>
            </a:r>
            <a:r>
              <a:rPr lang="sk-SK" dirty="0" err="1"/>
              <a:t>Enhancing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Product</a:t>
            </a:r>
            <a:r>
              <a:rPr lang="sk-SK" dirty="0"/>
              <a:t> and </a:t>
            </a:r>
            <a:r>
              <a:rPr lang="sk-SK" dirty="0" err="1"/>
              <a:t>Production</a:t>
            </a:r>
            <a:r>
              <a:rPr lang="sk-SK" dirty="0"/>
              <a:t> </a:t>
            </a:r>
            <a:r>
              <a:rPr lang="sk-SK" dirty="0" err="1"/>
              <a:t>Process</a:t>
            </a:r>
            <a:r>
              <a:rPr lang="sk-SK" dirty="0"/>
              <a:t> </a:t>
            </a:r>
            <a:r>
              <a:rPr lang="sk-SK" dirty="0" err="1"/>
              <a:t>Towards</a:t>
            </a:r>
            <a:r>
              <a:rPr lang="sk-SK" dirty="0"/>
              <a:t> </a:t>
            </a:r>
            <a:r>
              <a:rPr lang="sk-SK" dirty="0" err="1"/>
              <a:t>Operative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And </a:t>
            </a:r>
            <a:r>
              <a:rPr lang="sk-SK" dirty="0" err="1"/>
              <a:t>Optimisation</a:t>
            </a:r>
            <a:r>
              <a:rPr lang="sk-SK" dirty="0"/>
              <a:t>. I. J. of SIMULATION </a:t>
            </a:r>
            <a:r>
              <a:rPr lang="sk-SK" dirty="0" err="1"/>
              <a:t>Vol</a:t>
            </a:r>
            <a:r>
              <a:rPr lang="sk-SK" dirty="0"/>
              <a:t>. 7 No 7. 2000. ISSN 1473-804x online, 1473-8031 </a:t>
            </a:r>
            <a:r>
              <a:rPr lang="sk-SK" dirty="0" err="1"/>
              <a:t>print</a:t>
            </a:r>
            <a:r>
              <a:rPr lang="sk-SK" dirty="0"/>
              <a:t>. [online] Dostupné na: ‹http://ijssst.info/Vol-07/No-7/Paper3.pdf›. [15-01-2014]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4309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33137" y="513347"/>
            <a:ext cx="11341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DIPLOMOVÁ PRÁCA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Metodika tvorby, úpravy a kontroly originality záverečných prác MTF STU, interný dokument MTF [online]. 2010. URL: http://www.mtf.stuba.sk/sk/studentov/metodika-tvorby-upravy-a-kontroly-originality-zaverecnych-prac-na-mtf-stu.html?page_id=2059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Náležitosti záverečnej práce, kontrola overenia originality a jej sprístupnenia. Metodické opatrenie rektora STU 1/2010-N. [online]. 2010. URL: http://www.stuba.sk/sk/ustavy/ustav-manazmentu/studium/studenti/statne-skusky.html?page_id=4210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Platné normy STN ISO 690 – návody na tvorbu bibliografických odkazov na informačné pramene a ich citovanie –Akademická knižnica a Vydavateľstvo AlumniPress MTF STU - pre rok 2013 platí: STN ISO 690. 01 0197 : Návod na tvorbu bibliografických odkazov na informačné pramene a ich citovanie. - 3. vyd.. - Bratislava (Slovenská republika) : Slovenský ústav technickej normalizácie, 2012. Táto norma nahrádza STN ISO 690 z apríla 1998 a STN ISO 690-2 z decembra 2001. </a:t>
            </a:r>
            <a:r>
              <a:rPr lang="sk-SK" b="1" dirty="0"/>
              <a:t>knižnica MTF: prístup ONLINE v knižnici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Príslušná literatúra k obsahu kvalifikačnej práce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0998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61474" y="625642"/>
            <a:ext cx="111332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DIPLOMOVÝ PROJEKT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Literatúra bude zvolená v súlade s témou projektu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Metodika tvorby, úpravy a kontroly originality záverečných prác MTF STU, interný dokument MTF [online]. 2010. URL: http://www.mtf.stuba.sk/sk/studentov/metodika-tvorby-upravy-a-kontroly-originality-zaverecnych-prac-na-mtf-stu.html?page_id=2059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Náležitosti záverečnej práce, kontrola overenia originality a jej sprístupnenia. Metodické opatrenie rektora STU 1/2010-N. [online]. 2010. URL: http://www.stuba.sk/sk/ustavy/ustav-manazmentu/studium/studenti/statne-skusky.html?page_id=4210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Platné normy STN ISO 690 – návody na tvorbu bibliografických odkazov na informačné pramene a ich citovanie –Akademická knižnica a Vydavateľstvo AlumniPress MTF STU - pre rok 2013 platí: STN ISO 690. 01 0197 : Návod na tvorbu bibliografických odkazov na informačné pramene a ich citovanie. - 3. vyd.. - Bratislava  : SÚTN, 2012. Táto norma nahrádza STN ISO 690 z apríla 1998 a STN ISO 690-2 z decembra 2001. </a:t>
            </a:r>
            <a:r>
              <a:rPr lang="sk-SK" b="1" dirty="0"/>
              <a:t>knižnica MTF: prístup ONLINE v knižnici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694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9179" y="545432"/>
            <a:ext cx="114701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DIZERTAČNÝ PROJEKT I, II, III, IV, V, VI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ROSENAU , M.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projektů</a:t>
            </a:r>
            <a:r>
              <a:rPr lang="sk-SK" dirty="0"/>
              <a:t>. Praha : </a:t>
            </a:r>
            <a:r>
              <a:rPr lang="sk-SK" dirty="0" err="1"/>
              <a:t>Computer</a:t>
            </a:r>
            <a:r>
              <a:rPr lang="sk-SK" dirty="0"/>
              <a:t> Press, 2000. 148 s. </a:t>
            </a:r>
            <a:r>
              <a:rPr lang="sk-SK" b="1" dirty="0"/>
              <a:t>knižnica MTF: 65/</a:t>
            </a:r>
            <a:r>
              <a:rPr lang="sk-SK" b="1" dirty="0" err="1"/>
              <a:t>Ro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Metodika tvorby, úpravy a kontroly originality záverečných prác MTF STU, interný dokument MTF [online]. 2010. URL: http://www.mtf.stuba.sk/sk/studentov/metodika-tvorby-upravy-a-kontroly-originality-zaverecnych-prac-na-mtf-stu.html?page_id=2059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Náležitosti záverečnej práce, kontrola overenia originality a jej sprístupnenia. Metodické opatrenie rektora STU 1/2010-N. [online]. 2010. URL: http://www.stuba.sk/sk/ustavy/ustav-manazmentu/studium/studenti/statne-skusky.html?page_id=4210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Platné normy STN ISO 690 – návody na tvorbu bibliografických odkazov na informačné pramene a ich citovanie –Akademická knižnica a Vydavateľstvo AlumniPress MTF STU - pre rok 2013 platí: STN ISO 690. 01 0197 : Návod na tvorbu bibliografických odkazov na informačné pramene a ich citovanie. - 3. vyd.. - Bratislava (Slovenská republika) : Slovenský ústav technickej normalizácie, 2012. Táto norma nahrádza STN ISO 690 z apríla 1998 a STN ISO 690-2 z decembra 2001. </a:t>
            </a:r>
            <a:r>
              <a:rPr lang="sk-SK" b="1" dirty="0"/>
              <a:t>knižnica MTF: prístup ONLINE v knižnici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623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5422" y="464234"/>
            <a:ext cx="1163398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DIZERTAČNÝ PROJEKT I, II, III, IV, V, VI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MEŠKO, D. -- KATUŠČÁK, D. -- FINDRA, J. Akademická príručka. Martin: Osveta, 2005. 496 s. ISBN 80-8063-200-6 </a:t>
            </a:r>
            <a:r>
              <a:rPr lang="sk-SK" b="1" dirty="0"/>
              <a:t>knižnica MTF: 37/</a:t>
            </a:r>
            <a:r>
              <a:rPr lang="sk-SK" b="1" dirty="0" err="1"/>
              <a:t>Me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Scientific</a:t>
            </a:r>
            <a:r>
              <a:rPr lang="sk-SK" dirty="0"/>
              <a:t> </a:t>
            </a:r>
            <a:r>
              <a:rPr lang="sk-SK" dirty="0" err="1"/>
              <a:t>articles</a:t>
            </a:r>
            <a:r>
              <a:rPr lang="sk-SK" dirty="0"/>
              <a:t>,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books</a:t>
            </a:r>
            <a:r>
              <a:rPr lang="sk-SK" dirty="0"/>
              <a:t>, </a:t>
            </a:r>
            <a:r>
              <a:rPr lang="sk-SK" dirty="0" err="1"/>
              <a:t>contributions</a:t>
            </a:r>
            <a:r>
              <a:rPr lang="sk-SK" dirty="0"/>
              <a:t> to </a:t>
            </a:r>
            <a:r>
              <a:rPr lang="sk-SK" dirty="0" err="1"/>
              <a:t>conference</a:t>
            </a:r>
            <a:r>
              <a:rPr lang="sk-SK" dirty="0"/>
              <a:t> </a:t>
            </a:r>
            <a:r>
              <a:rPr lang="sk-SK" dirty="0" err="1"/>
              <a:t>proceedings</a:t>
            </a:r>
            <a:r>
              <a:rPr lang="sk-SK" dirty="0"/>
              <a:t>, </a:t>
            </a:r>
            <a:r>
              <a:rPr lang="sk-SK" dirty="0" err="1"/>
              <a:t>monographs</a:t>
            </a:r>
            <a:r>
              <a:rPr lang="sk-SK" dirty="0"/>
              <a:t>,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standards</a:t>
            </a:r>
            <a:r>
              <a:rPr lang="sk-SK" dirty="0"/>
              <a:t> </a:t>
            </a:r>
            <a:r>
              <a:rPr lang="sk-SK" dirty="0" err="1"/>
              <a:t>published</a:t>
            </a:r>
            <a:r>
              <a:rPr lang="sk-SK" dirty="0"/>
              <a:t> in </a:t>
            </a:r>
            <a:r>
              <a:rPr lang="sk-SK" dirty="0" err="1"/>
              <a:t>foreign</a:t>
            </a:r>
            <a:r>
              <a:rPr lang="sk-SK" dirty="0"/>
              <a:t> </a:t>
            </a:r>
            <a:r>
              <a:rPr lang="sk-SK" dirty="0" err="1"/>
              <a:t>languages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ROSENAU , M.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projektů</a:t>
            </a:r>
            <a:r>
              <a:rPr lang="sk-SK" dirty="0"/>
              <a:t>. Praha : </a:t>
            </a:r>
            <a:r>
              <a:rPr lang="sk-SK" dirty="0" err="1"/>
              <a:t>Computer</a:t>
            </a:r>
            <a:r>
              <a:rPr lang="sk-SK" dirty="0"/>
              <a:t> Press, 2000. 148 s. </a:t>
            </a:r>
            <a:r>
              <a:rPr lang="sk-SK" b="1" dirty="0"/>
              <a:t>študovňa (65/</a:t>
            </a:r>
            <a:r>
              <a:rPr lang="sk-SK" b="1" dirty="0" err="1"/>
              <a:t>Ro</a:t>
            </a:r>
            <a:r>
              <a:rPr lang="sk-SK" b="1" dirty="0"/>
              <a:t> knižnica MTF: 65/</a:t>
            </a:r>
            <a:r>
              <a:rPr lang="sk-SK" b="1" dirty="0" err="1"/>
              <a:t>Ro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Metodika tvorby, úpravy a kontroly originality záverečných prác MTF STU, interný dokument MTF [online]. 2010. URL: http://www.mtf.stuba.sk/sk/studentov/metodika-tvorby-upravy-a-kontroly-originality-zaverecnych-prac-na-mtf-stu.html?page_id=2059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Náležitosti záverečnej práce, kontrola overenia originality a jej sprístupnenia. Metodické opatrenie rektora STU 1/2010-N. [online]. 2010. URL: http://www.stuba.sk/sk/ustavy/ustav-manazmentu/studium/studenti/statne-skusky.html?page_id=4210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Platné normy STN ISO 690 – návody na tvorbu bibliografických odkazov na informačné pramene a ich citovanie –Akademická knižnica a Vydavateľstvo AlumniPress MTF STU - pre rok 2013 platí: STN ISO 690. 01 0197 : Návod na tvorbu bibliografických odkazov na informačné pramene a ich citovanie. - 3. vyd.. - Bratislava (Slovenská republika) : Slovenský ústav technickej normalizácie, 2012. Táto norma nahrádza STN ISO 690 z apríla 1998 a STN ISO 690-2 z decembra 2001. </a:t>
            </a:r>
            <a:r>
              <a:rPr lang="sk-SK" b="1" dirty="0"/>
              <a:t>knižnica MTF: prístup ONLINE v knižnici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214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4234" y="464234"/>
            <a:ext cx="1124008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 </a:t>
            </a:r>
            <a:r>
              <a:rPr lang="sk-SK" b="1" u="sng" dirty="0"/>
              <a:t>DUŠEVNÁ HYGIENA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BLAHOVÁ, J. -- NOVOTNÁ, I. -- PORUBČANOVÁ, Z. </a:t>
            </a:r>
            <a:r>
              <a:rPr lang="sk-SK" i="1" dirty="0"/>
              <a:t>Duševná hygiena.</a:t>
            </a:r>
            <a:r>
              <a:rPr lang="sk-SK" dirty="0"/>
              <a:t> Trnava : </a:t>
            </a:r>
            <a:r>
              <a:rPr lang="sk-SK" dirty="0" err="1"/>
              <a:t>AlumniPress</a:t>
            </a:r>
            <a:r>
              <a:rPr lang="sk-SK" dirty="0"/>
              <a:t>, 2017. 116 s. ISBN 978-80-8096-247-0. </a:t>
            </a:r>
            <a:r>
              <a:rPr lang="sk-SK" b="1" dirty="0"/>
              <a:t>e-skriptá</a:t>
            </a:r>
            <a:r>
              <a:rPr lang="sk-SK" dirty="0"/>
              <a:t>, </a:t>
            </a:r>
            <a:r>
              <a:rPr lang="sk-SK" b="1" dirty="0"/>
              <a:t>knižnica MTF: 159.9/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KŘIVOHLAVÝ, J. Jak </a:t>
            </a:r>
            <a:r>
              <a:rPr lang="sk-SK" dirty="0" err="1"/>
              <a:t>zvládat</a:t>
            </a:r>
            <a:r>
              <a:rPr lang="sk-SK" dirty="0"/>
              <a:t> stres. Praha: </a:t>
            </a:r>
            <a:r>
              <a:rPr lang="sk-SK" dirty="0" err="1"/>
              <a:t>Grada&amp;Avicenum</a:t>
            </a:r>
            <a:r>
              <a:rPr lang="sk-SK" dirty="0"/>
              <a:t>, 1994. 190 s. ISBN 80-7169-121-6.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KŘIVOHLAVÝ, J. </a:t>
            </a:r>
            <a:r>
              <a:rPr lang="sk-SK" dirty="0" err="1"/>
              <a:t>Psychologie</a:t>
            </a:r>
            <a:r>
              <a:rPr lang="sk-SK" dirty="0"/>
              <a:t> zdraví. Praha: Portál, 2005. ISBN 80-7178-774-4.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PLAMÍNEK, J. </a:t>
            </a:r>
            <a:r>
              <a:rPr lang="sk-SK" dirty="0" err="1"/>
              <a:t>Sebepoznání</a:t>
            </a:r>
            <a:r>
              <a:rPr lang="sk-SK" dirty="0"/>
              <a:t>, </a:t>
            </a:r>
            <a:r>
              <a:rPr lang="sk-SK" dirty="0" err="1"/>
              <a:t>sebeřízení</a:t>
            </a:r>
            <a:r>
              <a:rPr lang="sk-SK" dirty="0"/>
              <a:t> a stres. Praha Portál, 2008. 266 s. ISBN 978-80-247-2593-2. (rok vyd. 2013 </a:t>
            </a:r>
            <a:r>
              <a:rPr lang="sk-SK" b="1" dirty="0"/>
              <a:t>knižnica MTF: 159.9/</a:t>
            </a:r>
            <a:r>
              <a:rPr lang="sk-SK" b="1" dirty="0" err="1"/>
              <a:t>Pl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KRASKA-LUDECKE, K. </a:t>
            </a:r>
            <a:r>
              <a:rPr lang="sk-SK" dirty="0" err="1"/>
              <a:t>Nejlepší</a:t>
            </a:r>
            <a:r>
              <a:rPr lang="sk-SK" dirty="0"/>
              <a:t> techniky proti stresu. Praha: </a:t>
            </a:r>
            <a:r>
              <a:rPr lang="sk-SK" dirty="0" err="1"/>
              <a:t>Grada</a:t>
            </a:r>
            <a:r>
              <a:rPr lang="sk-SK" dirty="0"/>
              <a:t>  2007. ISBN 978-80-247-1833-0.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KŘIVOHLAVÝ, Jaro. Jak </a:t>
            </a:r>
            <a:r>
              <a:rPr lang="sk-SK" dirty="0" err="1"/>
              <a:t>zvládat</a:t>
            </a:r>
            <a:r>
              <a:rPr lang="sk-SK" dirty="0"/>
              <a:t> </a:t>
            </a:r>
            <a:r>
              <a:rPr lang="sk-SK" dirty="0" err="1"/>
              <a:t>depresi</a:t>
            </a:r>
            <a:r>
              <a:rPr lang="sk-SK" dirty="0"/>
              <a:t>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1997. 125 s. ISBN 80-7169-349-9. </a:t>
            </a:r>
            <a:r>
              <a:rPr lang="sk-SK" b="1" dirty="0"/>
              <a:t>knižnica MTF: 159.9/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GOLEMAN, D. </a:t>
            </a:r>
            <a:r>
              <a:rPr lang="sk-SK" dirty="0" err="1"/>
              <a:t>Emotional</a:t>
            </a:r>
            <a:r>
              <a:rPr lang="sk-SK" dirty="0"/>
              <a:t> </a:t>
            </a:r>
            <a:r>
              <a:rPr lang="sk-SK" dirty="0" err="1"/>
              <a:t>Intelligence</a:t>
            </a:r>
            <a:r>
              <a:rPr lang="sk-SK" dirty="0"/>
              <a:t>: </a:t>
            </a:r>
            <a:r>
              <a:rPr lang="sk-SK" dirty="0" err="1"/>
              <a:t>Why</a:t>
            </a:r>
            <a:r>
              <a:rPr lang="sk-SK" dirty="0"/>
              <a:t> </a:t>
            </a:r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Can</a:t>
            </a:r>
            <a:r>
              <a:rPr lang="sk-SK" dirty="0"/>
              <a:t> </a:t>
            </a:r>
            <a:r>
              <a:rPr lang="sk-SK" dirty="0" err="1"/>
              <a:t>Matter</a:t>
            </a:r>
            <a:r>
              <a:rPr lang="sk-SK" dirty="0"/>
              <a:t> More </a:t>
            </a:r>
            <a:r>
              <a:rPr lang="sk-SK" dirty="0" err="1"/>
              <a:t>Than</a:t>
            </a:r>
            <a:r>
              <a:rPr lang="sk-SK" dirty="0"/>
              <a:t> IQ. The </a:t>
            </a:r>
            <a:r>
              <a:rPr lang="sk-SK" dirty="0" err="1"/>
              <a:t>Number</a:t>
            </a:r>
            <a:r>
              <a:rPr lang="sk-SK" dirty="0"/>
              <a:t> </a:t>
            </a:r>
            <a:r>
              <a:rPr lang="sk-SK" dirty="0" err="1"/>
              <a:t>One</a:t>
            </a:r>
            <a:r>
              <a:rPr lang="sk-SK" dirty="0"/>
              <a:t> Bestseller. </a:t>
            </a:r>
            <a:r>
              <a:rPr lang="sk-SK" dirty="0" err="1"/>
              <a:t>London</a:t>
            </a:r>
            <a:r>
              <a:rPr lang="sk-SK" dirty="0"/>
              <a:t> : </a:t>
            </a:r>
            <a:r>
              <a:rPr lang="sk-SK" dirty="0" err="1"/>
              <a:t>Bloomsbury</a:t>
            </a:r>
            <a:r>
              <a:rPr lang="sk-SK" dirty="0"/>
              <a:t> </a:t>
            </a:r>
            <a:r>
              <a:rPr lang="sk-SK" dirty="0" err="1"/>
              <a:t>Publ.Plc</a:t>
            </a:r>
            <a:r>
              <a:rPr lang="sk-SK" dirty="0"/>
              <a:t>, 1995. 352 s. ISBN 0-7475-2830-6. (rok vyd. 2020 </a:t>
            </a:r>
            <a:r>
              <a:rPr lang="sk-SK" b="1" dirty="0"/>
              <a:t>knižnica MTF: 159.9/Go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COVEY, S.R. The 7 </a:t>
            </a:r>
            <a:r>
              <a:rPr lang="sk-SK" dirty="0" err="1"/>
              <a:t>Habits</a:t>
            </a:r>
            <a:r>
              <a:rPr lang="sk-SK" dirty="0"/>
              <a:t> Of </a:t>
            </a:r>
            <a:r>
              <a:rPr lang="sk-SK" dirty="0" err="1"/>
              <a:t>Highly</a:t>
            </a:r>
            <a:r>
              <a:rPr lang="sk-SK" dirty="0"/>
              <a:t> </a:t>
            </a:r>
            <a:r>
              <a:rPr lang="sk-SK" dirty="0" err="1"/>
              <a:t>Effective</a:t>
            </a:r>
            <a:r>
              <a:rPr lang="sk-SK" dirty="0"/>
              <a:t> </a:t>
            </a:r>
            <a:r>
              <a:rPr lang="sk-SK" dirty="0" err="1"/>
              <a:t>People.Simon</a:t>
            </a:r>
            <a:r>
              <a:rPr lang="sk-SK" dirty="0"/>
              <a:t> and Schuster. 2020. (v slovenskom jazyku </a:t>
            </a:r>
            <a:r>
              <a:rPr lang="sk-SK" b="1" dirty="0"/>
              <a:t>knižnica MTF: 159.9/</a:t>
            </a:r>
            <a:r>
              <a:rPr lang="sk-SK" b="1" dirty="0" err="1"/>
              <a:t>Co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FONTANA, D. Stres v práci a v </a:t>
            </a:r>
            <a:r>
              <a:rPr lang="sk-SK" dirty="0" err="1"/>
              <a:t>životě</a:t>
            </a:r>
            <a:r>
              <a:rPr lang="sk-SK" dirty="0"/>
              <a:t>. Jak ho </a:t>
            </a:r>
            <a:r>
              <a:rPr lang="sk-SK" dirty="0" err="1"/>
              <a:t>pochopit</a:t>
            </a:r>
            <a:r>
              <a:rPr lang="sk-SK" dirty="0"/>
              <a:t> a </a:t>
            </a:r>
            <a:r>
              <a:rPr lang="sk-SK" dirty="0" err="1"/>
              <a:t>zvládat</a:t>
            </a:r>
            <a:r>
              <a:rPr lang="sk-SK" dirty="0"/>
              <a:t>. Praha: Portál, 2016. ISBN 9788026210337. </a:t>
            </a:r>
            <a:r>
              <a:rPr lang="sk-SK" b="1" dirty="0"/>
              <a:t>knižnica MTF: 159.9/</a:t>
            </a:r>
            <a:r>
              <a:rPr lang="sk-SK" b="1" dirty="0" err="1"/>
              <a:t>Fo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SELIGMAN, M. </a:t>
            </a:r>
            <a:r>
              <a:rPr lang="sk-SK" dirty="0" err="1"/>
              <a:t>Vzkvétání</a:t>
            </a:r>
            <a:r>
              <a:rPr lang="sk-SK" dirty="0"/>
              <a:t>. Nové poznatky o </a:t>
            </a:r>
            <a:r>
              <a:rPr lang="sk-SK" dirty="0" err="1"/>
              <a:t>podstatě</a:t>
            </a:r>
            <a:r>
              <a:rPr lang="sk-SK" dirty="0"/>
              <a:t> </a:t>
            </a:r>
            <a:r>
              <a:rPr lang="sk-SK" dirty="0" err="1"/>
              <a:t>štěstí</a:t>
            </a:r>
            <a:r>
              <a:rPr lang="sk-SK" dirty="0"/>
              <a:t> a duševní pohody. Brno: </a:t>
            </a:r>
            <a:r>
              <a:rPr lang="sk-SK" dirty="0" err="1"/>
              <a:t>Jan</a:t>
            </a:r>
            <a:r>
              <a:rPr lang="sk-SK" dirty="0"/>
              <a:t> </a:t>
            </a:r>
            <a:r>
              <a:rPr lang="sk-SK" dirty="0" err="1"/>
              <a:t>Melvil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2014. ISBN 9788087270950.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436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932873" y="775855"/>
            <a:ext cx="103724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ANALÝZA, MERANIE A RACIONALIZÁCIA PRÁCE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CHUNDELA, L. </a:t>
            </a:r>
            <a:r>
              <a:rPr lang="sk-SK" dirty="0" err="1"/>
              <a:t>Ergonomie</a:t>
            </a:r>
            <a:r>
              <a:rPr lang="sk-SK" dirty="0"/>
              <a:t>. Praha:  ČVUT, 2005. 173 s. ISBN 80-01-02301-X. (rok vyd. 1986 </a:t>
            </a:r>
            <a:r>
              <a:rPr lang="sk-SK" b="1" dirty="0"/>
              <a:t>knižnica MTF: 331/Chu)</a:t>
            </a:r>
            <a:r>
              <a:rPr lang="sk-SK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SABLIK, J. Ergonómia. Bratislava: SVŠT  1990. 213 s. ISBN 80-227-0299-4. </a:t>
            </a:r>
            <a:r>
              <a:rPr lang="sk-SK" b="1" dirty="0"/>
              <a:t>knižnica MTF: 53/Sa,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SLAMKOVÁ, </a:t>
            </a:r>
            <a:r>
              <a:rPr lang="sk-SK" dirty="0" err="1"/>
              <a:t>E.a</a:t>
            </a:r>
            <a:r>
              <a:rPr lang="sk-SK" dirty="0"/>
              <a:t> kol. Ergonómia v priemysle. Žilina: </a:t>
            </a:r>
            <a:r>
              <a:rPr lang="sk-SK" dirty="0" err="1"/>
              <a:t>Georg</a:t>
            </a:r>
            <a:r>
              <a:rPr lang="sk-SK" dirty="0"/>
              <a:t>, 2010. 261 s. ISBN 978-80-89401-09-3. </a:t>
            </a:r>
            <a:r>
              <a:rPr lang="sk-SK" b="1" dirty="0"/>
              <a:t>knižnica MTF: 331/</a:t>
            </a:r>
            <a:r>
              <a:rPr lang="sk-SK" b="1" dirty="0" err="1"/>
              <a:t>Sl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Ergonomic</a:t>
            </a:r>
            <a:r>
              <a:rPr lang="sk-SK" dirty="0"/>
              <a:t> </a:t>
            </a:r>
            <a:r>
              <a:rPr lang="sk-SK" dirty="0" err="1"/>
              <a:t>checkpoints</a:t>
            </a:r>
            <a:r>
              <a:rPr lang="sk-SK" dirty="0"/>
              <a:t>: </a:t>
            </a:r>
            <a:r>
              <a:rPr lang="sk-SK" dirty="0" err="1"/>
              <a:t>practical</a:t>
            </a:r>
            <a:r>
              <a:rPr lang="sk-SK" dirty="0"/>
              <a:t> and </a:t>
            </a:r>
            <a:r>
              <a:rPr lang="sk-SK" dirty="0" err="1"/>
              <a:t>easy</a:t>
            </a:r>
            <a:r>
              <a:rPr lang="sk-SK" dirty="0"/>
              <a:t>-to-</a:t>
            </a:r>
            <a:r>
              <a:rPr lang="sk-SK" dirty="0" err="1"/>
              <a:t>implement</a:t>
            </a:r>
            <a:r>
              <a:rPr lang="sk-SK" dirty="0"/>
              <a:t> </a:t>
            </a:r>
            <a:r>
              <a:rPr lang="sk-SK" dirty="0" err="1"/>
              <a:t>solutions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improving</a:t>
            </a:r>
            <a:r>
              <a:rPr lang="sk-SK" dirty="0"/>
              <a:t> </a:t>
            </a:r>
            <a:r>
              <a:rPr lang="sk-SK" dirty="0" err="1"/>
              <a:t>safety</a:t>
            </a:r>
            <a:r>
              <a:rPr lang="sk-SK" dirty="0"/>
              <a:t>, </a:t>
            </a:r>
            <a:r>
              <a:rPr lang="sk-SK" dirty="0" err="1"/>
              <a:t>health</a:t>
            </a:r>
            <a:r>
              <a:rPr lang="sk-SK" dirty="0"/>
              <a:t> and </a:t>
            </a:r>
            <a:r>
              <a:rPr lang="sk-SK" dirty="0" err="1"/>
              <a:t>working</a:t>
            </a:r>
            <a:r>
              <a:rPr lang="sk-SK" dirty="0"/>
              <a:t> </a:t>
            </a:r>
            <a:r>
              <a:rPr lang="sk-SK" dirty="0" err="1"/>
              <a:t>conditions</a:t>
            </a:r>
            <a:r>
              <a:rPr lang="sk-SK" dirty="0"/>
              <a:t> [online]. 2nd </a:t>
            </a:r>
            <a:r>
              <a:rPr lang="sk-SK" dirty="0" err="1"/>
              <a:t>ed</a:t>
            </a:r>
            <a:r>
              <a:rPr lang="sk-SK" dirty="0"/>
              <a:t>. </a:t>
            </a:r>
            <a:r>
              <a:rPr lang="sk-SK" dirty="0" err="1"/>
              <a:t>Geneva</a:t>
            </a:r>
            <a:r>
              <a:rPr lang="sk-SK" dirty="0"/>
              <a:t>: International </a:t>
            </a:r>
            <a:r>
              <a:rPr lang="sk-SK" dirty="0" err="1"/>
              <a:t>Labour</a:t>
            </a:r>
            <a:r>
              <a:rPr lang="sk-SK" dirty="0"/>
              <a:t> Office, 2010 [cit. 2016-03-08]. Dostupné z: http://www.ilo.org/wcmsp5/</a:t>
            </a:r>
            <a:r>
              <a:rPr lang="sk-SK" dirty="0" err="1"/>
              <a:t>groups</a:t>
            </a:r>
            <a:r>
              <a:rPr lang="sk-SK" dirty="0"/>
              <a:t>/</a:t>
            </a:r>
            <a:r>
              <a:rPr lang="sk-SK" dirty="0" err="1"/>
              <a:t>public</a:t>
            </a:r>
            <a:r>
              <a:rPr lang="sk-SK" dirty="0"/>
              <a:t>/—</a:t>
            </a:r>
            <a:r>
              <a:rPr lang="sk-SK" dirty="0" err="1"/>
              <a:t>dgreports</a:t>
            </a:r>
            <a:r>
              <a:rPr lang="sk-SK" dirty="0"/>
              <a:t>/—</a:t>
            </a:r>
            <a:r>
              <a:rPr lang="sk-SK" dirty="0" err="1"/>
              <a:t>dcomm</a:t>
            </a:r>
            <a:r>
              <a:rPr lang="sk-SK" dirty="0"/>
              <a:t>/—</a:t>
            </a:r>
            <a:r>
              <a:rPr lang="sk-SK" dirty="0" err="1"/>
              <a:t>publ</a:t>
            </a:r>
            <a:r>
              <a:rPr lang="sk-SK" dirty="0"/>
              <a:t>/</a:t>
            </a:r>
            <a:r>
              <a:rPr lang="sk-SK" dirty="0" err="1"/>
              <a:t>documents</a:t>
            </a:r>
            <a:r>
              <a:rPr lang="sk-SK" dirty="0"/>
              <a:t>/</a:t>
            </a:r>
            <a:r>
              <a:rPr lang="sk-SK" dirty="0" err="1"/>
              <a:t>publication</a:t>
            </a:r>
            <a:r>
              <a:rPr lang="sk-SK" dirty="0"/>
              <a:t>/wcms_120133.pdf 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Handbook</a:t>
            </a:r>
            <a:r>
              <a:rPr lang="sk-SK" dirty="0"/>
              <a:t> of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factors</a:t>
            </a:r>
            <a:r>
              <a:rPr lang="sk-SK" dirty="0"/>
              <a:t> and </a:t>
            </a:r>
            <a:r>
              <a:rPr lang="sk-SK" dirty="0" err="1"/>
              <a:t>ergonomics</a:t>
            </a:r>
            <a:r>
              <a:rPr lang="sk-SK" dirty="0"/>
              <a:t> [online]. 4th </a:t>
            </a:r>
            <a:r>
              <a:rPr lang="sk-SK" dirty="0" err="1"/>
              <a:t>ed</a:t>
            </a:r>
            <a:r>
              <a:rPr lang="sk-SK" dirty="0"/>
              <a:t>. </a:t>
            </a:r>
            <a:r>
              <a:rPr lang="sk-SK" dirty="0" err="1"/>
              <a:t>Hoboken</a:t>
            </a:r>
            <a:r>
              <a:rPr lang="sk-SK" dirty="0"/>
              <a:t>, NJ: </a:t>
            </a:r>
            <a:r>
              <a:rPr lang="sk-SK" dirty="0" err="1"/>
              <a:t>Wiley</a:t>
            </a:r>
            <a:r>
              <a:rPr lang="sk-SK" dirty="0"/>
              <a:t>, 2012 [cit. 2021-03-08]. Dostupné z: http://site.ebrary.com/lib/natl/Doc?id=10546531</a:t>
            </a:r>
          </a:p>
          <a:p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905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4234" y="407963"/>
            <a:ext cx="113666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DYNAMICKÉ SYSTÉMY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PERKO, L. </a:t>
            </a:r>
            <a:r>
              <a:rPr lang="sk-SK" dirty="0" err="1"/>
              <a:t>Differential</a:t>
            </a:r>
            <a:r>
              <a:rPr lang="sk-SK" dirty="0"/>
              <a:t> </a:t>
            </a:r>
            <a:r>
              <a:rPr lang="sk-SK" dirty="0" err="1"/>
              <a:t>Equations</a:t>
            </a:r>
            <a:r>
              <a:rPr lang="sk-SK" dirty="0"/>
              <a:t> and </a:t>
            </a:r>
            <a:r>
              <a:rPr lang="sk-SK" dirty="0" err="1"/>
              <a:t>Dynamical</a:t>
            </a:r>
            <a:r>
              <a:rPr lang="sk-SK" dirty="0"/>
              <a:t> Systems. New York: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Verlag</a:t>
            </a:r>
            <a:r>
              <a:rPr lang="sk-SK" dirty="0"/>
              <a:t>, 2001. 555 s. ISBN 0-387-95116-4. </a:t>
            </a:r>
            <a:r>
              <a:rPr lang="sk-SK" b="1" dirty="0"/>
              <a:t>knižnica MTF: 51/</a:t>
            </a:r>
            <a:r>
              <a:rPr lang="sk-SK" b="1" dirty="0" err="1"/>
              <a:t>Pe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RALSTON, A. Základy numerické matematiky. Praha: </a:t>
            </a:r>
            <a:r>
              <a:rPr lang="sk-SK" dirty="0" err="1"/>
              <a:t>Academia</a:t>
            </a:r>
            <a:r>
              <a:rPr lang="sk-SK" dirty="0"/>
              <a:t>, 1978. 635 s. </a:t>
            </a:r>
            <a:r>
              <a:rPr lang="sk-SK" b="1" dirty="0"/>
              <a:t>knižnica MTF: 51/</a:t>
            </a:r>
            <a:r>
              <a:rPr lang="sk-SK" b="1" dirty="0" err="1"/>
              <a:t>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VRBAN, A. -- MORAVČÍK, O. Citlivosť, tolerantnosť a robustnosť dynamických systémov. Bratislava: STU v Bratislave, 2006. 81 s. ISBN 80-227-2422-X. </a:t>
            </a:r>
            <a:r>
              <a:rPr lang="sk-SK" b="1" dirty="0"/>
              <a:t>knižnica MTF: 681.3/Vr, e-monografia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ROVDER, J. Vybrané state z matematiky : Funkcie komplexnej premennej. </a:t>
            </a:r>
            <a:r>
              <a:rPr lang="sk-SK" dirty="0" err="1"/>
              <a:t>Laplaceova</a:t>
            </a:r>
            <a:r>
              <a:rPr lang="sk-SK" dirty="0"/>
              <a:t> transformácia. Parciálne diferenciálne rovnice 2.rádu. Bratislava: SVŠT  1986. 209 s. </a:t>
            </a:r>
            <a:r>
              <a:rPr lang="sk-SK" b="1" dirty="0"/>
              <a:t>knižnica MTF: 51/</a:t>
            </a:r>
            <a:r>
              <a:rPr lang="sk-SK" b="1" dirty="0" err="1"/>
              <a:t>Ro</a:t>
            </a:r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JIRÁSEK, F. -- VACEK, M. -- POLÁŠEK, J. </a:t>
            </a:r>
            <a:r>
              <a:rPr lang="sk-SK" dirty="0" err="1"/>
              <a:t>Funkce</a:t>
            </a:r>
            <a:r>
              <a:rPr lang="sk-SK" dirty="0"/>
              <a:t> komplexní </a:t>
            </a:r>
            <a:r>
              <a:rPr lang="sk-SK" dirty="0" err="1"/>
              <a:t>proměnné</a:t>
            </a:r>
            <a:r>
              <a:rPr lang="sk-SK" dirty="0"/>
              <a:t> a </a:t>
            </a:r>
            <a:r>
              <a:rPr lang="sk-SK" dirty="0" err="1"/>
              <a:t>Laplaceova</a:t>
            </a:r>
            <a:r>
              <a:rPr lang="sk-SK" dirty="0"/>
              <a:t> </a:t>
            </a:r>
            <a:r>
              <a:rPr lang="sk-SK" dirty="0" err="1"/>
              <a:t>transformace</a:t>
            </a:r>
            <a:r>
              <a:rPr lang="sk-SK" dirty="0"/>
              <a:t>. Praha : České vysoké učení technické v </a:t>
            </a:r>
            <a:r>
              <a:rPr lang="sk-SK" dirty="0" err="1"/>
              <a:t>Praze</a:t>
            </a:r>
            <a:r>
              <a:rPr lang="sk-SK" dirty="0"/>
              <a:t>, 1983. 229 s.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10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E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206389"/>
            <a:ext cx="484182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Ekonómia a ekonomika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Ekonomická analýza podniku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Elektrotechnika a elektronika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Environmentálna chémia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Environmentálne a bezpečnostné riziká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Environmentálne inžinierstvo 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Environmentálne inžinierstvo II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6340840" y="1067889"/>
            <a:ext cx="49167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10" action="ppaction://hlinksldjump"/>
              </a:rPr>
              <a:t>Ergonómia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1" action="ppaction://hlinksldjump"/>
              </a:rPr>
              <a:t>Exaktné metódy v riadení priemyselných podnikov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2" action="ppaction://hlinksldjump"/>
              </a:rPr>
              <a:t>Experimentálne metódy a technická diagnostika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3" action="ppaction://hlinksldjump"/>
              </a:rPr>
              <a:t>Experimentálne metódy štúdia materiálov 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4" action="ppaction://hlinksldjump"/>
              </a:rPr>
              <a:t>Experimentálne metódy štúdia materiálov II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5" action="ppaction://hlinksldjump"/>
              </a:rPr>
              <a:t>Experimentálne metódy v obrábaní a tvárnení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6" action="ppaction://hlinksldjump"/>
              </a:rPr>
              <a:t>Experimentálne metódy výskumu v odbore</a:t>
            </a:r>
            <a:endParaRPr lang="sk-SK" dirty="0"/>
          </a:p>
          <a:p>
            <a:endParaRPr lang="sk-SK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6904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4754" y="659567"/>
            <a:ext cx="1127260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EKONÓMIA A EKONOMIKA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SAMUELSON, P A. -- NORDHAUS, W D. Ekonómia. Bratislava : Elita, 2000. 820 s. ISBN 80-8044-059-X. </a:t>
            </a:r>
            <a:r>
              <a:rPr lang="sk-SK" b="1" dirty="0"/>
              <a:t>knižnica MTF: 33/Sa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Dejiny ekonomických teórií. Bratislava 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2003. 386 s. ISBN 80-89047-60-2. </a:t>
            </a:r>
            <a:r>
              <a:rPr lang="sk-SK" b="1" dirty="0"/>
              <a:t>knižnica MTF: 33/</a:t>
            </a:r>
            <a:r>
              <a:rPr lang="sk-SK" b="1" dirty="0" err="1"/>
              <a:t>Li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ANDRÁŠIK, Ladislav; ANDRÁŠIKOVÁ, Andrea; ARBE, Tatiana; FABOVÁ, Ľudmila; FIGURA, Ivan; HORNIAČEK, Milan; HRANAIOVÁ, Mária; JANČÍKOVÁ, Edita. Ekonómia. Bratislava : STU v Bratislave, 2003. 179 s. ISBN 80-227-1849-1.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LISÝ, J. Ekonómia.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2011. 631 s. ISBN 978-80-8078-406-5. (rok vyd. 2016 </a:t>
            </a:r>
            <a:r>
              <a:rPr lang="sk-SK" b="1" dirty="0"/>
              <a:t>knižnica MTF: 33/</a:t>
            </a:r>
            <a:r>
              <a:rPr lang="sk-SK" b="1" dirty="0" err="1"/>
              <a:t>Li</a:t>
            </a:r>
            <a:endParaRPr lang="sk-SK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GROHMANN, S. Makroekonómia. Bratislava : Ekonomická univerzita, 1995. 265 s. ISBN 80-225-0614-1.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LISÝ, J. Ekonómia v novej ekonomike. Bratislava 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2005. 622 s. ISBN 80-8078-063-3.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STEAD, J G. -- STEAD, W. Manažment pre malú planétu: prečo je dôležité meniť stratégie neobmedzeného rastu na stratégie udržateľnosti. Bratislava : </a:t>
            </a:r>
            <a:r>
              <a:rPr lang="sk-SK" dirty="0" err="1"/>
              <a:t>Eastone</a:t>
            </a:r>
            <a:r>
              <a:rPr lang="sk-SK" dirty="0"/>
              <a:t> </a:t>
            </a:r>
            <a:r>
              <a:rPr lang="sk-SK" dirty="0" err="1"/>
              <a:t>Books</a:t>
            </a:r>
            <a:r>
              <a:rPr lang="sk-SK" dirty="0"/>
              <a:t>, 2012. 243 s. ISBN 978-80-8109-216-9. </a:t>
            </a:r>
            <a:r>
              <a:rPr lang="sk-SK" b="1" dirty="0"/>
              <a:t>knižnica MTF: 65/</a:t>
            </a:r>
            <a:r>
              <a:rPr lang="sk-SK" b="1" dirty="0" err="1"/>
              <a:t>St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LISÝ, J. Ekonómia: Všeobecná ekonomická teória. Bratislava 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2002. 507 s. ISBN 80-89047-35-1. </a:t>
            </a:r>
            <a:r>
              <a:rPr lang="sk-SK" b="1" dirty="0"/>
              <a:t>knižnica MTF: 33/</a:t>
            </a:r>
            <a:r>
              <a:rPr lang="sk-SK" b="1" dirty="0" err="1"/>
              <a:t>Li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3515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9725" y="629587"/>
            <a:ext cx="110027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EKONOMICKÁ ANALÝZA PODNIKU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ZALAI, K. a kol. Finančno-ekonomická analýza podniku. Bratislava: </a:t>
            </a:r>
            <a:r>
              <a:rPr lang="sk-SK" dirty="0" err="1"/>
              <a:t>Sprint</a:t>
            </a:r>
            <a:r>
              <a:rPr lang="sk-SK" dirty="0"/>
              <a:t> dva, 2016. 487 s. ISBN 978-80-89710-22-5. (8. vyd. </a:t>
            </a:r>
            <a:r>
              <a:rPr lang="sk-SK" b="1" dirty="0"/>
              <a:t>knižnica MTF: 65/Za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HIGGINS, R C. Analýza pro finanční management.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1997. 399 s. ISBN 80-7169-404-5. </a:t>
            </a:r>
            <a:r>
              <a:rPr lang="sk-SK" b="1" dirty="0"/>
              <a:t>knižnica MTF: 658.1/</a:t>
            </a:r>
            <a:r>
              <a:rPr lang="sk-SK" b="1" dirty="0" err="1"/>
              <a:t>Hi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SYNEK, M. </a:t>
            </a:r>
            <a:r>
              <a:rPr lang="sk-SK" dirty="0" err="1"/>
              <a:t>Manažerská</a:t>
            </a:r>
            <a:r>
              <a:rPr lang="sk-SK" dirty="0"/>
              <a:t> ekonomika. Praha: </a:t>
            </a:r>
            <a:r>
              <a:rPr lang="sk-SK" dirty="0" err="1"/>
              <a:t>Grada</a:t>
            </a:r>
            <a:r>
              <a:rPr lang="sk-SK" dirty="0"/>
              <a:t>, 2010. 471 s. ISBN 978-80-247-3494-1. </a:t>
            </a:r>
            <a:r>
              <a:rPr lang="sk-SK" b="1" dirty="0"/>
              <a:t>knižnica MTF: 65/</a:t>
            </a:r>
            <a:r>
              <a:rPr lang="sk-SK" b="1" dirty="0" err="1"/>
              <a:t>Sy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737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99607" y="524656"/>
            <a:ext cx="107179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ELEKTROTECHNIKA A ELEKTRONIKA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KOSORIN, D. Elektrotechnika. Bratislava: STU v Bratislave, 1999. 354 s. ISBN 80-227-1217-5. </a:t>
            </a:r>
            <a:r>
              <a:rPr lang="sk-SK" b="1" dirty="0"/>
              <a:t>knižnica MTF: 621.3/</a:t>
            </a:r>
            <a:r>
              <a:rPr lang="sk-SK" b="1" dirty="0" err="1"/>
              <a:t>Ko</a:t>
            </a:r>
            <a:r>
              <a:rPr lang="sk-SK" b="1" dirty="0"/>
              <a:t>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KOSORIN, D. -- RIEDLMAJER, R. -- JANČUŠKA, I. Elektrotechnika : Návody na laboratórne cvičenia. Bratislava: STU v Bratislave, 2002. 203 s. ISBN 80-227-1717-7. </a:t>
            </a:r>
            <a:r>
              <a:rPr lang="sk-SK" b="1" dirty="0"/>
              <a:t>knižnica MTF: 621.3/</a:t>
            </a:r>
            <a:r>
              <a:rPr lang="sk-SK" b="1" dirty="0" err="1"/>
              <a:t>Ko</a:t>
            </a:r>
            <a:r>
              <a:rPr lang="sk-SK" b="1" dirty="0"/>
              <a:t>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RIEDLMAJER, R. -- JANČUŠKA, I. -- FILANOVÁ, J. Elektrotechnika. Príklady na cvičenia. Elektronické skriptá.  [online]. 2006. </a:t>
            </a:r>
            <a:r>
              <a:rPr lang="sk-SK" b="1" dirty="0"/>
              <a:t>knižnica MTF: 621.3/</a:t>
            </a:r>
            <a:r>
              <a:rPr lang="sk-SK" b="1" dirty="0" err="1"/>
              <a:t>Ri</a:t>
            </a:r>
            <a:r>
              <a:rPr lang="sk-SK" b="1" dirty="0"/>
              <a:t>, e-skriptá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4984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69626" y="659567"/>
            <a:ext cx="1040317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ENVIRONMENTÁLNA CHÉMIA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SIROTIAK, Maroš; MICHALÍKOVÁ, Anna. Environmentálna chémia. Trnava : </a:t>
            </a:r>
            <a:r>
              <a:rPr lang="sk-SK" dirty="0" err="1"/>
              <a:t>AlumniPress</a:t>
            </a:r>
            <a:r>
              <a:rPr lang="sk-SK" dirty="0"/>
              <a:t>, 2021. 179 s. ISBN 978-80-8096-280-7. </a:t>
            </a:r>
            <a:r>
              <a:rPr lang="sk-SK" b="1" dirty="0"/>
              <a:t>e-skriptá, knižnica MTF: 504/Si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SIROTIAK, Maroš; MICHALÍKOVÁ, Anna. Environmentálna chémia. Návody na cvičenia. Trnava : </a:t>
            </a:r>
            <a:r>
              <a:rPr lang="sk-SK" dirty="0" err="1"/>
              <a:t>AlumniPress</a:t>
            </a:r>
            <a:r>
              <a:rPr lang="sk-SK" dirty="0"/>
              <a:t>, 2015. 224 s. ISBN 978-80-8096-222-7. </a:t>
            </a:r>
            <a:r>
              <a:rPr lang="sk-SK" b="1" dirty="0"/>
              <a:t>e-skriptá, knižnica MTF: 504/Si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TÖLGYESSY, J. Chémia, </a:t>
            </a:r>
            <a:r>
              <a:rPr lang="sk-SK" dirty="0" err="1"/>
              <a:t>toxikológia</a:t>
            </a:r>
            <a:r>
              <a:rPr lang="sk-SK" dirty="0"/>
              <a:t> a biológia vody a ovzdušia. Bratislava: VEDA, 1989. </a:t>
            </a:r>
            <a:r>
              <a:rPr lang="sk-SK" b="1" dirty="0"/>
              <a:t>knižnica MTF: 504/</a:t>
            </a:r>
            <a:r>
              <a:rPr lang="sk-SK" b="1" dirty="0" err="1"/>
              <a:t>Ché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ŠKÁRKA, B. a kol. Environmentálna chémia. Bratislava : STU v Bratislave, 2003. 163 s. ISBN 80-227-1973-0. </a:t>
            </a:r>
            <a:r>
              <a:rPr lang="sk-SK" b="1" dirty="0"/>
              <a:t>knižnica MTF: 504/</a:t>
            </a:r>
            <a:r>
              <a:rPr lang="sk-SK" b="1" dirty="0" err="1"/>
              <a:t>En</a:t>
            </a:r>
            <a:r>
              <a:rPr lang="sk-SK" b="1" dirty="0"/>
              <a:t>, e-učebnica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MANAHAN, S E. </a:t>
            </a:r>
            <a:r>
              <a:rPr lang="sk-SK" dirty="0" err="1"/>
              <a:t>Environmental</a:t>
            </a:r>
            <a:r>
              <a:rPr lang="sk-SK" dirty="0"/>
              <a:t> chemistry. USA: CRC Press, 1994. </a:t>
            </a:r>
            <a:r>
              <a:rPr lang="sk-SK" dirty="0" err="1"/>
              <a:t>sig</a:t>
            </a:r>
            <a:r>
              <a:rPr lang="sk-SK" dirty="0"/>
              <a:t>.: 9537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MANAHAN, Stanley. Fundamentals of </a:t>
            </a:r>
            <a:r>
              <a:rPr lang="sk-SK" dirty="0" err="1"/>
              <a:t>Environmental</a:t>
            </a:r>
            <a:r>
              <a:rPr lang="sk-SK" dirty="0"/>
              <a:t> Chemistry. Boca </a:t>
            </a:r>
            <a:r>
              <a:rPr lang="sk-SK" dirty="0" err="1"/>
              <a:t>Raton</a:t>
            </a:r>
            <a:r>
              <a:rPr lang="sk-SK" dirty="0"/>
              <a:t> : CRC Press, 2009. 1233 s. ISBN 978-1-4200-5267-1.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LABUDA, Ján a kol. Tibor. Analytická chémia. Bratislava: STU, 2014. 671 s. ISBN 978-80-227-4242-9.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LABUDA, Ján a kol. Príručka vybraných pojmov v analytickej chémii. Bratislava :  STU, 2012. 205 s. ISBN 978-80-227-3769-2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Príručka vybraných pojmov v analytickej chémii. Bratislava : Nakladateľstvo STU, 2012. 205 s. ISBN 978-80-227-3769-2.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6407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34518" y="584617"/>
            <a:ext cx="106729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ENVIRONMENTÁLNE A BEZPEČNOSTNÉ RIZIKÁ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ZELENÝ, J. -- SLOSIARIK, J. Manažérstvo rizika. Zvolen: Technická univerzita vo Zvolene, 2000. 374 s. ISBN 80-228-0892-X. </a:t>
            </a:r>
            <a:r>
              <a:rPr lang="sk-SK" b="1" dirty="0"/>
              <a:t>knižnica MTF: 65/</a:t>
            </a:r>
            <a:r>
              <a:rPr lang="sk-SK" b="1" dirty="0" err="1"/>
              <a:t>Ze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PROUSEK, J. Rizikové vlastnosti látok, 2. vyd. Bratislava: Vydavateľstvo STU v Bratislave, 2005. 248 s. ISBN 80-227-2199-9 </a:t>
            </a:r>
            <a:r>
              <a:rPr lang="sk-SK" b="1" dirty="0"/>
              <a:t>(rok vyd. 2001 knižnica MTF: 54/Pr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BESEDA, I. -- SCHWARZ, M. Toxikológia a </a:t>
            </a:r>
            <a:r>
              <a:rPr lang="sk-SK" dirty="0" err="1"/>
              <a:t>ekotoxikológia</a:t>
            </a:r>
            <a:r>
              <a:rPr lang="sk-SK" dirty="0"/>
              <a:t>. Košice: Technická univerzita v Košiciach, 2009. 216 s. ISBN 978-80-553-0227-0. </a:t>
            </a:r>
            <a:r>
              <a:rPr lang="sk-SK" b="1" dirty="0"/>
              <a:t>knižnica MTF: 504/</a:t>
            </a:r>
            <a:r>
              <a:rPr lang="sk-SK" b="1" dirty="0" err="1"/>
              <a:t>Be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HESTER, R.E.; HARRISON, R. M. </a:t>
            </a:r>
            <a:r>
              <a:rPr lang="sk-SK" i="1" dirty="0"/>
              <a:t>Risk </a:t>
            </a:r>
            <a:r>
              <a:rPr lang="sk-SK" i="1" dirty="0" err="1"/>
              <a:t>Assessment</a:t>
            </a:r>
            <a:r>
              <a:rPr lang="sk-SK" i="1" dirty="0"/>
              <a:t> and Risk Management.</a:t>
            </a:r>
            <a:r>
              <a:rPr lang="sk-SK" dirty="0"/>
              <a:t> </a:t>
            </a:r>
            <a:r>
              <a:rPr lang="sk-SK" dirty="0" err="1"/>
              <a:t>Cambridge</a:t>
            </a:r>
            <a:r>
              <a:rPr lang="sk-SK" dirty="0"/>
              <a:t> : Royal Society of Chemistry, 1998. 168 s. ISBN 0-85404-240-7. </a:t>
            </a:r>
            <a:r>
              <a:rPr lang="sk-SK" b="1" dirty="0"/>
              <a:t>knižnica MTF: 504/</a:t>
            </a:r>
            <a:r>
              <a:rPr lang="sk-SK" b="1" dirty="0" err="1"/>
              <a:t>Ri</a:t>
            </a:r>
            <a:endParaRPr lang="sk-SK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067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69626" y="764498"/>
            <a:ext cx="10972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ENVIRONMENTÁLNE INŽINIERSTVO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TÖLGYESSY, J. -- PIATRIK, M. Technológia vody, ovzdušia a tuhých odpadov. Bratislava: STU v Bratislave, 1994. 281 s. ISBN 80-227-0619-1. </a:t>
            </a:r>
            <a:r>
              <a:rPr lang="sk-SK" b="1" dirty="0"/>
              <a:t>knižnica MTF: 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PIATRIK, M. Laboratórne cvičenie odborov. 1.časť. Analýza vôd a kalov. Technológia vody. Analýza ovzdušia. Technológia ovzdušia. Mikrobiológia a biochémia. Bratislava: SVŠT 1988. 306 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MALÝ, J. -- MALÁ, J. </a:t>
            </a:r>
            <a:r>
              <a:rPr lang="sk-SK" dirty="0" err="1"/>
              <a:t>Chemie</a:t>
            </a:r>
            <a:r>
              <a:rPr lang="sk-SK" dirty="0"/>
              <a:t> a </a:t>
            </a:r>
            <a:r>
              <a:rPr lang="sk-SK" dirty="0" err="1"/>
              <a:t>technologie</a:t>
            </a:r>
            <a:r>
              <a:rPr lang="sk-SK" dirty="0"/>
              <a:t> vody. Brno: ARDEC 2006. 331 s. ISBN 80-86020-50-9. </a:t>
            </a:r>
            <a:r>
              <a:rPr lang="sk-SK" b="1" dirty="0"/>
              <a:t>knižnica MTF: 504/Ma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KIELY, G. </a:t>
            </a:r>
            <a:r>
              <a:rPr lang="sk-SK" dirty="0" err="1"/>
              <a:t>Environmental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Boston: </a:t>
            </a:r>
            <a:r>
              <a:rPr lang="sk-SK" dirty="0" err="1"/>
              <a:t>Irwin</a:t>
            </a:r>
            <a:r>
              <a:rPr lang="sk-SK" dirty="0"/>
              <a:t>/</a:t>
            </a:r>
            <a:r>
              <a:rPr lang="sk-SK" dirty="0" err="1"/>
              <a:t>McGraw-Hill</a:t>
            </a:r>
            <a:r>
              <a:rPr lang="sk-SK" dirty="0"/>
              <a:t>, 1997. 979 s. ISBN 0-07-709127-2. </a:t>
            </a:r>
            <a:r>
              <a:rPr lang="sk-SK" b="1" dirty="0"/>
              <a:t>knižnica MTF: 504/</a:t>
            </a:r>
            <a:r>
              <a:rPr lang="sk-SK" b="1" dirty="0" err="1"/>
              <a:t>Ki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DOČKAL, J. Základné technológie v životnom prostredí : 2. časť. Procesy a technológie ochrany ovzdušia. Zvolen: Technická univerzita vo Zvolene, 2000. 202 s. ISBN 80-228-0953-5. </a:t>
            </a:r>
            <a:r>
              <a:rPr lang="sk-SK" b="1" dirty="0"/>
              <a:t>knižnica MTF: 504/Do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ČERNECKÝ, </a:t>
            </a:r>
            <a:r>
              <a:rPr lang="sk-SK" dirty="0" err="1"/>
              <a:t>J.a</a:t>
            </a:r>
            <a:r>
              <a:rPr lang="sk-SK" dirty="0"/>
              <a:t> kol. Technika životného prostredia. Zvolen: TU 2010. 274 s. ISBN 978-80-228-2161-2.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PIATRIK, M. Laboratórne cvičenie odborov. 1.časť : Analýza vôd a </a:t>
            </a:r>
            <a:r>
              <a:rPr lang="sk-SK" dirty="0" err="1"/>
              <a:t>kalov.Technológia</a:t>
            </a:r>
            <a:r>
              <a:rPr lang="sk-SK" dirty="0"/>
              <a:t> </a:t>
            </a:r>
            <a:r>
              <a:rPr lang="sk-SK" dirty="0" err="1"/>
              <a:t>vody.Analýza</a:t>
            </a:r>
            <a:r>
              <a:rPr lang="sk-SK" dirty="0"/>
              <a:t> </a:t>
            </a:r>
            <a:r>
              <a:rPr lang="sk-SK" dirty="0" err="1"/>
              <a:t>ovzdušia.Technológia</a:t>
            </a:r>
            <a:r>
              <a:rPr lang="sk-SK" dirty="0"/>
              <a:t> </a:t>
            </a:r>
            <a:r>
              <a:rPr lang="sk-SK" dirty="0" err="1"/>
              <a:t>ovzdušia.Mikrobiológia</a:t>
            </a:r>
            <a:r>
              <a:rPr lang="sk-SK" dirty="0"/>
              <a:t> a biochémia. Bratislava STU 1994. ISBN 80-227-0625-6.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PIATRIK, M. Laboratórne cvičenie odborov. 2.časť : Analýza vôd a </a:t>
            </a:r>
            <a:r>
              <a:rPr lang="sk-SK" dirty="0" err="1"/>
              <a:t>kalov.Technológia</a:t>
            </a:r>
            <a:r>
              <a:rPr lang="sk-SK" dirty="0"/>
              <a:t> </a:t>
            </a:r>
            <a:r>
              <a:rPr lang="sk-SK" dirty="0" err="1"/>
              <a:t>vody.Analýza</a:t>
            </a:r>
            <a:r>
              <a:rPr lang="sk-SK" dirty="0"/>
              <a:t> </a:t>
            </a:r>
            <a:r>
              <a:rPr lang="sk-SK" dirty="0" err="1"/>
              <a:t>ovzdušia.Technológia</a:t>
            </a:r>
            <a:r>
              <a:rPr lang="sk-SK" dirty="0"/>
              <a:t> </a:t>
            </a:r>
            <a:r>
              <a:rPr lang="sk-SK" dirty="0" err="1"/>
              <a:t>ovzdušia.Mikrobiológia</a:t>
            </a:r>
            <a:r>
              <a:rPr lang="sk-SK" dirty="0"/>
              <a:t> a biochémia. Bratislava: STU  1994. 309 s. ISBN 80-227-0625-6.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DOČKAL, J.: Základné technológie v životnom prostredí. </a:t>
            </a:r>
            <a:r>
              <a:rPr lang="sk-SK" dirty="0" err="1"/>
              <a:t>I.časť</a:t>
            </a:r>
            <a:r>
              <a:rPr lang="sk-SK" dirty="0"/>
              <a:t>. Zvolen: TU, 1999. </a:t>
            </a:r>
            <a:r>
              <a:rPr lang="sk-SK" b="1" dirty="0"/>
              <a:t>knižnica MTF: 504/Do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6299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19725" y="629587"/>
            <a:ext cx="110927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ENVIRONMENTÁLNE INŽINIERSTVO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HOSTIN, S. a kol. Inštrumentálne metódy monitorovania životného prostredia. Trnava: </a:t>
            </a:r>
            <a:r>
              <a:rPr lang="sk-SK" dirty="0" err="1"/>
              <a:t>AlumniPress</a:t>
            </a:r>
            <a:r>
              <a:rPr lang="sk-SK" dirty="0"/>
              <a:t>, 2007. 200 s. ISBN 978-80-8096-004-9. </a:t>
            </a:r>
            <a:r>
              <a:rPr lang="sk-SK" b="1" dirty="0"/>
              <a:t>e-skriptá, knižnica MTF: 504/In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ČERNECKÝ, J. Technické prostriedky merania a monitorovania. Zvolen 2005.  ISBN 80-228-1439-3.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HARANGOZÓ, M. -- TOLGYESSY, J. -- DAXNEROVÁ, O. Monitoring životného prostredia. Banská Bystrica: UMB, 2001. 176 s. ISBN 80-8055-365-3. </a:t>
            </a:r>
            <a:r>
              <a:rPr lang="sk-SK" b="1" dirty="0"/>
              <a:t>knižnica MTF: 504/Ha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ČUTA, F. </a:t>
            </a:r>
            <a:r>
              <a:rPr lang="sk-SK" dirty="0" err="1"/>
              <a:t>Instrumentální</a:t>
            </a:r>
            <a:r>
              <a:rPr lang="sk-SK" dirty="0"/>
              <a:t> analýza. Praha: SNTL ALFA, 1986. 184 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JANKŮ, J. Analytika </a:t>
            </a:r>
            <a:r>
              <a:rPr lang="sk-SK" dirty="0" err="1"/>
              <a:t>odpadů</a:t>
            </a:r>
            <a:r>
              <a:rPr lang="sk-SK" dirty="0"/>
              <a:t>. Praha: VŚCHT, 2002.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KRÁLIKOVÁ, R. Monitoring a diagnostika životného prostredia. Košice: TUKE, 1999. </a:t>
            </a:r>
            <a:r>
              <a:rPr lang="sk-SK" b="1" dirty="0"/>
              <a:t>knižnica MTF: 504/</a:t>
            </a:r>
            <a:r>
              <a:rPr lang="sk-SK" b="1" dirty="0" err="1"/>
              <a:t>Kr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5453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104931" y="149902"/>
            <a:ext cx="1194716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ERGONÓMIA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SABLIK, J. Ergonómia. Bratislava: SVŠT 1990. 213 s. ISBN 80-227-0299-4. </a:t>
            </a:r>
            <a:r>
              <a:rPr lang="sk-SK" sz="1600" b="1" dirty="0"/>
              <a:t>knižnica MTF: 331/Sa, e-skriptá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HATIAR, K. Ergonómia a preventívne ergonomické programy. </a:t>
            </a:r>
            <a:r>
              <a:rPr lang="sk-SK" sz="1600" dirty="0" err="1"/>
              <a:t>Ergonomics</a:t>
            </a:r>
            <a:r>
              <a:rPr lang="sk-SK" sz="1600" dirty="0"/>
              <a:t> and </a:t>
            </a:r>
            <a:r>
              <a:rPr lang="sk-SK" sz="1600" dirty="0" err="1"/>
              <a:t>preventive</a:t>
            </a:r>
            <a:r>
              <a:rPr lang="sk-SK" sz="1600" dirty="0"/>
              <a:t> </a:t>
            </a:r>
            <a:r>
              <a:rPr lang="sk-SK" sz="1600" dirty="0" err="1"/>
              <a:t>ergonomic</a:t>
            </a:r>
            <a:r>
              <a:rPr lang="sk-SK" sz="1600" dirty="0"/>
              <a:t> </a:t>
            </a:r>
            <a:r>
              <a:rPr lang="sk-SK" sz="1600" dirty="0" err="1"/>
              <a:t>programs</a:t>
            </a:r>
            <a:r>
              <a:rPr lang="sk-SK" sz="1600" dirty="0"/>
              <a:t>. Bezpečná práca.  Roč. 35, č.1. s. 8--13. ISSN 0322-8347. </a:t>
            </a:r>
            <a:r>
              <a:rPr lang="sk-SK" sz="1600" b="1" dirty="0"/>
              <a:t>knižnica MTF: 331/Ha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HATIAR, K. Ergonómia a preventívne ergonomické programy, 2. časť. Riziká v pracovnom procese z hľadiska ergonómie. Bezpečná práca. Roč. 35, č. 2. s. 3--6. ISSN 0322-8347. </a:t>
            </a:r>
            <a:r>
              <a:rPr lang="sk-SK" sz="1600" b="1" dirty="0"/>
              <a:t>knižnica MTF: 331/Ha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HATIAR, K. Ergonómia a preventívne ergonomické programy, 3. časť. Hodnotenie rizík v pracovnom procese z hľadiska ergonómie. Bezpečná práca : dvojmesačník pre teóriu a prax bezpečnosti práce Roč. 35, č. 3. s. 3--10. ISSN 0322-8347. </a:t>
            </a:r>
            <a:r>
              <a:rPr lang="sk-SK" sz="1600" b="1" dirty="0"/>
              <a:t>knižnica MTF: 331/Ha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HATIAR, K. -- KOBETIČOVÁ, L. -- HAJNIK, B. Ergonómia a preventívne ergonomické programy, 4. časť : Ergonomická analýza pomocou modifikovaného dotazníka "NORDIC QUESTIONNAIRE". In Bezpečná práca : dvojmesačník pre teóriu a prax bezpečnosti práce Roč. 35, č. 4. s. 20--28. </a:t>
            </a:r>
            <a:r>
              <a:rPr lang="sk-SK" sz="1600" b="1" dirty="0"/>
              <a:t>knižnica MTF: 331/Ha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UHROVČÍKOVÁ, </a:t>
            </a:r>
            <a:r>
              <a:rPr lang="sk-SK" sz="1600" dirty="0" err="1"/>
              <a:t>P.a</a:t>
            </a:r>
            <a:r>
              <a:rPr lang="sk-SK" sz="1600" dirty="0"/>
              <a:t> kol. Hodnotenie ekonomickej efektívnosti ergonomických a environmentálnych projektov pomocou </a:t>
            </a:r>
            <a:r>
              <a:rPr lang="sk-SK" sz="1600" dirty="0" err="1"/>
              <a:t>CoBe</a:t>
            </a:r>
            <a:r>
              <a:rPr lang="sk-SK" sz="1600" dirty="0"/>
              <a:t>@ v 1.4 ako softvérovej podpory metodiky CBA v HCS modeli 3E. In Montáž, stav a vývojové trendy : Workshop, Trnava 20.júna 2006. Trnava: STU v Bratislave </a:t>
            </a:r>
            <a:r>
              <a:rPr lang="sk-SK" sz="1600" dirty="0" err="1"/>
              <a:t>MtF</a:t>
            </a:r>
            <a:r>
              <a:rPr lang="sk-SK" sz="1600" dirty="0"/>
              <a:t> KOM, 2006.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Ergonómia 2012...zdravie a produktivita : Medzinárodná vedecká konferencia, Žilina, 04.12.2012. 1. vyd. Žilina: Slovenská ergonomická spoločnosť, 2012. 100 s. ISBN 978-80-970974-1-7.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RUBÍNOVÁ, D. </a:t>
            </a:r>
            <a:r>
              <a:rPr lang="sk-SK" sz="1600" dirty="0" err="1"/>
              <a:t>Ergonomie</a:t>
            </a:r>
            <a:r>
              <a:rPr lang="sk-SK" sz="1600" dirty="0"/>
              <a:t>. Brno : Akademické </a:t>
            </a:r>
            <a:r>
              <a:rPr lang="sk-SK" sz="1600" dirty="0" err="1"/>
              <a:t>nakladatelství</a:t>
            </a:r>
            <a:r>
              <a:rPr lang="sk-SK" sz="1600" dirty="0"/>
              <a:t> CERM, 2006. 62 s. ISBN 80-214-3313-2. </a:t>
            </a:r>
            <a:r>
              <a:rPr lang="sk-SK" sz="1600" b="1" dirty="0"/>
              <a:t>knižnica MTF: 331/</a:t>
            </a:r>
            <a:r>
              <a:rPr lang="sk-SK" sz="1600" b="1" dirty="0" err="1"/>
              <a:t>Ru</a:t>
            </a:r>
            <a:endParaRPr lang="sk-SK" sz="1600" b="1" dirty="0"/>
          </a:p>
          <a:p>
            <a:pPr lvl="0"/>
            <a:endParaRPr lang="sk-SK" sz="1600" dirty="0"/>
          </a:p>
          <a:p>
            <a:r>
              <a:rPr lang="sk-SK" sz="1600" b="1" dirty="0"/>
              <a:t>Odporúčaná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 </a:t>
            </a:r>
            <a:r>
              <a:rPr lang="sk-SK" sz="1600" dirty="0" err="1"/>
              <a:t>Ergonomic</a:t>
            </a:r>
            <a:r>
              <a:rPr lang="sk-SK" sz="1600" dirty="0"/>
              <a:t> </a:t>
            </a:r>
            <a:r>
              <a:rPr lang="sk-SK" sz="1600" dirty="0" err="1"/>
              <a:t>checkpoints</a:t>
            </a:r>
            <a:r>
              <a:rPr lang="sk-SK" sz="1600" dirty="0"/>
              <a:t>: </a:t>
            </a:r>
            <a:r>
              <a:rPr lang="sk-SK" sz="1600" dirty="0" err="1"/>
              <a:t>practical</a:t>
            </a:r>
            <a:r>
              <a:rPr lang="sk-SK" sz="1600" dirty="0"/>
              <a:t> and </a:t>
            </a:r>
            <a:r>
              <a:rPr lang="sk-SK" sz="1600" dirty="0" err="1"/>
              <a:t>easy</a:t>
            </a:r>
            <a:r>
              <a:rPr lang="sk-SK" sz="1600" dirty="0"/>
              <a:t>-to-</a:t>
            </a:r>
            <a:r>
              <a:rPr lang="sk-SK" sz="1600" dirty="0" err="1"/>
              <a:t>implement</a:t>
            </a:r>
            <a:r>
              <a:rPr lang="sk-SK" sz="1600" dirty="0"/>
              <a:t> </a:t>
            </a:r>
            <a:r>
              <a:rPr lang="sk-SK" sz="1600" dirty="0" err="1"/>
              <a:t>solutions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improving</a:t>
            </a:r>
            <a:r>
              <a:rPr lang="sk-SK" sz="1600" dirty="0"/>
              <a:t> </a:t>
            </a:r>
            <a:r>
              <a:rPr lang="sk-SK" sz="1600" dirty="0" err="1"/>
              <a:t>safety</a:t>
            </a:r>
            <a:r>
              <a:rPr lang="sk-SK" sz="1600" dirty="0"/>
              <a:t>, </a:t>
            </a:r>
            <a:r>
              <a:rPr lang="sk-SK" sz="1600" dirty="0" err="1"/>
              <a:t>health</a:t>
            </a:r>
            <a:r>
              <a:rPr lang="sk-SK" sz="1600" dirty="0"/>
              <a:t> and </a:t>
            </a:r>
            <a:r>
              <a:rPr lang="sk-SK" sz="1600" dirty="0" err="1"/>
              <a:t>working</a:t>
            </a:r>
            <a:r>
              <a:rPr lang="sk-SK" sz="1600" dirty="0"/>
              <a:t> </a:t>
            </a:r>
            <a:r>
              <a:rPr lang="sk-SK" sz="1600" dirty="0" err="1"/>
              <a:t>conditions</a:t>
            </a:r>
            <a:r>
              <a:rPr lang="sk-SK" sz="1600" dirty="0"/>
              <a:t> [online]. 2nd </a:t>
            </a:r>
            <a:r>
              <a:rPr lang="sk-SK" sz="1600" dirty="0" err="1"/>
              <a:t>ed</a:t>
            </a:r>
            <a:r>
              <a:rPr lang="sk-SK" sz="1600" dirty="0"/>
              <a:t>. </a:t>
            </a:r>
            <a:r>
              <a:rPr lang="sk-SK" sz="1600" dirty="0" err="1"/>
              <a:t>Geneva</a:t>
            </a:r>
            <a:r>
              <a:rPr lang="sk-SK" sz="1600" dirty="0"/>
              <a:t>: International </a:t>
            </a:r>
            <a:r>
              <a:rPr lang="sk-SK" sz="1600" dirty="0" err="1"/>
              <a:t>Labour</a:t>
            </a:r>
            <a:r>
              <a:rPr lang="sk-SK" sz="1600" dirty="0"/>
              <a:t> Office, 2010 [cit. 2021-03-08]. Dostupné z: http://www.ilo.org/wcmsp5/</a:t>
            </a:r>
            <a:r>
              <a:rPr lang="sk-SK" sz="1600" dirty="0" err="1"/>
              <a:t>groups</a:t>
            </a:r>
            <a:r>
              <a:rPr lang="sk-SK" sz="1600" dirty="0"/>
              <a:t>/</a:t>
            </a:r>
            <a:r>
              <a:rPr lang="sk-SK" sz="1600" dirty="0" err="1"/>
              <a:t>public</a:t>
            </a:r>
            <a:r>
              <a:rPr lang="sk-SK" sz="1600" dirty="0"/>
              <a:t>/—</a:t>
            </a:r>
            <a:r>
              <a:rPr lang="sk-SK" sz="1600" dirty="0" err="1"/>
              <a:t>dgreports</a:t>
            </a:r>
            <a:r>
              <a:rPr lang="sk-SK" sz="1600" dirty="0"/>
              <a:t>/—</a:t>
            </a:r>
            <a:r>
              <a:rPr lang="sk-SK" sz="1600" dirty="0" err="1"/>
              <a:t>dcomm</a:t>
            </a:r>
            <a:r>
              <a:rPr lang="sk-SK" sz="1600" dirty="0"/>
              <a:t>/—</a:t>
            </a:r>
            <a:r>
              <a:rPr lang="sk-SK" sz="1600" dirty="0" err="1"/>
              <a:t>publ</a:t>
            </a:r>
            <a:r>
              <a:rPr lang="sk-SK" sz="1600" dirty="0"/>
              <a:t>/</a:t>
            </a:r>
            <a:r>
              <a:rPr lang="sk-SK" sz="1600" dirty="0" err="1"/>
              <a:t>documents</a:t>
            </a:r>
            <a:r>
              <a:rPr lang="sk-SK" sz="1600" dirty="0"/>
              <a:t>/</a:t>
            </a:r>
            <a:r>
              <a:rPr lang="sk-SK" sz="1600" dirty="0" err="1"/>
              <a:t>publication</a:t>
            </a:r>
            <a:r>
              <a:rPr lang="sk-SK" sz="1600" dirty="0"/>
              <a:t>/wcms_120133.pdf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CHUNDELA, </a:t>
            </a:r>
            <a:r>
              <a:rPr lang="sk-SK" sz="1600" dirty="0" err="1"/>
              <a:t>Lubor</a:t>
            </a:r>
            <a:r>
              <a:rPr lang="sk-SK" sz="1600" dirty="0"/>
              <a:t>. </a:t>
            </a:r>
            <a:r>
              <a:rPr lang="sk-SK" sz="1600" dirty="0" err="1"/>
              <a:t>Ergonomie</a:t>
            </a:r>
            <a:r>
              <a:rPr lang="sk-SK" sz="1600" dirty="0"/>
              <a:t>. 3. vyd. V </a:t>
            </a:r>
            <a:r>
              <a:rPr lang="sk-SK" sz="1600" dirty="0" err="1"/>
              <a:t>Praze</a:t>
            </a:r>
            <a:r>
              <a:rPr lang="sk-SK" sz="1600" dirty="0"/>
              <a:t>: České vysoké učení technické, 2013. 173 s. ISBN 978-80-01-05173-3. </a:t>
            </a:r>
            <a:br>
              <a:rPr lang="sk-SK" sz="1600" dirty="0"/>
            </a:br>
            <a:r>
              <a:rPr lang="sk-SK" sz="1600" dirty="0"/>
              <a:t>(rok vyd. 1986 </a:t>
            </a:r>
            <a:r>
              <a:rPr lang="sk-SK" sz="1600" b="1" dirty="0"/>
              <a:t>knižnica MTF: 331/Chu</a:t>
            </a:r>
            <a:endParaRPr lang="sk-SK" sz="1600" dirty="0"/>
          </a:p>
          <a:p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345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988292" y="1006764"/>
            <a:ext cx="87560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ANGLICKÝ JAZYK I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2 : </a:t>
            </a:r>
            <a:r>
              <a:rPr lang="sk-SK" dirty="0" err="1"/>
              <a:t>Course</a:t>
            </a:r>
            <a:r>
              <a:rPr lang="sk-SK" dirty="0"/>
              <a:t> </a:t>
            </a:r>
            <a:r>
              <a:rPr lang="sk-SK" dirty="0" err="1"/>
              <a:t>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2008. 127 s. ISBN. 978-1-4058-4554-0. </a:t>
            </a:r>
            <a:r>
              <a:rPr lang="sk-SK" b="1" dirty="0"/>
              <a:t>knižnica MTF: 8/Bo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JACQUES, C.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2 : </a:t>
            </a:r>
            <a:r>
              <a:rPr lang="sk-SK" dirty="0" err="1"/>
              <a:t>Workbook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2008. 80 s. ISBN 978-1-4058-9654-2. </a:t>
            </a:r>
            <a:r>
              <a:rPr lang="sk-SK" b="1" dirty="0"/>
              <a:t>knižnica MTF: 8/Ja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1 : </a:t>
            </a:r>
            <a:r>
              <a:rPr lang="sk-SK" dirty="0" err="1"/>
              <a:t>Course</a:t>
            </a:r>
            <a:r>
              <a:rPr lang="sk-SK" dirty="0"/>
              <a:t> </a:t>
            </a:r>
            <a:r>
              <a:rPr lang="sk-SK" dirty="0" err="1"/>
              <a:t>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2008. 127 s. ISBN 978-1-4058-4545-8. </a:t>
            </a:r>
            <a:r>
              <a:rPr lang="sk-SK" b="1" dirty="0"/>
              <a:t>knižnica MTF: 8/Bo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JACQUES, C.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1 : </a:t>
            </a:r>
            <a:r>
              <a:rPr lang="sk-SK" dirty="0" err="1"/>
              <a:t>Workbook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2008. 80 s. ISBN 978-1-4058-9652-8. </a:t>
            </a:r>
            <a:r>
              <a:rPr lang="sk-SK" b="1" dirty="0"/>
              <a:t>knižnica MTF: 8/Ja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3828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24656" y="614597"/>
            <a:ext cx="1088285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EXAKTNÉ METÓDY V RIADENÍ PRIEMYSELNÝCH PODNIKOV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HRABLIK CHOVANOVÁ, H. -- SAKÁL, P. Operačná analýza : časť I. Trnava: </a:t>
            </a:r>
            <a:r>
              <a:rPr lang="sk-SK" dirty="0" err="1"/>
              <a:t>AlumniPress</a:t>
            </a:r>
            <a:r>
              <a:rPr lang="sk-SK" dirty="0"/>
              <a:t>, 2011. 242 s. ISBN 978-80-8096-151-0. </a:t>
            </a:r>
            <a:r>
              <a:rPr lang="sk-SK" b="1" dirty="0"/>
              <a:t>e-skriptá, knižnica MTF: 519/Hr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HRABLIK CHOVANOVÁ, H. a kol. Operačná analýza : časť II. Trnava: </a:t>
            </a:r>
            <a:r>
              <a:rPr lang="sk-SK" dirty="0" err="1"/>
              <a:t>AlumniPress</a:t>
            </a:r>
            <a:r>
              <a:rPr lang="sk-SK" dirty="0"/>
              <a:t>, 2012. 223 s. ISBN 978-80-8096-165-7. </a:t>
            </a:r>
            <a:r>
              <a:rPr lang="sk-SK" b="1" dirty="0"/>
              <a:t>e-skriptá, knižnica MTF: 519/Hr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GROS, I. </a:t>
            </a:r>
            <a:r>
              <a:rPr lang="sk-SK" dirty="0" err="1"/>
              <a:t>Kvantitativní</a:t>
            </a:r>
            <a:r>
              <a:rPr lang="sk-SK" dirty="0"/>
              <a:t> </a:t>
            </a:r>
            <a:r>
              <a:rPr lang="sk-SK" dirty="0" err="1"/>
              <a:t>metody</a:t>
            </a:r>
            <a:r>
              <a:rPr lang="sk-SK" dirty="0"/>
              <a:t> v </a:t>
            </a:r>
            <a:r>
              <a:rPr lang="sk-SK" dirty="0" err="1"/>
              <a:t>manažerském</a:t>
            </a:r>
            <a:r>
              <a:rPr lang="sk-SK" dirty="0"/>
              <a:t> </a:t>
            </a:r>
            <a:r>
              <a:rPr lang="sk-SK" dirty="0" err="1"/>
              <a:t>rozhodování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2003. 432 s. ISBN 80-247-0421-8. </a:t>
            </a:r>
            <a:r>
              <a:rPr lang="sk-SK" b="1" dirty="0" err="1"/>
              <a:t>sig</a:t>
            </a:r>
            <a:r>
              <a:rPr lang="sk-SK" b="1" dirty="0"/>
              <a:t>.: knižnica MTF: 65/</a:t>
            </a:r>
            <a:r>
              <a:rPr lang="sk-SK" b="1" dirty="0" err="1"/>
              <a:t>Gr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IVANIČOVÁ, Z. -- BREZINA, I. -- PEKÁR, J. Operačný výskum.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2002. 287 s. ISBN 80-89047-43-2. </a:t>
            </a:r>
            <a:r>
              <a:rPr lang="sk-SK" b="1" dirty="0"/>
              <a:t>knižnica MTF: 65/</a:t>
            </a:r>
            <a:r>
              <a:rPr lang="sk-SK" b="1" dirty="0" err="1"/>
              <a:t>Iv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SAKÁL, P. -- JERZ, V. Operačná analýza v praxi manažéra. Trnava: SP SYNERGIA, 2003. 335 s. ISBN 80-968734-3-1. </a:t>
            </a:r>
            <a:r>
              <a:rPr lang="sk-SK" b="1" dirty="0"/>
              <a:t>knižnica MTF: 519/Sa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SAKÁL, P. -- JERZ, V. Operačná analýza v praxi manažéra II : Systémová a operačná analýza. Trnava: SP SYNERGIA, 2006. 335 s. ISBN 80-969390-5-X. </a:t>
            </a:r>
            <a:r>
              <a:rPr lang="sk-SK" b="1" dirty="0"/>
              <a:t>knižnica MTF: 519/Sa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5669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04734" y="509666"/>
            <a:ext cx="112126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EXPERIMENTÁLNE METÓDY A TECHNICKÁ DIAGNOSTIKA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LABAŠOVÁ, E. -- ĎURIŠ, R. -- NAĎ, M. </a:t>
            </a:r>
            <a:r>
              <a:rPr lang="sk-SK" i="1" dirty="0"/>
              <a:t>Experimentálne metódy a technická diagnostika.</a:t>
            </a:r>
            <a:r>
              <a:rPr lang="sk-SK" dirty="0"/>
              <a:t> Trnava : </a:t>
            </a:r>
            <a:r>
              <a:rPr lang="sk-SK" dirty="0" err="1"/>
              <a:t>AlumniPress</a:t>
            </a:r>
            <a:r>
              <a:rPr lang="sk-SK" dirty="0"/>
              <a:t>, 2018. 227 s. ISBN 978-80-8096-256-2. </a:t>
            </a:r>
            <a:r>
              <a:rPr lang="sk-SK" b="1" dirty="0"/>
              <a:t>e-skriptá, knižnica MTF: 621/La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KREIDL, M. Diagnostické systémy. Praha: ČVUT 2001. 352 s. ISBN 80-01-02349-4.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KREIDL, M. -- ŠMÍD, R. Technická diagnostika : Senzory - </a:t>
            </a:r>
            <a:r>
              <a:rPr lang="sk-SK" dirty="0" err="1"/>
              <a:t>metody</a:t>
            </a:r>
            <a:r>
              <a:rPr lang="sk-SK" dirty="0"/>
              <a:t> - analýza signálu. Praha: BEN - technická </a:t>
            </a:r>
            <a:r>
              <a:rPr lang="sk-SK" dirty="0" err="1"/>
              <a:t>literatura</a:t>
            </a:r>
            <a:r>
              <a:rPr lang="sk-SK" dirty="0"/>
              <a:t>, 2006. 406 s. ISBN 80-7300-158-6. </a:t>
            </a:r>
            <a:r>
              <a:rPr lang="sk-SK" b="1" dirty="0"/>
              <a:t>knižnica MTF: 621/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KŘÍŽ, R. -- VÁVRA, P. </a:t>
            </a:r>
            <a:r>
              <a:rPr lang="sk-SK" dirty="0" err="1"/>
              <a:t>Strojírenská</a:t>
            </a:r>
            <a:r>
              <a:rPr lang="sk-SK" dirty="0"/>
              <a:t> </a:t>
            </a:r>
            <a:r>
              <a:rPr lang="sk-SK" dirty="0" err="1"/>
              <a:t>příručka</a:t>
            </a:r>
            <a:r>
              <a:rPr lang="sk-SK" dirty="0"/>
              <a:t> : 24 </a:t>
            </a:r>
            <a:r>
              <a:rPr lang="sk-SK" dirty="0" err="1"/>
              <a:t>oddílů</a:t>
            </a:r>
            <a:r>
              <a:rPr lang="sk-SK" dirty="0"/>
              <a:t> v </a:t>
            </a:r>
            <a:r>
              <a:rPr lang="sk-SK" dirty="0" err="1"/>
              <a:t>osmi</a:t>
            </a:r>
            <a:r>
              <a:rPr lang="sk-SK" dirty="0"/>
              <a:t> </a:t>
            </a:r>
            <a:r>
              <a:rPr lang="sk-SK" dirty="0" err="1"/>
              <a:t>svazcích</a:t>
            </a:r>
            <a:r>
              <a:rPr lang="sk-SK" dirty="0"/>
              <a:t>. 2. </a:t>
            </a:r>
            <a:r>
              <a:rPr lang="sk-SK" dirty="0" err="1"/>
              <a:t>svazek</a:t>
            </a:r>
            <a:r>
              <a:rPr lang="sk-SK" dirty="0"/>
              <a:t>. D: </a:t>
            </a:r>
            <a:r>
              <a:rPr lang="sk-SK" dirty="0" err="1"/>
              <a:t>Měřící</a:t>
            </a:r>
            <a:r>
              <a:rPr lang="sk-SK" dirty="0"/>
              <a:t> technika a </a:t>
            </a:r>
            <a:r>
              <a:rPr lang="sk-SK" dirty="0" err="1"/>
              <a:t>bezmontážní</a:t>
            </a:r>
            <a:r>
              <a:rPr lang="sk-SK" dirty="0"/>
              <a:t> diagnostika. E. Regulační technika. F: CIM - počítačová podpora </a:t>
            </a:r>
            <a:r>
              <a:rPr lang="sk-SK" dirty="0" err="1"/>
              <a:t>výrobního</a:t>
            </a:r>
            <a:r>
              <a:rPr lang="sk-SK" dirty="0"/>
              <a:t> procesu. Praha: SCIENTIA, 1993. 224 s. ISBN 80-85827-00-X. </a:t>
            </a:r>
            <a:r>
              <a:rPr lang="sk-SK" b="1" dirty="0"/>
              <a:t>knižnica MTF: 621/</a:t>
            </a:r>
            <a:r>
              <a:rPr lang="sk-SK" b="1" dirty="0" err="1"/>
              <a:t>St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REGTIEN, P. -- CHUDÝ, V. -- HALAJ, M. </a:t>
            </a:r>
            <a:r>
              <a:rPr lang="sk-SK" dirty="0" err="1"/>
              <a:t>Physical</a:t>
            </a:r>
            <a:r>
              <a:rPr lang="sk-SK" dirty="0"/>
              <a:t> </a:t>
            </a:r>
            <a:r>
              <a:rPr lang="sk-SK" dirty="0" err="1"/>
              <a:t>principles</a:t>
            </a:r>
            <a:r>
              <a:rPr lang="sk-SK" dirty="0"/>
              <a:t> of </a:t>
            </a:r>
            <a:r>
              <a:rPr lang="sk-SK" dirty="0" err="1"/>
              <a:t>sensors</a:t>
            </a:r>
            <a:r>
              <a:rPr lang="sk-SK" dirty="0"/>
              <a:t>. In KUREKOVÁ, E. -- GABKO, P. -- HALAJ, M. </a:t>
            </a:r>
            <a:r>
              <a:rPr lang="sk-SK" i="1" dirty="0" err="1"/>
              <a:t>Measurement</a:t>
            </a:r>
            <a:r>
              <a:rPr lang="sk-SK" i="1" dirty="0"/>
              <a:t> in </a:t>
            </a:r>
            <a:r>
              <a:rPr lang="sk-SK" i="1" dirty="0" err="1"/>
              <a:t>Technology</a:t>
            </a:r>
            <a:r>
              <a:rPr lang="sk-SK" i="1" dirty="0"/>
              <a:t>: A </a:t>
            </a:r>
            <a:r>
              <a:rPr lang="sk-SK" i="1" dirty="0" err="1"/>
              <a:t>textbook</a:t>
            </a:r>
            <a:r>
              <a:rPr lang="sk-SK" i="1" dirty="0"/>
              <a:t> </a:t>
            </a:r>
            <a:r>
              <a:rPr lang="sk-SK" i="1" dirty="0" err="1"/>
              <a:t>from</a:t>
            </a:r>
            <a:r>
              <a:rPr lang="sk-SK" i="1" dirty="0"/>
              <a:t>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multimedia</a:t>
            </a:r>
            <a:r>
              <a:rPr lang="sk-SK" i="1" dirty="0"/>
              <a:t> </a:t>
            </a:r>
            <a:r>
              <a:rPr lang="sk-SK" i="1" dirty="0" err="1"/>
              <a:t>courseware</a:t>
            </a:r>
            <a:r>
              <a:rPr lang="sk-SK" i="1" dirty="0"/>
              <a:t> METROMEDIA-ONLINE I.</a:t>
            </a:r>
            <a:r>
              <a:rPr lang="sk-SK" dirty="0"/>
              <a:t> Bratislava : Ing. Peter </a:t>
            </a:r>
            <a:r>
              <a:rPr lang="sk-SK" dirty="0" err="1"/>
              <a:t>Juriga</a:t>
            </a:r>
            <a:r>
              <a:rPr lang="sk-SK" dirty="0"/>
              <a:t> - Grafické štúdio, 2005, s. 80--152. ISBN 80-89112-05-6.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31754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9784" y="569626"/>
            <a:ext cx="1130258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EXPERIMENTÁLNE METÓDY ŠTÚDIA MATERIÁLOV 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DOMÁNKOVÁ, M. -- ČAPLOVIČ, Ľ. -- JANOVEC, J. Experimentálne metódy štúdia materiálov</a:t>
            </a:r>
            <a:r>
              <a:rPr lang="sk-SK" i="1" dirty="0"/>
              <a:t> I.</a:t>
            </a:r>
            <a:r>
              <a:rPr lang="sk-SK" dirty="0"/>
              <a:t> Bratislava : STU v Bratislave, 2007. 219 s. ISBN 978-80-227-2741-9. </a:t>
            </a:r>
            <a:r>
              <a:rPr lang="sk-SK" b="1" dirty="0"/>
              <a:t>knižnica MTF: 620/Do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WASEDA, Y. -- MATSUBARA, E. -- SHINODA, K. X-</a:t>
            </a:r>
            <a:r>
              <a:rPr lang="sk-SK" dirty="0" err="1"/>
              <a:t>ray</a:t>
            </a:r>
            <a:r>
              <a:rPr lang="sk-SK" dirty="0"/>
              <a:t> </a:t>
            </a:r>
            <a:r>
              <a:rPr lang="sk-SK" dirty="0" err="1"/>
              <a:t>diffraction</a:t>
            </a:r>
            <a:r>
              <a:rPr lang="sk-SK" dirty="0"/>
              <a:t> </a:t>
            </a:r>
            <a:r>
              <a:rPr lang="sk-SK" dirty="0" err="1"/>
              <a:t>crystallography</a:t>
            </a:r>
            <a:r>
              <a:rPr lang="sk-SK" dirty="0"/>
              <a:t>: </a:t>
            </a:r>
            <a:r>
              <a:rPr lang="sk-SK" dirty="0" err="1"/>
              <a:t>introduction</a:t>
            </a:r>
            <a:r>
              <a:rPr lang="sk-SK" dirty="0"/>
              <a:t>, </a:t>
            </a:r>
            <a:r>
              <a:rPr lang="sk-SK" dirty="0" err="1"/>
              <a:t>examples</a:t>
            </a:r>
            <a:r>
              <a:rPr lang="sk-SK" dirty="0"/>
              <a:t> and </a:t>
            </a:r>
            <a:r>
              <a:rPr lang="sk-SK" dirty="0" err="1"/>
              <a:t>solved</a:t>
            </a:r>
            <a:r>
              <a:rPr lang="sk-SK" dirty="0"/>
              <a:t> </a:t>
            </a:r>
            <a:r>
              <a:rPr lang="sk-SK" dirty="0" err="1"/>
              <a:t>problems</a:t>
            </a:r>
            <a:r>
              <a:rPr lang="sk-SK" dirty="0"/>
              <a:t>. </a:t>
            </a:r>
            <a:r>
              <a:rPr lang="sk-SK" dirty="0" err="1"/>
              <a:t>Berlin</a:t>
            </a:r>
            <a:r>
              <a:rPr lang="sk-SK" dirty="0"/>
              <a:t> : </a:t>
            </a:r>
            <a:r>
              <a:rPr lang="sk-SK" dirty="0" err="1"/>
              <a:t>Springer</a:t>
            </a:r>
            <a:r>
              <a:rPr lang="sk-SK" dirty="0"/>
              <a:t>, 2011. 310 s. ISBN 978-3-642-16634-1. </a:t>
            </a:r>
            <a:r>
              <a:rPr lang="sk-SK" b="1" dirty="0"/>
              <a:t>knižnica MTF: 620/</a:t>
            </a:r>
            <a:r>
              <a:rPr lang="sk-SK" b="1" dirty="0" err="1"/>
              <a:t>Wa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Analytical</a:t>
            </a:r>
            <a:r>
              <a:rPr lang="sk-SK" dirty="0"/>
              <a:t> </a:t>
            </a:r>
            <a:r>
              <a:rPr lang="sk-SK" dirty="0" err="1"/>
              <a:t>Electron</a:t>
            </a:r>
            <a:r>
              <a:rPr lang="sk-SK" dirty="0"/>
              <a:t> </a:t>
            </a:r>
            <a:r>
              <a:rPr lang="sk-SK" dirty="0" err="1"/>
              <a:t>Microscopy</a:t>
            </a:r>
            <a:r>
              <a:rPr lang="sk-SK" dirty="0"/>
              <a:t>. New York : </a:t>
            </a:r>
            <a:r>
              <a:rPr lang="sk-SK" dirty="0" err="1"/>
              <a:t>Plenum</a:t>
            </a:r>
            <a:r>
              <a:rPr lang="sk-SK" dirty="0"/>
              <a:t> Press, 1979. 601 s. </a:t>
            </a:r>
            <a:r>
              <a:rPr lang="sk-SK" b="1" dirty="0"/>
              <a:t>knižnica MTF: 620/In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KRAUS, I. -- GANEV, N. </a:t>
            </a:r>
            <a:r>
              <a:rPr lang="sk-SK" dirty="0" err="1"/>
              <a:t>Difrakční</a:t>
            </a:r>
            <a:r>
              <a:rPr lang="sk-SK" dirty="0"/>
              <a:t> analýza mechanických </a:t>
            </a:r>
            <a:r>
              <a:rPr lang="sk-SK" dirty="0" err="1"/>
              <a:t>napětí</a:t>
            </a:r>
            <a:r>
              <a:rPr lang="sk-SK" dirty="0"/>
              <a:t>. Praha : České vysoké učení technické v </a:t>
            </a:r>
            <a:r>
              <a:rPr lang="sk-SK" dirty="0" err="1"/>
              <a:t>Praze</a:t>
            </a:r>
            <a:r>
              <a:rPr lang="sk-SK" dirty="0"/>
              <a:t>, 1995. 274 s. ISBN 80-01-01366-9.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Elektrónová </a:t>
            </a:r>
            <a:r>
              <a:rPr lang="sk-SK" dirty="0" err="1"/>
              <a:t>mikroskopia</a:t>
            </a:r>
            <a:r>
              <a:rPr lang="sk-SK" dirty="0"/>
              <a:t> ocelí. Bratislava : Veda, 1986. 284 s. </a:t>
            </a:r>
            <a:r>
              <a:rPr lang="sk-SK" b="1" dirty="0"/>
              <a:t>knižnica MTF: 669/Hr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KRAUS, I. </a:t>
            </a:r>
            <a:r>
              <a:rPr lang="sk-SK" dirty="0" err="1"/>
              <a:t>Dějiny</a:t>
            </a:r>
            <a:r>
              <a:rPr lang="sk-SK" dirty="0"/>
              <a:t> </a:t>
            </a:r>
            <a:r>
              <a:rPr lang="sk-SK" dirty="0" err="1"/>
              <a:t>evropských</a:t>
            </a:r>
            <a:r>
              <a:rPr lang="sk-SK" dirty="0"/>
              <a:t> </a:t>
            </a:r>
            <a:r>
              <a:rPr lang="sk-SK" dirty="0" err="1"/>
              <a:t>objevů</a:t>
            </a:r>
            <a:r>
              <a:rPr lang="sk-SK" dirty="0"/>
              <a:t> a </a:t>
            </a:r>
            <a:r>
              <a:rPr lang="sk-SK" dirty="0" err="1"/>
              <a:t>vynálezů</a:t>
            </a:r>
            <a:r>
              <a:rPr lang="sk-SK" dirty="0"/>
              <a:t>: Od Homéra k Einsteinovi. Praha : </a:t>
            </a:r>
            <a:r>
              <a:rPr lang="sk-SK" dirty="0" err="1"/>
              <a:t>Academia</a:t>
            </a:r>
            <a:r>
              <a:rPr lang="sk-SK" dirty="0"/>
              <a:t>, 2001. 330 s. ISBN 80-200-0905-1. </a:t>
            </a:r>
            <a:r>
              <a:rPr lang="sk-SK" b="1" dirty="0"/>
              <a:t>knižnica MTF: 62/</a:t>
            </a:r>
            <a:r>
              <a:rPr lang="sk-SK" b="1" dirty="0" err="1"/>
              <a:t>Kr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KRAUS, I. Úvod do </a:t>
            </a:r>
            <a:r>
              <a:rPr lang="sk-SK" dirty="0" err="1"/>
              <a:t>strukturní</a:t>
            </a:r>
            <a:r>
              <a:rPr lang="sk-SK" dirty="0"/>
              <a:t> </a:t>
            </a:r>
            <a:r>
              <a:rPr lang="sk-SK" dirty="0" err="1"/>
              <a:t>rentgenografie</a:t>
            </a:r>
            <a:r>
              <a:rPr lang="sk-SK" dirty="0"/>
              <a:t>. Praha : </a:t>
            </a:r>
            <a:r>
              <a:rPr lang="sk-SK" dirty="0" err="1"/>
              <a:t>Academia</a:t>
            </a:r>
            <a:r>
              <a:rPr lang="sk-SK" dirty="0"/>
              <a:t>, 1985. 235 s. </a:t>
            </a:r>
            <a:r>
              <a:rPr lang="sk-SK" b="1" dirty="0"/>
              <a:t>knižnica MTF: 621.3/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LUKÁČ, P. -- VALVODA, V. -- POLCAROVÁ, M. Základy </a:t>
            </a:r>
            <a:r>
              <a:rPr lang="sk-SK" dirty="0" err="1"/>
              <a:t>strukturní</a:t>
            </a:r>
            <a:r>
              <a:rPr lang="sk-SK" dirty="0"/>
              <a:t> analýzy. Praha : </a:t>
            </a:r>
            <a:r>
              <a:rPr lang="sk-SK" dirty="0" err="1"/>
              <a:t>Karolinum</a:t>
            </a:r>
            <a:r>
              <a:rPr lang="sk-SK" dirty="0"/>
              <a:t>, 1992. 489 s. ISBN 80-7066-648-X.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International </a:t>
            </a:r>
            <a:r>
              <a:rPr lang="sk-SK" dirty="0" err="1"/>
              <a:t>Tables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Crystallography</a:t>
            </a:r>
            <a:r>
              <a:rPr lang="sk-SK" dirty="0"/>
              <a:t>, International </a:t>
            </a:r>
            <a:r>
              <a:rPr lang="sk-SK" dirty="0" err="1"/>
              <a:t>Union</a:t>
            </a:r>
            <a:r>
              <a:rPr lang="sk-SK" dirty="0"/>
              <a:t> of </a:t>
            </a:r>
            <a:r>
              <a:rPr lang="sk-SK" dirty="0" err="1"/>
              <a:t>Crystallography</a:t>
            </a:r>
            <a:r>
              <a:rPr lang="sk-SK" dirty="0"/>
              <a:t>, </a:t>
            </a:r>
            <a:r>
              <a:rPr lang="sk-SK" dirty="0" err="1"/>
              <a:t>vol.A</a:t>
            </a:r>
            <a:r>
              <a:rPr lang="sk-SK" dirty="0"/>
              <a:t> až I. </a:t>
            </a:r>
            <a:r>
              <a:rPr lang="sk-SK" b="1" dirty="0" err="1"/>
              <a:t>sig</a:t>
            </a:r>
            <a:r>
              <a:rPr lang="sk-SK" b="1" dirty="0"/>
              <a:t>.: 14617/1-9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2538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89744" y="509666"/>
            <a:ext cx="1130258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EXPERIMENTÁLNE METÓDY ŠTÚDIA MATERIÁLOV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HULÍNSKÝ, V. -- JUREK, K. </a:t>
            </a:r>
            <a:r>
              <a:rPr lang="sk-SK" dirty="0" err="1"/>
              <a:t>Zkoumání</a:t>
            </a:r>
            <a:r>
              <a:rPr lang="sk-SK" dirty="0"/>
              <a:t> </a:t>
            </a:r>
            <a:r>
              <a:rPr lang="sk-SK" dirty="0" err="1"/>
              <a:t>látek</a:t>
            </a:r>
            <a:r>
              <a:rPr lang="sk-SK" dirty="0"/>
              <a:t> </a:t>
            </a:r>
            <a:r>
              <a:rPr lang="sk-SK" dirty="0" err="1"/>
              <a:t>elektronovým</a:t>
            </a:r>
            <a:r>
              <a:rPr lang="sk-SK" dirty="0"/>
              <a:t> </a:t>
            </a:r>
            <a:r>
              <a:rPr lang="sk-SK" dirty="0" err="1"/>
              <a:t>paprskem</a:t>
            </a:r>
            <a:r>
              <a:rPr lang="sk-SK" dirty="0"/>
              <a:t>. Praha: SNTL, 1982. 401 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JANDOŠ, F. -- ŘÍMAN, R. -- GEMPERLE, A. Využití </a:t>
            </a:r>
            <a:r>
              <a:rPr lang="sk-SK" dirty="0" err="1"/>
              <a:t>moderních</a:t>
            </a:r>
            <a:r>
              <a:rPr lang="sk-SK" dirty="0"/>
              <a:t> </a:t>
            </a:r>
            <a:r>
              <a:rPr lang="sk-SK" dirty="0" err="1"/>
              <a:t>laboratorních</a:t>
            </a:r>
            <a:r>
              <a:rPr lang="sk-SK" dirty="0"/>
              <a:t> </a:t>
            </a:r>
            <a:r>
              <a:rPr lang="sk-SK" dirty="0" err="1"/>
              <a:t>metod</a:t>
            </a:r>
            <a:r>
              <a:rPr lang="sk-SK" dirty="0"/>
              <a:t> v </a:t>
            </a:r>
            <a:r>
              <a:rPr lang="sk-SK" dirty="0" err="1"/>
              <a:t>metalografii</a:t>
            </a:r>
            <a:r>
              <a:rPr lang="sk-SK" dirty="0"/>
              <a:t>. Praha: SNTL, 1985. 384 s. </a:t>
            </a:r>
            <a:r>
              <a:rPr lang="sk-SK" b="1" dirty="0"/>
              <a:t>knižnica MTF: 620.1/Ja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ČAPLOVIČ, Ľ. </a:t>
            </a:r>
            <a:r>
              <a:rPr lang="sk-SK" dirty="0" err="1"/>
              <a:t>Apply</a:t>
            </a:r>
            <a:r>
              <a:rPr lang="sk-SK" dirty="0"/>
              <a:t> of </a:t>
            </a:r>
            <a:r>
              <a:rPr lang="sk-SK" dirty="0" err="1"/>
              <a:t>Selected</a:t>
            </a:r>
            <a:r>
              <a:rPr lang="sk-SK" dirty="0"/>
              <a:t> </a:t>
            </a:r>
            <a:r>
              <a:rPr lang="sk-SK" dirty="0" err="1"/>
              <a:t>Experimental</a:t>
            </a:r>
            <a:r>
              <a:rPr lang="sk-SK" dirty="0"/>
              <a:t> </a:t>
            </a:r>
            <a:r>
              <a:rPr lang="sk-SK" dirty="0" err="1"/>
              <a:t>Technics</a:t>
            </a:r>
            <a:r>
              <a:rPr lang="sk-SK" dirty="0"/>
              <a:t> in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</a:t>
            </a:r>
            <a:r>
              <a:rPr lang="sk-SK" dirty="0" err="1"/>
              <a:t>Dresden</a:t>
            </a:r>
            <a:r>
              <a:rPr lang="sk-SK" dirty="0"/>
              <a:t>: </a:t>
            </a:r>
            <a:r>
              <a:rPr lang="sk-SK" dirty="0" err="1"/>
              <a:t>Forschungszentrum</a:t>
            </a:r>
            <a:r>
              <a:rPr lang="sk-SK" dirty="0"/>
              <a:t> </a:t>
            </a:r>
            <a:r>
              <a:rPr lang="sk-SK" dirty="0" err="1"/>
              <a:t>Dresden</a:t>
            </a:r>
            <a:r>
              <a:rPr lang="sk-SK" dirty="0"/>
              <a:t>, 2009. 97 s. ISBN 978-3-941405-00-4. </a:t>
            </a:r>
            <a:r>
              <a:rPr lang="sk-SK" b="1" dirty="0"/>
              <a:t>knižnica MTF: 620/</a:t>
            </a:r>
            <a:r>
              <a:rPr lang="sk-SK" b="1" dirty="0" err="1"/>
              <a:t>Ča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ČAPLOVIČ, Ľ. Metodológia fyzikálno-metalurgických analýz v materiálovom inžinierstve. </a:t>
            </a:r>
            <a:r>
              <a:rPr lang="sk-SK" dirty="0" err="1"/>
              <a:t>Methodology</a:t>
            </a:r>
            <a:r>
              <a:rPr lang="sk-SK" dirty="0"/>
              <a:t> of </a:t>
            </a:r>
            <a:r>
              <a:rPr lang="sk-SK" dirty="0" err="1"/>
              <a:t>physical</a:t>
            </a:r>
            <a:r>
              <a:rPr lang="sk-SK" dirty="0"/>
              <a:t> </a:t>
            </a:r>
            <a:r>
              <a:rPr lang="sk-SK" dirty="0" err="1"/>
              <a:t>metallurgy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 in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. Trnava: </a:t>
            </a:r>
            <a:r>
              <a:rPr lang="sk-SK" dirty="0" err="1"/>
              <a:t>AlumniPress</a:t>
            </a:r>
            <a:r>
              <a:rPr lang="sk-SK" dirty="0"/>
              <a:t>, 2008. 91 s. ISBN 978-80-8096-061-2. </a:t>
            </a:r>
            <a:r>
              <a:rPr lang="sk-SK" b="1" dirty="0"/>
              <a:t>e-monografia, knižnica MTF: 620/</a:t>
            </a:r>
            <a:r>
              <a:rPr lang="sk-SK" b="1" dirty="0" err="1"/>
              <a:t>Ča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MIGLIERINI, Marcel - HURTA, Ferdinand. Aplikácia </a:t>
            </a:r>
            <a:r>
              <a:rPr lang="sk-SK" dirty="0" err="1"/>
              <a:t>Mössbauerovej</a:t>
            </a:r>
            <a:r>
              <a:rPr lang="sk-SK" dirty="0"/>
              <a:t> </a:t>
            </a:r>
            <a:r>
              <a:rPr lang="sk-SK" dirty="0" err="1"/>
              <a:t>spektrometrie</a:t>
            </a:r>
            <a:r>
              <a:rPr lang="sk-SK" dirty="0"/>
              <a:t> v praxi. In Jemná mechanika a optika. Roč. 47, č. 8 (2002), s.247-250. ISSN 0447-6441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PAŠTEKA, Lukáš F. - MIGLIERINI, Marcel. Štúdium nehrdzavejúcej ocele LC200N pomocou </a:t>
            </a:r>
            <a:r>
              <a:rPr lang="sk-SK" dirty="0" err="1"/>
              <a:t>Mössbauerovej</a:t>
            </a:r>
            <a:r>
              <a:rPr lang="sk-SK" dirty="0"/>
              <a:t> </a:t>
            </a:r>
            <a:r>
              <a:rPr lang="sk-SK" dirty="0" err="1"/>
              <a:t>spektrometrie</a:t>
            </a:r>
            <a:r>
              <a:rPr lang="sk-SK" dirty="0"/>
              <a:t>. In </a:t>
            </a:r>
            <a:r>
              <a:rPr lang="sk-SK" dirty="0" err="1"/>
              <a:t>Šimáně</a:t>
            </a:r>
            <a:r>
              <a:rPr lang="sk-SK" dirty="0"/>
              <a:t> 2016 : Česko-slovenská </a:t>
            </a:r>
            <a:r>
              <a:rPr lang="sk-SK" dirty="0" err="1"/>
              <a:t>konference</a:t>
            </a:r>
            <a:r>
              <a:rPr lang="sk-SK" dirty="0"/>
              <a:t> </a:t>
            </a:r>
            <a:r>
              <a:rPr lang="sk-SK" dirty="0" err="1"/>
              <a:t>jaderného</a:t>
            </a:r>
            <a:r>
              <a:rPr lang="sk-SK" dirty="0"/>
              <a:t> </a:t>
            </a:r>
            <a:r>
              <a:rPr lang="sk-SK" dirty="0" err="1"/>
              <a:t>inženýrství</a:t>
            </a:r>
            <a:r>
              <a:rPr lang="sk-SK" dirty="0"/>
              <a:t> ČVUT v </a:t>
            </a:r>
            <a:r>
              <a:rPr lang="sk-SK" dirty="0" err="1"/>
              <a:t>Praze</a:t>
            </a:r>
            <a:r>
              <a:rPr lang="sk-SK" dirty="0"/>
              <a:t>. </a:t>
            </a:r>
            <a:r>
              <a:rPr lang="sk-SK" dirty="0" err="1"/>
              <a:t>Květen</a:t>
            </a:r>
            <a:r>
              <a:rPr lang="sk-SK" dirty="0"/>
              <a:t> 12-13, 2016. Praha : ČVUT, 2016, [3] s. ISBN 978-80-01-06069-8.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Scanning</a:t>
            </a:r>
            <a:r>
              <a:rPr lang="sk-SK" dirty="0"/>
              <a:t> </a:t>
            </a:r>
            <a:r>
              <a:rPr lang="sk-SK" dirty="0" err="1"/>
              <a:t>Electron</a:t>
            </a:r>
            <a:r>
              <a:rPr lang="sk-SK" dirty="0"/>
              <a:t> </a:t>
            </a:r>
            <a:r>
              <a:rPr lang="sk-SK" dirty="0" err="1"/>
              <a:t>Microscopy</a:t>
            </a:r>
            <a:r>
              <a:rPr lang="sk-SK" dirty="0"/>
              <a:t> and X-</a:t>
            </a:r>
            <a:r>
              <a:rPr lang="sk-SK" dirty="0" err="1"/>
              <a:t>Ray</a:t>
            </a:r>
            <a:r>
              <a:rPr lang="sk-SK" dirty="0"/>
              <a:t> </a:t>
            </a:r>
            <a:r>
              <a:rPr lang="sk-SK" dirty="0" err="1"/>
              <a:t>Microanalysis</a:t>
            </a:r>
            <a:r>
              <a:rPr lang="sk-SK" dirty="0"/>
              <a:t>. New York : </a:t>
            </a:r>
            <a:r>
              <a:rPr lang="sk-SK" dirty="0" err="1"/>
              <a:t>Springer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-Business </a:t>
            </a:r>
            <a:r>
              <a:rPr lang="sk-SK" dirty="0" err="1"/>
              <a:t>Media</a:t>
            </a:r>
            <a:r>
              <a:rPr lang="sk-SK" dirty="0"/>
              <a:t>, 2003. 690 s. ISBN 978-0-306-47292-3. </a:t>
            </a:r>
            <a:r>
              <a:rPr lang="sk-SK" b="1" dirty="0"/>
              <a:t>knižnica MTF: 620/</a:t>
            </a:r>
            <a:r>
              <a:rPr lang="sk-SK" b="1" dirty="0" err="1"/>
              <a:t>Sc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NELIS, Thomas - PAYLING, Richard. </a:t>
            </a:r>
            <a:r>
              <a:rPr lang="sk-SK" dirty="0" err="1"/>
              <a:t>Glow</a:t>
            </a:r>
            <a:r>
              <a:rPr lang="sk-SK" dirty="0"/>
              <a:t> </a:t>
            </a:r>
            <a:r>
              <a:rPr lang="sk-SK" dirty="0" err="1"/>
              <a:t>Discharge</a:t>
            </a:r>
            <a:r>
              <a:rPr lang="sk-SK" dirty="0"/>
              <a:t> </a:t>
            </a:r>
            <a:r>
              <a:rPr lang="sk-SK" dirty="0" err="1"/>
              <a:t>Optical</a:t>
            </a:r>
            <a:r>
              <a:rPr lang="sk-SK" dirty="0"/>
              <a:t> </a:t>
            </a:r>
            <a:r>
              <a:rPr lang="sk-SK" dirty="0" err="1"/>
              <a:t>Emission</a:t>
            </a:r>
            <a:r>
              <a:rPr lang="sk-SK" dirty="0"/>
              <a:t> </a:t>
            </a:r>
            <a:r>
              <a:rPr lang="sk-SK" dirty="0" err="1"/>
              <a:t>Spectroscopy</a:t>
            </a:r>
            <a:r>
              <a:rPr lang="sk-SK" dirty="0"/>
              <a:t> : a </a:t>
            </a:r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Guide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 RSC 2003. 211 s. RSC </a:t>
            </a:r>
            <a:r>
              <a:rPr lang="sk-SK" dirty="0" err="1"/>
              <a:t>Analytical</a:t>
            </a:r>
            <a:r>
              <a:rPr lang="sk-SK" dirty="0"/>
              <a:t> </a:t>
            </a:r>
            <a:r>
              <a:rPr lang="sk-SK" dirty="0" err="1"/>
              <a:t>Spectroscopy</a:t>
            </a:r>
            <a:r>
              <a:rPr lang="sk-SK" dirty="0"/>
              <a:t> </a:t>
            </a:r>
            <a:r>
              <a:rPr lang="sk-SK" dirty="0" err="1"/>
              <a:t>Monographs</a:t>
            </a:r>
            <a:r>
              <a:rPr lang="sk-SK" dirty="0"/>
              <a:t>. ISBN 0-85404-521-X. </a:t>
            </a:r>
            <a:r>
              <a:rPr lang="sk-SK" b="1" dirty="0"/>
              <a:t>knižnica MTF: 620/</a:t>
            </a:r>
            <a:r>
              <a:rPr lang="sk-SK" b="1" dirty="0" err="1"/>
              <a:t>Ne</a:t>
            </a:r>
            <a:r>
              <a:rPr lang="sk-SK" dirty="0"/>
              <a:t>)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11437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4754" y="449705"/>
            <a:ext cx="114075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EXPERIMENTÁLNE METÓDY V OBRÁBANÍ A TVÁRNENÍ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-- ŽATKOVIČ, J. Experimentálne metódy v tvárnení. Bratislava: STU v Bratislave, 2000. 227 s. ISBN 80-227-1303-1. </a:t>
            </a:r>
            <a:r>
              <a:rPr lang="sk-SK" b="1" dirty="0"/>
              <a:t>knižnica MTF: 621.77/Ba,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NESLUŠAN, M. a kol. Experimentálne metódy v trieskovom obrábaní. Žilina: Žilinská univerzita, 2007. 349 s. ISBN 978-80-8070-711-8. </a:t>
            </a:r>
            <a:r>
              <a:rPr lang="sk-SK" b="1" dirty="0"/>
              <a:t>knižnica MTF: 621.9/</a:t>
            </a:r>
            <a:r>
              <a:rPr lang="sk-SK" b="1" dirty="0" err="1"/>
              <a:t>Ne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MÁDL, J. -- SCHUBERT, V. </a:t>
            </a:r>
            <a:r>
              <a:rPr lang="sk-SK" dirty="0" err="1"/>
              <a:t>Experimentální</a:t>
            </a:r>
            <a:r>
              <a:rPr lang="sk-SK" dirty="0"/>
              <a:t> </a:t>
            </a:r>
            <a:r>
              <a:rPr lang="sk-SK" dirty="0" err="1"/>
              <a:t>metody</a:t>
            </a:r>
            <a:r>
              <a:rPr lang="sk-SK" dirty="0"/>
              <a:t> a </a:t>
            </a:r>
            <a:r>
              <a:rPr lang="sk-SK" dirty="0" err="1"/>
              <a:t>optimalizace</a:t>
            </a:r>
            <a:r>
              <a:rPr lang="sk-SK" dirty="0"/>
              <a:t> v </a:t>
            </a:r>
            <a:r>
              <a:rPr lang="sk-SK" dirty="0" err="1"/>
              <a:t>teorii</a:t>
            </a:r>
            <a:r>
              <a:rPr lang="sk-SK" dirty="0"/>
              <a:t> </a:t>
            </a:r>
            <a:r>
              <a:rPr lang="sk-SK" dirty="0" err="1"/>
              <a:t>obrábění</a:t>
            </a:r>
            <a:r>
              <a:rPr lang="sk-SK" dirty="0"/>
              <a:t>. Praha: České vysoké učení technické v </a:t>
            </a:r>
            <a:r>
              <a:rPr lang="sk-SK" dirty="0" err="1"/>
              <a:t>Praze</a:t>
            </a:r>
            <a:r>
              <a:rPr lang="sk-SK" dirty="0"/>
              <a:t>, 1985. 170 s. </a:t>
            </a:r>
            <a:r>
              <a:rPr lang="sk-SK" b="1" dirty="0"/>
              <a:t>knižnica MTF: 621.9/Má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BLAŠČÍK, F. -- POLÁK, K. Teória tvárnenia. Bratislava: Alfa, 1988. 374 s. </a:t>
            </a:r>
            <a:r>
              <a:rPr lang="sk-SK" b="1" dirty="0"/>
              <a:t>knižnica MTF: 621.77/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JANÁČ, A. -- LIPA, Z. -- PETERKA, J. Teória obrábania. Bratislava: STU v Bratislave, 2006. 199 s. ISBN 80-227-2347-9. </a:t>
            </a:r>
            <a:r>
              <a:rPr lang="sk-SK" b="1" dirty="0"/>
              <a:t>knižnica MTF: 621.9/Ja,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FOREJT, M. -- PÍŠKA, M. </a:t>
            </a:r>
            <a:r>
              <a:rPr lang="sk-SK" dirty="0" err="1"/>
              <a:t>Teorie</a:t>
            </a:r>
            <a:r>
              <a:rPr lang="sk-SK" dirty="0"/>
              <a:t> </a:t>
            </a:r>
            <a:r>
              <a:rPr lang="sk-SK" dirty="0" err="1"/>
              <a:t>obrábění</a:t>
            </a:r>
            <a:r>
              <a:rPr lang="sk-SK" dirty="0"/>
              <a:t>, </a:t>
            </a:r>
            <a:r>
              <a:rPr lang="sk-SK" dirty="0" err="1"/>
              <a:t>tváření</a:t>
            </a:r>
            <a:r>
              <a:rPr lang="sk-SK" dirty="0"/>
              <a:t> a nástroje. Brno: CERM, 2006. 225 s. ISBN 80-214-2374-9. </a:t>
            </a:r>
            <a:r>
              <a:rPr lang="sk-SK" b="1" dirty="0"/>
              <a:t>knižnica MTF: 621/</a:t>
            </a:r>
            <a:r>
              <a:rPr lang="sk-SK" b="1" dirty="0" err="1"/>
              <a:t>Fo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VASILKO, K. Teória a prax trieskového obrábania. Košice: Technická univerzita v Košiciach, 2009. 527 s. ISBN 978-80-553-0152-5. </a:t>
            </a:r>
            <a:r>
              <a:rPr lang="sk-SK" b="1" dirty="0"/>
              <a:t>knižnica MTF: 621.9/</a:t>
            </a:r>
            <a:r>
              <a:rPr lang="sk-SK" b="1" dirty="0" err="1"/>
              <a:t>Va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904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44774" y="464695"/>
            <a:ext cx="112126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EXPERIMENTÁLNE METÓDY VÝSKUMU V ODBORE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ANTONY, J. Design of </a:t>
            </a:r>
            <a:r>
              <a:rPr lang="sk-SK" dirty="0" err="1"/>
              <a:t>Experiments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Engineers</a:t>
            </a:r>
            <a:r>
              <a:rPr lang="sk-SK" dirty="0"/>
              <a:t> and </a:t>
            </a:r>
            <a:r>
              <a:rPr lang="sk-SK" dirty="0" err="1"/>
              <a:t>Scientists</a:t>
            </a:r>
            <a:r>
              <a:rPr lang="sk-SK" dirty="0"/>
              <a:t>. Amsterdam: </a:t>
            </a:r>
            <a:r>
              <a:rPr lang="sk-SK" dirty="0" err="1"/>
              <a:t>Butterworth</a:t>
            </a:r>
            <a:r>
              <a:rPr lang="sk-SK" dirty="0"/>
              <a:t> - </a:t>
            </a:r>
            <a:r>
              <a:rPr lang="sk-SK" dirty="0" err="1"/>
              <a:t>Heinemann</a:t>
            </a:r>
            <a:r>
              <a:rPr lang="sk-SK" dirty="0"/>
              <a:t>, 2003. 152 s. ISBN 0-7506-4709-4 (rok 2014 </a:t>
            </a:r>
            <a:r>
              <a:rPr lang="sk-SK" b="1" dirty="0"/>
              <a:t>knižnica MTF: 37/</a:t>
            </a:r>
            <a:r>
              <a:rPr lang="sk-SK" b="1" dirty="0" err="1"/>
              <a:t>An</a:t>
            </a:r>
            <a:r>
              <a:rPr lang="sk-SK" b="1" dirty="0"/>
              <a:t>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BAČA, J. -- BÍLIK, J. -- ŽATKOVIČ, J. Experimentálne metódy v tvárnení. Bratislava: STU v Bratislave, 2000. 227 s. ISBN 80-227-1303-1. </a:t>
            </a:r>
            <a:r>
              <a:rPr lang="sk-SK" b="1" dirty="0"/>
              <a:t>knižnica MTF: 621.7/Ba,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HRIVŇÁK, I. Experimentálne metódy štúdia materiálov I, II : Zvyškové napätia, ich meranie a možnosti eliminácie. Trnava: </a:t>
            </a:r>
            <a:r>
              <a:rPr lang="sk-SK" dirty="0" err="1"/>
              <a:t>AlumniPress</a:t>
            </a:r>
            <a:r>
              <a:rPr lang="sk-SK" dirty="0"/>
              <a:t>, 2010. 71 s. ISBN 978-80-8096-120-6. </a:t>
            </a:r>
            <a:r>
              <a:rPr lang="sk-SK" b="1" dirty="0"/>
              <a:t>e-skriptá</a:t>
            </a:r>
            <a:r>
              <a:rPr lang="sk-SK" dirty="0"/>
              <a:t>, </a:t>
            </a:r>
            <a:r>
              <a:rPr lang="sk-SK" b="1" dirty="0"/>
              <a:t>knižnica MTF: 620/Hr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MILLER, I. DOE  Návrh a </a:t>
            </a:r>
            <a:r>
              <a:rPr lang="sk-SK" dirty="0" err="1"/>
              <a:t>nalýza</a:t>
            </a:r>
            <a:r>
              <a:rPr lang="sk-SK" dirty="0"/>
              <a:t> experimentu s pomocí MINITAB. Praha: </a:t>
            </a:r>
            <a:r>
              <a:rPr lang="sk-SK" dirty="0" err="1"/>
              <a:t>Interquality</a:t>
            </a:r>
            <a:r>
              <a:rPr lang="sk-SK" dirty="0"/>
              <a:t>, 2010. 122 s. ISBN 978-80-902770-5-2. </a:t>
            </a:r>
            <a:r>
              <a:rPr lang="sk-SK" b="1" dirty="0"/>
              <a:t>knižnica MTF: 65/Mi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MONTGOMERY, D C. Design and </a:t>
            </a:r>
            <a:r>
              <a:rPr lang="sk-SK" dirty="0" err="1"/>
              <a:t>Analysis</a:t>
            </a:r>
            <a:r>
              <a:rPr lang="sk-SK" dirty="0"/>
              <a:t> of </a:t>
            </a:r>
            <a:r>
              <a:rPr lang="sk-SK" dirty="0" err="1"/>
              <a:t>Experiments</a:t>
            </a:r>
            <a:r>
              <a:rPr lang="sk-SK" dirty="0"/>
              <a:t> : International </a:t>
            </a:r>
            <a:r>
              <a:rPr lang="sk-SK" dirty="0" err="1"/>
              <a:t>Student</a:t>
            </a:r>
            <a:r>
              <a:rPr lang="sk-SK" dirty="0"/>
              <a:t> </a:t>
            </a:r>
            <a:r>
              <a:rPr lang="sk-SK" dirty="0" err="1"/>
              <a:t>Version</a:t>
            </a:r>
            <a:r>
              <a:rPr lang="sk-SK" dirty="0"/>
              <a:t>. </a:t>
            </a:r>
            <a:r>
              <a:rPr lang="sk-SK" dirty="0" err="1"/>
              <a:t>Hoboken</a:t>
            </a:r>
            <a:r>
              <a:rPr lang="sk-SK" dirty="0"/>
              <a:t>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2009. 656 s. ISBN 978-0-470-39882-1. </a:t>
            </a:r>
            <a:r>
              <a:rPr lang="sk-SK" b="1" dirty="0"/>
              <a:t>621.86/Mo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NESLUŠAN, M. et al. Experimentálne metódy v trieskovom obrábaní. Žilina: Žilinská univerzita, 2007. 349 s. ISBN 978-80-8070-711-8. </a:t>
            </a:r>
            <a:r>
              <a:rPr lang="sk-SK" b="1" dirty="0"/>
              <a:t>knižnica MTF: 621.9/</a:t>
            </a:r>
            <a:r>
              <a:rPr lang="sk-SK" b="1" dirty="0" err="1"/>
              <a:t>Ne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TREBUŇA, F. -- ŠIMČÁK, F. Metódy experimentálnej analýzy napätosti. Košice: Technická univerzita v Košiciach, 2011. 509 s. ISBN 978-80-553-0766-4. </a:t>
            </a:r>
            <a:r>
              <a:rPr lang="sk-SK" b="1" dirty="0"/>
              <a:t>knižnica MTF: 621.9/</a:t>
            </a:r>
            <a:r>
              <a:rPr lang="sk-SK" b="1" dirty="0" err="1"/>
              <a:t>Tr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VOLEK, P. Úvod do logiky a teórie vedy . Bratislava: Update </a:t>
            </a:r>
            <a:r>
              <a:rPr lang="sk-SK" dirty="0" err="1"/>
              <a:t>Studio</a:t>
            </a:r>
            <a:r>
              <a:rPr lang="sk-SK" dirty="0"/>
              <a:t>, 1999. 207 s. ISBN 8096776517.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5307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F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6460761" y="1229193"/>
            <a:ext cx="52015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Fyzika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Fyzika materiálov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Fyzikálna chémia horenia, výbuchu a hasenia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729673" y="1229193"/>
            <a:ext cx="55661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6" action="ppaction://hlinksldjump"/>
              </a:rPr>
              <a:t>Finančný a investičný manažment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Finančný manažment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Fundamentals of </a:t>
            </a:r>
            <a:r>
              <a:rPr lang="sk-SK" dirty="0" err="1">
                <a:hlinkClick r:id="rId8" action="ppaction://hlinksldjump"/>
              </a:rPr>
              <a:t>computer</a:t>
            </a:r>
            <a:r>
              <a:rPr lang="sk-SK" dirty="0">
                <a:hlinkClick r:id="rId8" action="ppaction://hlinksldjump"/>
              </a:rPr>
              <a:t> </a:t>
            </a:r>
            <a:r>
              <a:rPr lang="sk-SK" dirty="0" err="1">
                <a:hlinkClick r:id="rId8" action="ppaction://hlinksldjump"/>
              </a:rPr>
              <a:t>aided</a:t>
            </a:r>
            <a:r>
              <a:rPr lang="sk-SK" dirty="0">
                <a:hlinkClick r:id="rId8" action="ppaction://hlinksldjump"/>
              </a:rPr>
              <a:t> </a:t>
            </a:r>
            <a:r>
              <a:rPr lang="sk-SK" dirty="0" err="1">
                <a:hlinkClick r:id="rId8" action="ppaction://hlinksldjump"/>
              </a:rPr>
              <a:t>production</a:t>
            </a:r>
            <a:r>
              <a:rPr lang="sk-SK" dirty="0">
                <a:hlinkClick r:id="rId8" action="ppaction://hlinksldjump"/>
              </a:rPr>
              <a:t> </a:t>
            </a:r>
            <a:r>
              <a:rPr lang="sk-SK" dirty="0" err="1">
                <a:hlinkClick r:id="rId8" action="ppaction://hlinksldjump"/>
              </a:rPr>
              <a:t>technologies</a:t>
            </a:r>
            <a:r>
              <a:rPr lang="sk-SK" dirty="0">
                <a:hlinkClick r:id="rId8" action="ppaction://hlinksldjump"/>
              </a:rPr>
              <a:t> -  </a:t>
            </a:r>
            <a:r>
              <a:rPr lang="sk-SK" dirty="0" err="1">
                <a:hlinkClick r:id="rId8" action="ppaction://hlinksldjump"/>
              </a:rPr>
              <a:t>selected</a:t>
            </a:r>
            <a:r>
              <a:rPr lang="sk-SK" dirty="0">
                <a:hlinkClick r:id="rId8" action="ppaction://hlinksldjump"/>
              </a:rPr>
              <a:t> </a:t>
            </a:r>
            <a:r>
              <a:rPr lang="sk-SK" dirty="0" err="1">
                <a:hlinkClick r:id="rId8" action="ppaction://hlinksldjump"/>
              </a:rPr>
              <a:t>chapters</a:t>
            </a:r>
            <a:endParaRPr lang="sk-SK" dirty="0"/>
          </a:p>
        </p:txBody>
      </p:sp>
      <p:sp>
        <p:nvSpPr>
          <p:cNvPr id="6" name="Tlačidlo akcie: Domov 5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042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4695" y="734518"/>
            <a:ext cx="111826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FINANČNÝ A INVESTIČNÝ MANAŽMENT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CISKO, Š. -- KLIEŠTIK, T. Finančný manažment podniku I. Žilina: EDIS, 2009. 508 s. ISBN 978-80-554-0076-1. </a:t>
            </a:r>
            <a:r>
              <a:rPr lang="sk-SK" b="1" dirty="0"/>
              <a:t>knižnica MTF: 658.1/</a:t>
            </a:r>
            <a:r>
              <a:rPr lang="sk-SK" b="1" dirty="0" err="1"/>
              <a:t>Ci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BARAN, D. Kapitálový trh a podnikové financie. Bratislava: STU  2003. 169 s. ISBN 80-227-1856-4.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BARAN, D. a kol. Podnikové financie. Vydavateľstvo STU v Bratislave, 2005. ISBN 80-227-2204-9.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7982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44577" y="809469"/>
            <a:ext cx="108828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FINANČNÝ MANAŽMENT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CISKO, Š. -- KLIEŠTIK, T. Finančný manažment podniku I. Žilina : EDIS, 2009. 508 s. ISBN 978-80-554-0076-1. </a:t>
            </a:r>
            <a:r>
              <a:rPr lang="sk-SK" b="1" dirty="0"/>
              <a:t>knižnica MTF: 658.1/</a:t>
            </a:r>
            <a:r>
              <a:rPr lang="sk-SK" b="1" dirty="0" err="1"/>
              <a:t>Ci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CHOVANCOVÁ, B. a kolektív: Finančný trh. Nástroje, transakcie, inštitúcie.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 Bratislava, 2006. Bratislava: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2006. (rok vyd. 2002</a:t>
            </a:r>
            <a:r>
              <a:rPr lang="sk-SK" b="1" dirty="0"/>
              <a:t> knižnica MTF: 658.1/</a:t>
            </a:r>
            <a:r>
              <a:rPr lang="sk-SK" b="1" dirty="0" err="1"/>
              <a:t>Fi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FETISOVOVÁ, E. Rizikový kapitál - alternatívny zdroj financovania podnikov. Bratislava: EKONÓM, 2007. ISBN 978-80-225-2289-2.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HARUMOVÁ, A. Finančný manažment nadnárodných korporácií,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, 2016, 244 s., ISBN 978-80-7552-451-5. </a:t>
            </a:r>
            <a:r>
              <a:rPr lang="sk-SK" b="1" dirty="0"/>
              <a:t>knižnica MTF: 658.1/Ha)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CHOVANCOVÁ, B. et al. Finančné trhy - nástroje a transakcie,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, 2016, ISBN 978-80-8168-331-2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BREALEY, R. A. – MYERS, S. C.: </a:t>
            </a:r>
            <a:r>
              <a:rPr lang="sk-SK" dirty="0" err="1"/>
              <a:t>Teorie</a:t>
            </a:r>
            <a:r>
              <a:rPr lang="sk-SK" dirty="0"/>
              <a:t> a praxe </a:t>
            </a:r>
            <a:r>
              <a:rPr lang="sk-SK" dirty="0" err="1"/>
              <a:t>firemních</a:t>
            </a:r>
            <a:r>
              <a:rPr lang="sk-SK" dirty="0"/>
              <a:t> </a:t>
            </a:r>
            <a:r>
              <a:rPr lang="sk-SK" dirty="0" err="1"/>
              <a:t>financí</a:t>
            </a:r>
            <a:r>
              <a:rPr lang="sk-SK" dirty="0"/>
              <a:t>. Praha : </a:t>
            </a:r>
            <a:r>
              <a:rPr lang="sk-SK" dirty="0" err="1"/>
              <a:t>Computer</a:t>
            </a:r>
            <a:r>
              <a:rPr lang="sk-SK" dirty="0"/>
              <a:t> Press, 2000. ISBN 80-7226-189-4. </a:t>
            </a:r>
            <a:r>
              <a:rPr lang="sk-SK" b="1" dirty="0"/>
              <a:t>knižnica MTF: 658.1/Br</a:t>
            </a:r>
            <a:r>
              <a:rPr lang="sk-SK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FETISOVOVÁ, E. Podnikové financie,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, 2016, 196 s. ISBN 978-80-8168-338-1 (rok vyd. 2005</a:t>
            </a:r>
            <a:r>
              <a:rPr lang="sk-SK" b="1" dirty="0"/>
              <a:t> knižnica MTF: 658.1/Fe)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98323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49902" y="94610"/>
            <a:ext cx="11797259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FUNDAMENTALS OF COMPUTER AIDED PRODUCTION TECHNOLOGIES - SELECTED CHAPTERS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KURIC, I. et al. Počítačom podporované systémy v strojárstve. Žilina : Žilinská univerzita, 2002. 351 s. ISBN 80-7100-948-2. </a:t>
            </a:r>
            <a:r>
              <a:rPr lang="sk-SK" sz="1600" b="1" dirty="0"/>
              <a:t>knižnica MTF: 621.86/Po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MOROVIČ, L. </a:t>
            </a:r>
            <a:r>
              <a:rPr lang="sk-SK" sz="1600" dirty="0" err="1"/>
              <a:t>Non-contact</a:t>
            </a:r>
            <a:r>
              <a:rPr lang="sk-SK" sz="1600" dirty="0"/>
              <a:t> </a:t>
            </a:r>
            <a:r>
              <a:rPr lang="sk-SK" sz="1600" dirty="0" err="1"/>
              <a:t>measurement</a:t>
            </a:r>
            <a:r>
              <a:rPr lang="sk-SK" sz="1600" dirty="0"/>
              <a:t> of </a:t>
            </a:r>
            <a:r>
              <a:rPr lang="sk-SK" sz="1600" dirty="0" err="1"/>
              <a:t>free-form</a:t>
            </a:r>
            <a:r>
              <a:rPr lang="sk-SK" sz="1600" dirty="0"/>
              <a:t> </a:t>
            </a:r>
            <a:r>
              <a:rPr lang="sk-SK" sz="1600" dirty="0" err="1"/>
              <a:t>surfaces</a:t>
            </a:r>
            <a:r>
              <a:rPr lang="sk-SK" sz="1600" dirty="0"/>
              <a:t>. Plzeň : </a:t>
            </a:r>
            <a:r>
              <a:rPr lang="sk-SK" sz="1600" dirty="0" err="1"/>
              <a:t>Vydavatelství</a:t>
            </a:r>
            <a:r>
              <a:rPr lang="sk-SK" sz="1600" dirty="0"/>
              <a:t> a </a:t>
            </a:r>
            <a:r>
              <a:rPr lang="sk-SK" sz="1600" dirty="0" err="1"/>
              <a:t>nakladatelství</a:t>
            </a:r>
            <a:r>
              <a:rPr lang="sk-SK" sz="1600" dirty="0"/>
              <a:t> Aleš </a:t>
            </a:r>
            <a:r>
              <a:rPr lang="sk-SK" sz="1600" dirty="0" err="1"/>
              <a:t>Čeněk</a:t>
            </a:r>
            <a:r>
              <a:rPr lang="sk-SK" sz="1600" dirty="0"/>
              <a:t>, </a:t>
            </a:r>
            <a:r>
              <a:rPr lang="sk-SK" sz="1600" dirty="0" err="1"/>
              <a:t>s.r.o</a:t>
            </a:r>
            <a:r>
              <a:rPr lang="sk-SK" sz="1600" dirty="0"/>
              <a:t>., 2016. 89 s. ISBN 978-80-7380-628-6. </a:t>
            </a:r>
            <a:r>
              <a:rPr lang="sk-SK" sz="1600" b="1" dirty="0"/>
              <a:t>knižnica MTF: 389/Mo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MOROVIČ, L. The Design of </a:t>
            </a:r>
            <a:r>
              <a:rPr lang="sk-SK" sz="1600" dirty="0" err="1"/>
              <a:t>Non-Contact</a:t>
            </a:r>
            <a:r>
              <a:rPr lang="sk-SK" sz="1600" dirty="0"/>
              <a:t> </a:t>
            </a:r>
            <a:r>
              <a:rPr lang="sk-SK" sz="1600" dirty="0" err="1"/>
              <a:t>Measurement</a:t>
            </a:r>
            <a:r>
              <a:rPr lang="sk-SK" sz="1600" dirty="0"/>
              <a:t> of </a:t>
            </a:r>
            <a:r>
              <a:rPr lang="sk-SK" sz="1600" dirty="0" err="1"/>
              <a:t>Free-Form</a:t>
            </a:r>
            <a:r>
              <a:rPr lang="sk-SK" sz="1600" dirty="0"/>
              <a:t> </a:t>
            </a:r>
            <a:r>
              <a:rPr lang="sk-SK" sz="1600" dirty="0" err="1"/>
              <a:t>Surfaces</a:t>
            </a:r>
            <a:r>
              <a:rPr lang="sk-SK" sz="1600" dirty="0"/>
              <a:t>. </a:t>
            </a:r>
            <a:r>
              <a:rPr lang="sk-SK" sz="1600" dirty="0" err="1"/>
              <a:t>Köthen</a:t>
            </a:r>
            <a:r>
              <a:rPr lang="sk-SK" sz="1600" dirty="0"/>
              <a:t> : </a:t>
            </a:r>
            <a:r>
              <a:rPr lang="sk-SK" sz="1600" dirty="0" err="1"/>
              <a:t>Hochschule</a:t>
            </a:r>
            <a:r>
              <a:rPr lang="sk-SK" sz="1600" dirty="0"/>
              <a:t> </a:t>
            </a:r>
            <a:r>
              <a:rPr lang="sk-SK" sz="1600" dirty="0" err="1"/>
              <a:t>Anhalt</a:t>
            </a:r>
            <a:r>
              <a:rPr lang="sk-SK" sz="1600" dirty="0"/>
              <a:t>, 2011. 87 s. ISBN 978-3-86011-042-3. </a:t>
            </a:r>
            <a:r>
              <a:rPr lang="sk-SK" sz="1600" b="1" dirty="0"/>
              <a:t>knižnica MTF: 621/Mo</a:t>
            </a:r>
            <a:r>
              <a:rPr lang="sk-SK" sz="160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MOROVIČ, L. et al. Úvod do počítačovej podpory výrobných </a:t>
            </a:r>
            <a:r>
              <a:rPr lang="sk-SK" sz="1600" dirty="0" err="1"/>
              <a:t>technológií.Cvičenia</a:t>
            </a:r>
            <a:r>
              <a:rPr lang="sk-SK" sz="1600" dirty="0"/>
              <a:t> a príklady. Trnava : </a:t>
            </a:r>
            <a:r>
              <a:rPr lang="sk-SK" sz="1600" dirty="0" err="1"/>
              <a:t>AlumniPress</a:t>
            </a:r>
            <a:r>
              <a:rPr lang="sk-SK" sz="1600" dirty="0"/>
              <a:t>, 2013. 192 s. ISBN 978-80-8096-187-9. </a:t>
            </a:r>
            <a:r>
              <a:rPr lang="sk-SK" sz="1600" b="1" dirty="0"/>
              <a:t>e-skriptá,</a:t>
            </a:r>
            <a:r>
              <a:rPr lang="sk-SK" sz="1600" dirty="0"/>
              <a:t> </a:t>
            </a:r>
            <a:r>
              <a:rPr lang="sk-SK" sz="1600" b="1" dirty="0"/>
              <a:t>knižnica MTF: 621/Mo</a:t>
            </a:r>
            <a:r>
              <a:rPr lang="sk-SK" sz="1600" dirty="0"/>
              <a:t>)</a:t>
            </a:r>
          </a:p>
          <a:p>
            <a:pPr lvl="0"/>
            <a:endParaRPr lang="sk-SK" sz="1600" dirty="0"/>
          </a:p>
          <a:p>
            <a:r>
              <a:rPr lang="sk-SK" sz="1600" b="1" dirty="0"/>
              <a:t>Odporúčaná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BRYDEN, D. 2014. CAD and Rapid </a:t>
            </a:r>
            <a:r>
              <a:rPr lang="sk-SK" sz="1600" dirty="0" err="1"/>
              <a:t>Prototyping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Product</a:t>
            </a:r>
            <a:r>
              <a:rPr lang="sk-SK" sz="1600" dirty="0"/>
              <a:t> Design. [</a:t>
            </a:r>
            <a:r>
              <a:rPr lang="sk-SK" sz="1600" dirty="0" err="1"/>
              <a:t>B.m</a:t>
            </a:r>
            <a:r>
              <a:rPr lang="sk-SK" sz="1600" dirty="0"/>
              <a:t>.]: </a:t>
            </a:r>
            <a:r>
              <a:rPr lang="sk-SK" sz="1600" dirty="0" err="1"/>
              <a:t>Laurence</a:t>
            </a:r>
            <a:r>
              <a:rPr lang="sk-SK" sz="1600" dirty="0"/>
              <a:t> King. ISBN 978-1-78067-456-8. </a:t>
            </a:r>
            <a:r>
              <a:rPr lang="sk-SK" sz="1600" b="1" dirty="0"/>
              <a:t>knižnica MTF: 621/Br</a:t>
            </a:r>
            <a:r>
              <a:rPr lang="sk-SK" sz="160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HERVAY, </a:t>
            </a:r>
            <a:r>
              <a:rPr lang="sk-SK" sz="1600" dirty="0" err="1"/>
              <a:t>P.a</a:t>
            </a:r>
            <a:r>
              <a:rPr lang="sk-SK" sz="1600" dirty="0"/>
              <a:t> kol. CAD </a:t>
            </a:r>
            <a:r>
              <a:rPr lang="sk-SK" sz="1600" dirty="0" err="1"/>
              <a:t>Book</a:t>
            </a:r>
            <a:r>
              <a:rPr lang="sk-SK" sz="1600" dirty="0"/>
              <a:t>. </a:t>
            </a:r>
            <a:r>
              <a:rPr lang="sk-SK" sz="1600" dirty="0" err="1"/>
              <a:t>Budapest</a:t>
            </a:r>
            <a:r>
              <a:rPr lang="sk-SK" sz="1600" dirty="0"/>
              <a:t> : </a:t>
            </a:r>
            <a:r>
              <a:rPr lang="sk-SK" sz="1600" dirty="0" err="1"/>
              <a:t>Typotex</a:t>
            </a:r>
            <a:r>
              <a:rPr lang="sk-SK" sz="1600" dirty="0"/>
              <a:t> </a:t>
            </a:r>
            <a:r>
              <a:rPr lang="sk-SK" sz="1600" dirty="0" err="1"/>
              <a:t>Kiadó</a:t>
            </a:r>
            <a:r>
              <a:rPr lang="sk-SK" sz="1600" dirty="0"/>
              <a:t>, 431 p. ISBN 978-963-685-7. </a:t>
            </a:r>
            <a:r>
              <a:rPr lang="sk-SK" sz="1600" dirty="0" err="1"/>
              <a:t>Available</a:t>
            </a:r>
            <a:r>
              <a:rPr lang="sk-SK" sz="1600" dirty="0"/>
              <a:t> at: http://mde.tw/2016fallcadp/data/CAD_book.pdf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LUHMANN, T. a kol. 2006. </a:t>
            </a:r>
            <a:r>
              <a:rPr lang="sk-SK" sz="1600" dirty="0" err="1"/>
              <a:t>Close</a:t>
            </a:r>
            <a:r>
              <a:rPr lang="sk-SK" sz="1600" dirty="0"/>
              <a:t> </a:t>
            </a:r>
            <a:r>
              <a:rPr lang="sk-SK" sz="1600" dirty="0" err="1"/>
              <a:t>Range</a:t>
            </a:r>
            <a:r>
              <a:rPr lang="sk-SK" sz="1600" dirty="0"/>
              <a:t> </a:t>
            </a:r>
            <a:r>
              <a:rPr lang="sk-SK" sz="1600" dirty="0" err="1"/>
              <a:t>Photogrammetry</a:t>
            </a:r>
            <a:r>
              <a:rPr lang="sk-SK" sz="1600" dirty="0"/>
              <a:t>. </a:t>
            </a:r>
            <a:r>
              <a:rPr lang="sk-SK" sz="1600" dirty="0" err="1"/>
              <a:t>Principles</a:t>
            </a:r>
            <a:r>
              <a:rPr lang="sk-SK" sz="1600" dirty="0"/>
              <a:t>, </a:t>
            </a:r>
            <a:r>
              <a:rPr lang="sk-SK" sz="1600" dirty="0" err="1"/>
              <a:t>Methods</a:t>
            </a:r>
            <a:r>
              <a:rPr lang="sk-SK" sz="1600" dirty="0"/>
              <a:t> and </a:t>
            </a:r>
            <a:r>
              <a:rPr lang="sk-SK" sz="1600" dirty="0" err="1"/>
              <a:t>Applications</a:t>
            </a:r>
            <a:r>
              <a:rPr lang="sk-SK" sz="1600" dirty="0"/>
              <a:t>. </a:t>
            </a:r>
            <a:r>
              <a:rPr lang="sk-SK" sz="1600" dirty="0" err="1"/>
              <a:t>Dunbeath</a:t>
            </a:r>
            <a:r>
              <a:rPr lang="sk-SK" sz="1600" dirty="0"/>
              <a:t>, </a:t>
            </a:r>
            <a:r>
              <a:rPr lang="sk-SK" sz="1600" dirty="0" err="1"/>
              <a:t>Caithness</a:t>
            </a:r>
            <a:r>
              <a:rPr lang="sk-SK" sz="1600" dirty="0"/>
              <a:t>: WP. ISBN 1-870325-50-8. </a:t>
            </a:r>
            <a:r>
              <a:rPr lang="sk-SK" sz="1600" b="1" dirty="0"/>
              <a:t>knižnica MTF: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Study </a:t>
            </a:r>
            <a:r>
              <a:rPr lang="sk-SK" sz="1600" dirty="0" err="1"/>
              <a:t>materials</a:t>
            </a:r>
            <a:r>
              <a:rPr lang="sk-SK" sz="1600" dirty="0"/>
              <a:t> </a:t>
            </a:r>
            <a:r>
              <a:rPr lang="sk-SK" sz="1600" dirty="0" err="1"/>
              <a:t>provided</a:t>
            </a:r>
            <a:r>
              <a:rPr lang="sk-SK" sz="1600" dirty="0"/>
              <a:t> </a:t>
            </a:r>
            <a:r>
              <a:rPr lang="sk-SK" sz="1600" dirty="0" err="1"/>
              <a:t>within</a:t>
            </a:r>
            <a:r>
              <a:rPr lang="sk-SK" sz="1600" dirty="0"/>
              <a:t>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subject</a:t>
            </a:r>
            <a:r>
              <a:rPr lang="sk-SK" sz="1600" dirty="0"/>
              <a:t> “Fundamentals of </a:t>
            </a:r>
            <a:r>
              <a:rPr lang="sk-SK" sz="1600" dirty="0" err="1"/>
              <a:t>Computer</a:t>
            </a:r>
            <a:r>
              <a:rPr lang="sk-SK" sz="1600" dirty="0"/>
              <a:t> </a:t>
            </a:r>
            <a:r>
              <a:rPr lang="sk-SK" sz="1600" dirty="0" err="1"/>
              <a:t>Aided</a:t>
            </a:r>
            <a:r>
              <a:rPr lang="sk-SK" sz="1600" dirty="0"/>
              <a:t> </a:t>
            </a:r>
            <a:r>
              <a:rPr lang="sk-SK" sz="1600" dirty="0" err="1"/>
              <a:t>Production</a:t>
            </a:r>
            <a:r>
              <a:rPr lang="sk-SK" sz="1600" dirty="0"/>
              <a:t> Technologies – </a:t>
            </a:r>
            <a:r>
              <a:rPr lang="sk-SK" sz="1600" dirty="0" err="1"/>
              <a:t>Selected</a:t>
            </a:r>
            <a:r>
              <a:rPr lang="sk-SK" sz="1600" dirty="0"/>
              <a:t> </a:t>
            </a:r>
            <a:r>
              <a:rPr lang="sk-SK" sz="1600" dirty="0" err="1"/>
              <a:t>Chapters</a:t>
            </a:r>
            <a:r>
              <a:rPr lang="sk-SK" sz="1600" dirty="0"/>
              <a:t>“.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VÁRADY, T., MARTIN, R. R., COX, J. 1997. </a:t>
            </a:r>
            <a:r>
              <a:rPr lang="sk-SK" sz="1600" dirty="0" err="1"/>
              <a:t>Reverse</a:t>
            </a:r>
            <a:r>
              <a:rPr lang="sk-SK" sz="1600" dirty="0"/>
              <a:t> </a:t>
            </a:r>
            <a:r>
              <a:rPr lang="sk-SK" sz="1600" dirty="0" err="1"/>
              <a:t>engineering</a:t>
            </a:r>
            <a:r>
              <a:rPr lang="sk-SK" sz="1600" dirty="0"/>
              <a:t> of </a:t>
            </a:r>
            <a:r>
              <a:rPr lang="sk-SK" sz="1600" dirty="0" err="1"/>
              <a:t>geometric</a:t>
            </a:r>
            <a:r>
              <a:rPr lang="sk-SK" sz="1600" dirty="0"/>
              <a:t> </a:t>
            </a:r>
            <a:r>
              <a:rPr lang="sk-SK" sz="1600" dirty="0" err="1"/>
              <a:t>models</a:t>
            </a:r>
            <a:r>
              <a:rPr lang="sk-SK" sz="1600" dirty="0"/>
              <a:t> – </a:t>
            </a:r>
            <a:r>
              <a:rPr lang="sk-SK" sz="1600" dirty="0" err="1"/>
              <a:t>An</a:t>
            </a:r>
            <a:r>
              <a:rPr lang="sk-SK" sz="1600" dirty="0"/>
              <a:t> </a:t>
            </a:r>
            <a:r>
              <a:rPr lang="sk-SK" sz="1600" dirty="0" err="1"/>
              <a:t>introduction</a:t>
            </a:r>
            <a:r>
              <a:rPr lang="sk-SK" sz="1600" dirty="0"/>
              <a:t>. </a:t>
            </a:r>
            <a:r>
              <a:rPr lang="sk-SK" sz="1600" dirty="0" err="1"/>
              <a:t>Computer-aided</a:t>
            </a:r>
            <a:r>
              <a:rPr lang="sk-SK" sz="1600" dirty="0"/>
              <a:t> design, </a:t>
            </a:r>
            <a:r>
              <a:rPr lang="sk-SK" sz="1600" dirty="0" err="1"/>
              <a:t>Vol</a:t>
            </a:r>
            <a:r>
              <a:rPr lang="sk-SK" sz="1600" dirty="0"/>
              <a:t>. 29, No. 4, </a:t>
            </a:r>
            <a:r>
              <a:rPr lang="sk-SK" sz="1600" dirty="0" err="1"/>
              <a:t>pp</a:t>
            </a:r>
            <a:r>
              <a:rPr lang="sk-SK" sz="1600" dirty="0"/>
              <a:t>. 255 – 268. ISSN 0010-4485. https://www.sciencedirect.com/science/article/pii/S0010448596000541/pdf?md5=435845af3e8c92c5b59e03fa66b59d94&amp;pid=1-s2.0-S0010448596000541-main.pdf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WIMPENNY, D. I., PANDEY, M. P., KUMAR, L. J. (</a:t>
            </a:r>
            <a:r>
              <a:rPr lang="sk-SK" sz="1600" dirty="0" err="1"/>
              <a:t>Editors</a:t>
            </a:r>
            <a:r>
              <a:rPr lang="sk-SK" sz="1600" dirty="0"/>
              <a:t>). 2017. </a:t>
            </a:r>
            <a:r>
              <a:rPr lang="sk-SK" sz="1600" dirty="0" err="1"/>
              <a:t>Advances</a:t>
            </a:r>
            <a:r>
              <a:rPr lang="sk-SK" sz="1600" dirty="0"/>
              <a:t> in 3D </a:t>
            </a:r>
            <a:r>
              <a:rPr lang="sk-SK" sz="1600" dirty="0" err="1"/>
              <a:t>Printing</a:t>
            </a:r>
            <a:r>
              <a:rPr lang="sk-SK" sz="1600" dirty="0"/>
              <a:t> &amp; </a:t>
            </a:r>
            <a:r>
              <a:rPr lang="sk-SK" sz="1600" dirty="0" err="1"/>
              <a:t>Additive</a:t>
            </a:r>
            <a:r>
              <a:rPr lang="sk-SK" sz="1600" dirty="0"/>
              <a:t> </a:t>
            </a:r>
            <a:r>
              <a:rPr lang="sk-SK" sz="1600" dirty="0" err="1"/>
              <a:t>Manufacturing</a:t>
            </a:r>
            <a:r>
              <a:rPr lang="sk-SK" sz="1600" dirty="0"/>
              <a:t> Technologies. </a:t>
            </a:r>
            <a:r>
              <a:rPr lang="sk-SK" sz="1600" dirty="0" err="1"/>
              <a:t>Singapore</a:t>
            </a:r>
            <a:r>
              <a:rPr lang="sk-SK" sz="1600" dirty="0"/>
              <a:t> : </a:t>
            </a:r>
            <a:r>
              <a:rPr lang="sk-SK" sz="1600" dirty="0" err="1"/>
              <a:t>Springer</a:t>
            </a:r>
            <a:r>
              <a:rPr lang="sk-SK" sz="1600" dirty="0"/>
              <a:t>, 186 p., </a:t>
            </a:r>
            <a:r>
              <a:rPr lang="sk-SK" sz="1600" dirty="0" err="1"/>
              <a:t>Print</a:t>
            </a:r>
            <a:r>
              <a:rPr lang="sk-SK" sz="1600" dirty="0"/>
              <a:t> ISBN 978-981-10-0811-5, Online ISBN 978-981-10-0812-2. DOI: https://doi.org/10.1007/978-981-10-0812-2. </a:t>
            </a:r>
            <a:r>
              <a:rPr lang="sk-SK" sz="1600" dirty="0" err="1"/>
              <a:t>Available</a:t>
            </a:r>
            <a:r>
              <a:rPr lang="sk-SK" sz="1600" dirty="0"/>
              <a:t> at: http://pdf.to/bookinfo/advances-in-3d-printing-namp-additive-manufacturing-technologies.pdf/</a:t>
            </a:r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759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22960" y="681644"/>
            <a:ext cx="8046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ANGLICKÝ JAZYK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1 : </a:t>
            </a:r>
            <a:r>
              <a:rPr lang="sk-SK" dirty="0" err="1"/>
              <a:t>Course</a:t>
            </a:r>
            <a:r>
              <a:rPr lang="sk-SK" dirty="0"/>
              <a:t> </a:t>
            </a:r>
            <a:r>
              <a:rPr lang="sk-SK" dirty="0" err="1"/>
              <a:t>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2008. 127 s. ISBN 978-1-4058-4545-8. </a:t>
            </a:r>
            <a:r>
              <a:rPr lang="sk-SK" b="1" dirty="0"/>
              <a:t>knižnica MTF: 8/Bo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BONAMY, David. </a:t>
            </a:r>
            <a:r>
              <a:rPr lang="en-US" i="1" dirty="0"/>
              <a:t>Technical English 1: Course Book CD.</a:t>
            </a:r>
            <a:r>
              <a:rPr lang="en-US" dirty="0"/>
              <a:t> Harlow : Pearson Education Limited, 2008. 1 s. ISBN 978-1-4058-4547-2.</a:t>
            </a:r>
            <a:r>
              <a:rPr lang="sk-SK" dirty="0"/>
              <a:t> </a:t>
            </a:r>
            <a:r>
              <a:rPr lang="sk-SK" b="1" dirty="0"/>
              <a:t>knižnica MTF: 8/Bo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1 : Test </a:t>
            </a:r>
            <a:r>
              <a:rPr lang="sk-SK" dirty="0" err="1"/>
              <a:t>Master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2008. 1 s. ISBN 978-1-4058-4551-9. </a:t>
            </a:r>
            <a:r>
              <a:rPr lang="sk-SK" b="1" dirty="0"/>
              <a:t>knižnica MTF: 8/Bo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2 : </a:t>
            </a:r>
            <a:r>
              <a:rPr lang="sk-SK" dirty="0" err="1"/>
              <a:t>Course</a:t>
            </a:r>
            <a:r>
              <a:rPr lang="sk-SK" dirty="0"/>
              <a:t> </a:t>
            </a:r>
            <a:r>
              <a:rPr lang="sk-SK" dirty="0" err="1"/>
              <a:t>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2008. 127 s. ISBN 978-1-4058-4554-0. </a:t>
            </a:r>
            <a:r>
              <a:rPr lang="sk-SK" b="1" dirty="0"/>
              <a:t>knižnica MTF: 8/Bo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BONAMY, David. </a:t>
            </a:r>
            <a:r>
              <a:rPr lang="en-US" i="1" dirty="0"/>
              <a:t>Technical English 2: Course Book CD.</a:t>
            </a:r>
            <a:r>
              <a:rPr lang="en-US" dirty="0"/>
              <a:t> Harlow : Pearson Education Limited, 2008. 1 s. ISBN 978-1-4058-4556-4.</a:t>
            </a:r>
            <a:r>
              <a:rPr lang="sk-SK" dirty="0"/>
              <a:t> </a:t>
            </a:r>
            <a:r>
              <a:rPr lang="sk-SK" b="1" dirty="0"/>
              <a:t>knižnica MTF: 8/Bo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2 : Test </a:t>
            </a:r>
            <a:r>
              <a:rPr lang="sk-SK" dirty="0" err="1"/>
              <a:t>Master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2008. 1 s. ISBN 978-1-4058-4560-1. </a:t>
            </a:r>
            <a:r>
              <a:rPr lang="sk-SK" b="1" dirty="0"/>
              <a:t>knižnica MTF: 8/Bo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32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24854" y="134911"/>
            <a:ext cx="11542426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FYZIKA</a:t>
            </a:r>
          </a:p>
          <a:p>
            <a:endParaRPr lang="sk-SK" dirty="0"/>
          </a:p>
          <a:p>
            <a:r>
              <a:rPr lang="sk-SK" sz="1500" b="1" dirty="0"/>
              <a:t>Základná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HALLIDAY, D. -- RESNICK, R. -- WALKER, J. Fyzika: Vysokoškolská učebnica obecné fyziky. Z </a:t>
            </a:r>
            <a:r>
              <a:rPr lang="sk-SK" sz="1500" dirty="0" err="1"/>
              <a:t>angl.orig</a:t>
            </a:r>
            <a:r>
              <a:rPr lang="sk-SK" sz="1500" dirty="0"/>
              <a:t>. Brno : VUTIUM, 2000. 1198 s. ISBN 80-214-1869-9. </a:t>
            </a:r>
            <a:r>
              <a:rPr lang="sk-SK" sz="1500" b="1" dirty="0"/>
              <a:t>(rok vyd. 2013 knižnica MTF: 52/Ha)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KREMPASKÝ, J. Fyzika: Základný kurz pre technické univerzity. Bratislava : Alfa, 1992. 503 s. ISBN 80-05-01063-X. </a:t>
            </a:r>
            <a:r>
              <a:rPr lang="sk-SK" sz="1500" b="1" dirty="0"/>
              <a:t>knižnica MTF: 53/</a:t>
            </a:r>
            <a:r>
              <a:rPr lang="sk-SK" sz="1500" b="1" dirty="0" err="1"/>
              <a:t>Kr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WALKER, J. -- HALLIDAY, D. -- RESNICK, R. Fundamentals of </a:t>
            </a:r>
            <a:r>
              <a:rPr lang="sk-SK" sz="1500" dirty="0" err="1"/>
              <a:t>physics</a:t>
            </a:r>
            <a:r>
              <a:rPr lang="sk-SK" sz="1500" dirty="0"/>
              <a:t>. New York : John </a:t>
            </a:r>
            <a:r>
              <a:rPr lang="sk-SK" sz="1500" dirty="0" err="1"/>
              <a:t>Wiley</a:t>
            </a:r>
            <a:r>
              <a:rPr lang="sk-SK" sz="1500" dirty="0"/>
              <a:t> &amp; </a:t>
            </a:r>
            <a:r>
              <a:rPr lang="sk-SK" sz="1500" dirty="0" err="1"/>
              <a:t>Sons</a:t>
            </a:r>
            <a:r>
              <a:rPr lang="sk-SK" sz="1500" dirty="0"/>
              <a:t>, 2008. 1248 s. ISBN 978-0-471-75801-3. </a:t>
            </a:r>
            <a:r>
              <a:rPr lang="sk-SK" sz="1500" b="1" dirty="0"/>
              <a:t>(rok vyd. 2005 knižnica MTF: 53/Ha)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LABAŠ, V. -- MINÁRIK, S. Fyzika I: Príklady a úlohy. Bratislava : STU v Bratislave, 2002. 263 s. ISBN 80-227-1671-5. </a:t>
            </a:r>
            <a:r>
              <a:rPr lang="sk-SK" sz="1500" b="1" dirty="0"/>
              <a:t>e-skriptá, knižnica MTF: 53/La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LABAŠ, V. -- KUBLIHA, M. -- MINÁRIK, S. Technická fyzika - testy. Bratislava : STU v Bratislave, 2005. 291 s. ISBN 80-227-2242-1. </a:t>
            </a:r>
            <a:r>
              <a:rPr lang="sk-SK" sz="1500" b="1" dirty="0"/>
              <a:t>knižnica MTF: 53/La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LABAŠ, V. Fyzika v testoch: Časť Mechanika. Bratislava : STU v Bratislave, 2001. 133 s. ISBN 80-227-1516-6. </a:t>
            </a:r>
            <a:r>
              <a:rPr lang="sk-SK" sz="1500" b="1" dirty="0"/>
              <a:t>knižnica MTF: 53/La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LABAŠ, V. -- MINÁRIK, S. -- KUBLIHA, M. Mechanika a molekulová fyzika (Testy). Ružomberok : </a:t>
            </a:r>
            <a:r>
              <a:rPr lang="sk-SK" sz="1500" dirty="0" err="1"/>
              <a:t>Verbum</a:t>
            </a:r>
            <a:r>
              <a:rPr lang="sk-SK" sz="1500" dirty="0"/>
              <a:t>, 2011. 187 s. ISBN 978-80-8084-667-1. </a:t>
            </a:r>
            <a:r>
              <a:rPr lang="sk-SK" sz="1500" b="1" dirty="0"/>
              <a:t>knižnica MTF: 53/La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KRAJČOVIČ, Jozef et al. Fyzika II. 1.vyd. Trnava : </a:t>
            </a:r>
            <a:r>
              <a:rPr lang="sk-SK" sz="1500" dirty="0" err="1"/>
              <a:t>AlumniPress</a:t>
            </a:r>
            <a:r>
              <a:rPr lang="sk-SK" sz="1500" dirty="0"/>
              <a:t>, 2007. 259 s. Dostupné na internete: . ISBN 978-80-8096-003-2. </a:t>
            </a:r>
            <a:r>
              <a:rPr lang="sk-SK" sz="1500" b="1" dirty="0"/>
              <a:t>e-skriptá, knižnica MTF: 53/</a:t>
            </a:r>
            <a:r>
              <a:rPr lang="sk-SK" sz="1500" b="1" dirty="0" err="1"/>
              <a:t>Fy</a:t>
            </a:r>
            <a:r>
              <a:rPr lang="sk-SK" sz="150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OŽVOLDOVÁ, M. et al. Fyzika I. Bratislava : STU v Bratislave, 2002.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ČIČMANEC, P. Elektrina a magnetizmus: Všeobecná fyzika 2. Bratislava : Alfa, 1992. 565 s. </a:t>
            </a:r>
            <a:r>
              <a:rPr lang="sk-SK" sz="1500" b="1" dirty="0"/>
              <a:t>(rok vyd. 1980 knižnica MTF: 53/Či)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FEYNMAN, R P. -- LEIGHTON, R B. -- SANDS, M. </a:t>
            </a:r>
            <a:r>
              <a:rPr lang="sk-SK" sz="1500" dirty="0" err="1"/>
              <a:t>Feynmanove</a:t>
            </a:r>
            <a:r>
              <a:rPr lang="sk-SK" sz="1500" dirty="0"/>
              <a:t> prednášky z fyziky 1. Bratislava : Alfa, 1986. 451 s. </a:t>
            </a:r>
            <a:r>
              <a:rPr lang="sk-SK" sz="1500" b="1" dirty="0"/>
              <a:t>knižnica MTF: 53/Fe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FEYNMAN, R P. -- LEIGHTON, R B. -- MATTHEW, S. </a:t>
            </a:r>
            <a:r>
              <a:rPr lang="sk-SK" sz="1500" dirty="0" err="1"/>
              <a:t>Feynmanove</a:t>
            </a:r>
            <a:r>
              <a:rPr lang="sk-SK" sz="1500" dirty="0"/>
              <a:t> prednášky z fyziky 2. Bratislava : Alfa, 1986. 493 s. </a:t>
            </a:r>
            <a:r>
              <a:rPr lang="sk-SK" sz="1500" b="1" dirty="0"/>
              <a:t>knižnica MTF: 53/Fe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FEYNMAN, R P. -- LEIGHTON, R B. -- SANDS, M. </a:t>
            </a:r>
            <a:r>
              <a:rPr lang="sk-SK" sz="1500" dirty="0" err="1"/>
              <a:t>Feynmanove</a:t>
            </a:r>
            <a:r>
              <a:rPr lang="sk-SK" sz="1500" dirty="0"/>
              <a:t> prednášky z fyziky 3. Bratislava : Alfa, 1988. 576 s. </a:t>
            </a:r>
            <a:r>
              <a:rPr lang="sk-SK" sz="1500" b="1" dirty="0"/>
              <a:t>knižnica MTF: 53/Fe</a:t>
            </a:r>
            <a:endParaRPr lang="sk-SK" sz="1500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360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24656" y="599607"/>
            <a:ext cx="111526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FYZIKA MATERIÁLOV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FISCHER, T. </a:t>
            </a:r>
            <a:r>
              <a:rPr lang="sk-SK" dirty="0" err="1"/>
              <a:t>Materials</a:t>
            </a:r>
            <a:r>
              <a:rPr lang="sk-SK" dirty="0"/>
              <a:t> </a:t>
            </a:r>
            <a:r>
              <a:rPr lang="sk-SK" dirty="0" err="1"/>
              <a:t>science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students</a:t>
            </a:r>
            <a:r>
              <a:rPr lang="sk-SK" dirty="0"/>
              <a:t>. Amsterdam: (</a:t>
            </a:r>
            <a:r>
              <a:rPr lang="sk-SK" dirty="0" err="1"/>
              <a:t>Elsevier</a:t>
            </a:r>
            <a:r>
              <a:rPr lang="sk-SK" dirty="0"/>
              <a:t>), 2009. 600 s</a:t>
            </a:r>
            <a:r>
              <a:rPr lang="sk-SK" b="1" dirty="0"/>
              <a:t>. knižnica MTF: 620/</a:t>
            </a:r>
            <a:r>
              <a:rPr lang="sk-SK" b="1" dirty="0" err="1"/>
              <a:t>Fi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HULL, D. -- BACON, D J.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dislocations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 (</a:t>
            </a:r>
            <a:r>
              <a:rPr lang="sk-SK" dirty="0" err="1"/>
              <a:t>Elsevier</a:t>
            </a:r>
            <a:r>
              <a:rPr lang="sk-SK" dirty="0"/>
              <a:t>), 2001. 272 s. </a:t>
            </a:r>
            <a:r>
              <a:rPr lang="sk-SK" b="1" dirty="0"/>
              <a:t>knižnica MTF: 620/Hu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KIRKALDY, J S. -- YOUNG, D J. </a:t>
            </a:r>
            <a:r>
              <a:rPr lang="sk-SK" dirty="0" err="1"/>
              <a:t>Diffusion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condensed</a:t>
            </a:r>
            <a:r>
              <a:rPr lang="sk-SK" dirty="0"/>
              <a:t> state.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Institute</a:t>
            </a:r>
            <a:r>
              <a:rPr lang="sk-SK" dirty="0"/>
              <a:t> of </a:t>
            </a:r>
            <a:r>
              <a:rPr lang="sk-SK" dirty="0" err="1"/>
              <a:t>Metals</a:t>
            </a:r>
            <a:r>
              <a:rPr lang="sk-SK" dirty="0"/>
              <a:t>, 1987. 541 s.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KITTEL, C. Úvod do fyziky pevných </a:t>
            </a:r>
            <a:r>
              <a:rPr lang="sk-SK" dirty="0" err="1"/>
              <a:t>látek</a:t>
            </a:r>
            <a:r>
              <a:rPr lang="sk-SK" dirty="0"/>
              <a:t>. Praha: </a:t>
            </a:r>
            <a:r>
              <a:rPr lang="sk-SK" dirty="0" err="1"/>
              <a:t>Academia</a:t>
            </a:r>
            <a:r>
              <a:rPr lang="sk-SK" dirty="0"/>
              <a:t>, 1985. 598 s. </a:t>
            </a:r>
            <a:r>
              <a:rPr lang="sk-SK" b="1" dirty="0"/>
              <a:t>knižnica MTF: 539/</a:t>
            </a:r>
            <a:r>
              <a:rPr lang="sk-SK" b="1" dirty="0" err="1"/>
              <a:t>Ki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KRATOCHVÍL, P. et al. Úvod do fyziky </a:t>
            </a:r>
            <a:r>
              <a:rPr lang="sk-SK" dirty="0" err="1"/>
              <a:t>kovů</a:t>
            </a:r>
            <a:r>
              <a:rPr lang="sk-SK" dirty="0"/>
              <a:t> 1. Praha: SNTL, 1984. 243 s. </a:t>
            </a:r>
            <a:r>
              <a:rPr lang="sk-SK" b="1" dirty="0"/>
              <a:t>knižnica MTF: 539/</a:t>
            </a:r>
            <a:r>
              <a:rPr lang="sk-SK" b="1" dirty="0" err="1"/>
              <a:t>Kr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SODOMKA, L. Fyzika (pevných) kondenzovaných </a:t>
            </a:r>
            <a:r>
              <a:rPr lang="sk-SK" dirty="0" err="1"/>
              <a:t>látek</a:t>
            </a:r>
            <a:r>
              <a:rPr lang="sk-SK" dirty="0"/>
              <a:t>. </a:t>
            </a:r>
            <a:r>
              <a:rPr lang="sk-SK" dirty="0" err="1"/>
              <a:t>Liberec</a:t>
            </a:r>
            <a:r>
              <a:rPr lang="sk-SK" dirty="0"/>
              <a:t> : </a:t>
            </a:r>
            <a:r>
              <a:rPr lang="sk-SK" dirty="0" err="1"/>
              <a:t>Adhesiv</a:t>
            </a:r>
            <a:r>
              <a:rPr lang="sk-SK" dirty="0"/>
              <a:t>, 2002. 166 s. ISBN 80-04-21904-7. </a:t>
            </a:r>
            <a:r>
              <a:rPr lang="sk-SK" b="1" dirty="0" err="1"/>
              <a:t>sig</a:t>
            </a:r>
            <a:r>
              <a:rPr lang="sk-SK" b="1" dirty="0"/>
              <a:t>.: knižnica MTF: 539/So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SODOMKA, L. Fyzika pevných </a:t>
            </a:r>
            <a:r>
              <a:rPr lang="sk-SK" dirty="0" err="1"/>
              <a:t>látek</a:t>
            </a:r>
            <a:r>
              <a:rPr lang="sk-SK" dirty="0"/>
              <a:t> 1. Ústí nad </a:t>
            </a:r>
            <a:r>
              <a:rPr lang="sk-SK" dirty="0" err="1"/>
              <a:t>Labem</a:t>
            </a:r>
            <a:r>
              <a:rPr lang="sk-SK" dirty="0"/>
              <a:t> : Pedagogická fakulta, 1982. 115 s. </a:t>
            </a:r>
            <a:r>
              <a:rPr lang="sk-SK" b="1" dirty="0"/>
              <a:t>knižnica MTF: 539/So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SODOMKA, L. Fyzika pevných </a:t>
            </a:r>
            <a:r>
              <a:rPr lang="sk-SK" dirty="0" err="1"/>
              <a:t>látek</a:t>
            </a:r>
            <a:r>
              <a:rPr lang="sk-SK" dirty="0"/>
              <a:t> 2. Ústí nad </a:t>
            </a:r>
            <a:r>
              <a:rPr lang="sk-SK" dirty="0" err="1"/>
              <a:t>Labem</a:t>
            </a:r>
            <a:r>
              <a:rPr lang="sk-SK" dirty="0"/>
              <a:t> : Pedagogická fakulta, 1982. 132 s. </a:t>
            </a:r>
            <a:r>
              <a:rPr lang="sk-SK" b="1" dirty="0"/>
              <a:t>knižnica MTF: 539/So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GIRVIN, S M. -- YANG, K. </a:t>
            </a:r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Condensed</a:t>
            </a:r>
            <a:r>
              <a:rPr lang="sk-SK" dirty="0"/>
              <a:t> </a:t>
            </a:r>
            <a:r>
              <a:rPr lang="sk-SK" dirty="0" err="1"/>
              <a:t>Matter</a:t>
            </a:r>
            <a:r>
              <a:rPr lang="sk-SK" dirty="0"/>
              <a:t> </a:t>
            </a:r>
            <a:r>
              <a:rPr lang="sk-SK" dirty="0" err="1"/>
              <a:t>Physics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University</a:t>
            </a:r>
            <a:r>
              <a:rPr lang="sk-SK" dirty="0"/>
              <a:t> Press, 2019. 697 s. ISBN 978-1-107-13739-4. </a:t>
            </a:r>
            <a:r>
              <a:rPr lang="sk-SK" b="1" dirty="0"/>
              <a:t>knižnica MTF: 539/So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46395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99607" y="779489"/>
            <a:ext cx="109278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FYZIKÁLNA CHÉMIA HORENIA, VÝBUCHU A HASENIA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ATKINS, P. Fyzikálna chémia, diely: 1, 2a, 2b, 3. Bratislava: Prelož z angl. originálu: STU v Bratislave, 1999. 1014 s. ISBN 80-227-1238-8. </a:t>
            </a:r>
            <a:r>
              <a:rPr lang="sk-SK" b="1" dirty="0"/>
              <a:t>knižnica MTF: 53/At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GAŽO, J. Všeobecná a anorganická chémia. Bratislava, Alfa-SNTL, 1981. 804 s. </a:t>
            </a:r>
            <a:r>
              <a:rPr lang="sk-SK" b="1" dirty="0"/>
              <a:t>knižnica MTF: 53/Ga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KALOUSEK, J. Základy </a:t>
            </a:r>
            <a:r>
              <a:rPr lang="sk-SK" dirty="0" err="1"/>
              <a:t>fyzikální</a:t>
            </a:r>
            <a:r>
              <a:rPr lang="sk-SK" dirty="0"/>
              <a:t> </a:t>
            </a:r>
            <a:r>
              <a:rPr lang="sk-SK" dirty="0" err="1"/>
              <a:t>chemie</a:t>
            </a:r>
            <a:r>
              <a:rPr lang="sk-SK" dirty="0"/>
              <a:t> </a:t>
            </a:r>
            <a:r>
              <a:rPr lang="sk-SK" dirty="0" err="1"/>
              <a:t>hoření</a:t>
            </a:r>
            <a:r>
              <a:rPr lang="sk-SK" dirty="0"/>
              <a:t>, výbuchu a </a:t>
            </a:r>
            <a:r>
              <a:rPr lang="sk-SK" dirty="0" err="1"/>
              <a:t>hašení</a:t>
            </a:r>
            <a:r>
              <a:rPr lang="sk-SK" dirty="0"/>
              <a:t>. Ostrava: SPBI, 1999. 203 s. ISBN 80-86111-34-2. </a:t>
            </a:r>
            <a:r>
              <a:rPr lang="sk-SK" b="1" dirty="0"/>
              <a:t>knižnica MTF: 331/Ka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BLAHOŽ, V. -- KADLEC, Z. Základy </a:t>
            </a:r>
            <a:r>
              <a:rPr lang="sk-SK" dirty="0" err="1"/>
              <a:t>sdílení</a:t>
            </a:r>
            <a:r>
              <a:rPr lang="sk-SK" dirty="0"/>
              <a:t> tepla. Ostrava: SPBI, 2000. 110 s. ISBN 80-902001-1-7. </a:t>
            </a:r>
            <a:r>
              <a:rPr lang="sk-SK" b="1" dirty="0"/>
              <a:t>knižnica MTF: 331/</a:t>
            </a:r>
            <a:r>
              <a:rPr lang="sk-SK" b="1" dirty="0" err="1"/>
              <a:t>Bl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Hasiace látky a ich technológie. Ostrava: SPBI, 2005. ISBN 80-86634-49-3. </a:t>
            </a:r>
            <a:r>
              <a:rPr lang="sk-SK" b="1" dirty="0"/>
              <a:t>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COX, G. </a:t>
            </a:r>
            <a:r>
              <a:rPr lang="sk-SK" dirty="0" err="1"/>
              <a:t>Combustion</a:t>
            </a:r>
            <a:r>
              <a:rPr lang="sk-SK" dirty="0"/>
              <a:t> Fundamentals of </a:t>
            </a:r>
            <a:r>
              <a:rPr lang="sk-SK" dirty="0" err="1"/>
              <a:t>Fire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: AP 1995. 476 s. ISBN 0-12-194230-9.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18162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G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094281"/>
            <a:ext cx="5816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Globálny komparatívny manažment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Grafické systémy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993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24656" y="329783"/>
            <a:ext cx="1088285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GLOBÁLNY KOMPARATÍVNY MANAŽMENT</a:t>
            </a:r>
          </a:p>
          <a:p>
            <a:endParaRPr lang="sk-SK" dirty="0"/>
          </a:p>
          <a:p>
            <a:r>
              <a:rPr lang="sk-SK" sz="1700" b="1" dirty="0"/>
              <a:t>Základná študijná literatúra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EDFELT, R B. </a:t>
            </a:r>
            <a:r>
              <a:rPr lang="sk-SK" sz="1700" dirty="0" err="1"/>
              <a:t>Global</a:t>
            </a:r>
            <a:r>
              <a:rPr lang="sk-SK" sz="1700" dirty="0"/>
              <a:t> </a:t>
            </a:r>
            <a:r>
              <a:rPr lang="sk-SK" sz="1700" dirty="0" err="1"/>
              <a:t>Comparative</a:t>
            </a:r>
            <a:r>
              <a:rPr lang="sk-SK" sz="1700" dirty="0"/>
              <a:t> Management: A </a:t>
            </a:r>
            <a:r>
              <a:rPr lang="sk-SK" sz="1700" dirty="0" err="1"/>
              <a:t>Functional</a:t>
            </a:r>
            <a:r>
              <a:rPr lang="sk-SK" sz="1700" dirty="0"/>
              <a:t> </a:t>
            </a:r>
            <a:r>
              <a:rPr lang="sk-SK" sz="1700" dirty="0" err="1"/>
              <a:t>Approach</a:t>
            </a:r>
            <a:r>
              <a:rPr lang="sk-SK" sz="1700" dirty="0"/>
              <a:t>. </a:t>
            </a:r>
            <a:r>
              <a:rPr lang="sk-SK" sz="1700" dirty="0" err="1"/>
              <a:t>Thousand</a:t>
            </a:r>
            <a:r>
              <a:rPr lang="sk-SK" sz="1700" dirty="0"/>
              <a:t> </a:t>
            </a:r>
            <a:r>
              <a:rPr lang="sk-SK" sz="1700" dirty="0" err="1"/>
              <a:t>Oaks</a:t>
            </a:r>
            <a:r>
              <a:rPr lang="sk-SK" sz="1700" dirty="0"/>
              <a:t> : SAGE </a:t>
            </a:r>
            <a:r>
              <a:rPr lang="sk-SK" sz="1700" dirty="0" err="1"/>
              <a:t>Publications</a:t>
            </a:r>
            <a:r>
              <a:rPr lang="sk-SK" sz="1700" dirty="0"/>
              <a:t>, 2010. 345 s. ISBN 978-1-4129-4470-0. </a:t>
            </a:r>
            <a:r>
              <a:rPr lang="sk-SK" sz="1700" b="1" dirty="0"/>
              <a:t>knižnica MTF: 65/</a:t>
            </a:r>
            <a:r>
              <a:rPr lang="sk-SK" sz="1700" b="1" dirty="0" err="1"/>
              <a:t>Ed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CAGÁŇOVÁ, D. -- ŠUJANOVÁ, J. -- WOOLLISCROFT, P. </a:t>
            </a:r>
            <a:r>
              <a:rPr lang="sk-SK" sz="1700" dirty="0" err="1"/>
              <a:t>Multicultural</a:t>
            </a:r>
            <a:r>
              <a:rPr lang="sk-SK" sz="1700" dirty="0"/>
              <a:t> and </a:t>
            </a:r>
            <a:r>
              <a:rPr lang="sk-SK" sz="1700" dirty="0" err="1"/>
              <a:t>intercultural</a:t>
            </a:r>
            <a:r>
              <a:rPr lang="sk-SK" sz="1700" dirty="0"/>
              <a:t> management </a:t>
            </a:r>
            <a:r>
              <a:rPr lang="sk-SK" sz="1700" dirty="0" err="1"/>
              <a:t>within</a:t>
            </a:r>
            <a:r>
              <a:rPr lang="sk-SK" sz="1700" dirty="0"/>
              <a:t> a </a:t>
            </a:r>
            <a:r>
              <a:rPr lang="sk-SK" sz="1700" dirty="0" err="1"/>
              <a:t>global</a:t>
            </a:r>
            <a:r>
              <a:rPr lang="sk-SK" sz="1700" dirty="0"/>
              <a:t> </a:t>
            </a:r>
            <a:r>
              <a:rPr lang="sk-SK" sz="1700" dirty="0" err="1"/>
              <a:t>context</a:t>
            </a:r>
            <a:r>
              <a:rPr lang="sk-SK" sz="1700" dirty="0"/>
              <a:t>. Bratislava : Nakladateľstvo STU, 2015. 140 s. ISBN 978-80-227-4439-3. </a:t>
            </a:r>
            <a:r>
              <a:rPr lang="sk-SK" sz="1700" b="1" dirty="0"/>
              <a:t>knižnica MTF: 65/Ca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DERESKY, H. International Management: </a:t>
            </a:r>
            <a:r>
              <a:rPr lang="sk-SK" sz="1700" dirty="0" err="1"/>
              <a:t>Managing</a:t>
            </a:r>
            <a:r>
              <a:rPr lang="sk-SK" sz="1700" dirty="0"/>
              <a:t> </a:t>
            </a:r>
            <a:r>
              <a:rPr lang="sk-SK" sz="1700" dirty="0" err="1"/>
              <a:t>Across</a:t>
            </a:r>
            <a:r>
              <a:rPr lang="sk-SK" sz="1700" dirty="0"/>
              <a:t> </a:t>
            </a:r>
            <a:r>
              <a:rPr lang="sk-SK" sz="1700" dirty="0" err="1"/>
              <a:t>Borders</a:t>
            </a:r>
            <a:r>
              <a:rPr lang="sk-SK" sz="1700" dirty="0"/>
              <a:t> and </a:t>
            </a:r>
            <a:r>
              <a:rPr lang="sk-SK" sz="1700" dirty="0" err="1"/>
              <a:t>Cultures</a:t>
            </a:r>
            <a:r>
              <a:rPr lang="sk-SK" sz="1700" dirty="0"/>
              <a:t>, Text and </a:t>
            </a:r>
            <a:r>
              <a:rPr lang="sk-SK" sz="1700" dirty="0" err="1"/>
              <a:t>Cases</a:t>
            </a:r>
            <a:r>
              <a:rPr lang="sk-SK" sz="1700" dirty="0"/>
              <a:t> (8th </a:t>
            </a:r>
            <a:r>
              <a:rPr lang="sk-SK" sz="1700" dirty="0" err="1"/>
              <a:t>Edition</a:t>
            </a:r>
            <a:r>
              <a:rPr lang="sk-SK" sz="1700" dirty="0"/>
              <a:t>) . New Jersey: </a:t>
            </a:r>
            <a:r>
              <a:rPr lang="sk-SK" sz="1700" dirty="0" err="1"/>
              <a:t>Prentice</a:t>
            </a:r>
            <a:r>
              <a:rPr lang="sk-SK" sz="1700" dirty="0"/>
              <a:t> </a:t>
            </a:r>
            <a:r>
              <a:rPr lang="sk-SK" sz="1700" dirty="0" err="1"/>
              <a:t>Hall</a:t>
            </a:r>
            <a:r>
              <a:rPr lang="sk-SK" sz="1700" dirty="0"/>
              <a:t>, 2013. </a:t>
            </a:r>
            <a:r>
              <a:rPr lang="sk-SK" sz="1700" b="1" dirty="0"/>
              <a:t>knižnica MTF: 65/De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WOOLLISCROFT, P. et al. A </a:t>
            </a:r>
            <a:r>
              <a:rPr lang="sk-SK" sz="1700" dirty="0" err="1"/>
              <a:t>multicultural</a:t>
            </a:r>
            <a:r>
              <a:rPr lang="sk-SK" sz="1700" dirty="0"/>
              <a:t> </a:t>
            </a:r>
            <a:r>
              <a:rPr lang="sk-SK" sz="1700" dirty="0" err="1"/>
              <a:t>competencies</a:t>
            </a:r>
            <a:r>
              <a:rPr lang="sk-SK" sz="1700" dirty="0"/>
              <a:t> </a:t>
            </a:r>
            <a:r>
              <a:rPr lang="sk-SK" sz="1700" dirty="0" err="1"/>
              <a:t>approach</a:t>
            </a:r>
            <a:r>
              <a:rPr lang="sk-SK" sz="1700" dirty="0"/>
              <a:t> to </a:t>
            </a:r>
            <a:r>
              <a:rPr lang="sk-SK" sz="1700" dirty="0" err="1"/>
              <a:t>developing</a:t>
            </a:r>
            <a:r>
              <a:rPr lang="sk-SK" sz="1700" dirty="0"/>
              <a:t> </a:t>
            </a:r>
            <a:r>
              <a:rPr lang="sk-SK" sz="1700" dirty="0" err="1"/>
              <a:t>strategic</a:t>
            </a:r>
            <a:r>
              <a:rPr lang="sk-SK" sz="1700" dirty="0"/>
              <a:t> </a:t>
            </a:r>
            <a:r>
              <a:rPr lang="sk-SK" sz="1700" dirty="0" err="1"/>
              <a:t>human</a:t>
            </a:r>
            <a:r>
              <a:rPr lang="sk-SK" sz="1700" dirty="0"/>
              <a:t> </a:t>
            </a:r>
            <a:r>
              <a:rPr lang="sk-SK" sz="1700" dirty="0" err="1"/>
              <a:t>capital</a:t>
            </a:r>
            <a:r>
              <a:rPr lang="sk-SK" sz="1700" dirty="0"/>
              <a:t> management </a:t>
            </a:r>
            <a:r>
              <a:rPr lang="sk-SK" sz="1700" dirty="0" err="1"/>
              <a:t>within</a:t>
            </a:r>
            <a:r>
              <a:rPr lang="sk-SK" sz="1700" dirty="0"/>
              <a:t> Slovak </a:t>
            </a:r>
            <a:r>
              <a:rPr lang="sk-SK" sz="1700" dirty="0" err="1"/>
              <a:t>enterprises</a:t>
            </a:r>
            <a:r>
              <a:rPr lang="sk-SK" sz="1700" dirty="0"/>
              <a:t>. CO-MAT-TECH 2012 [elektronický zdroj]: 20th International </a:t>
            </a:r>
            <a:r>
              <a:rPr lang="sk-SK" sz="1700" dirty="0" err="1"/>
              <a:t>Scientific</a:t>
            </a:r>
            <a:r>
              <a:rPr lang="sk-SK" sz="1700" dirty="0"/>
              <a:t> </a:t>
            </a:r>
            <a:r>
              <a:rPr lang="sk-SK" sz="1700" dirty="0" err="1"/>
              <a:t>Conference</a:t>
            </a:r>
            <a:r>
              <a:rPr lang="sk-SK" sz="1700" dirty="0"/>
              <a:t>. </a:t>
            </a:r>
            <a:r>
              <a:rPr lang="sk-SK" sz="1700" dirty="0" err="1"/>
              <a:t>Global</a:t>
            </a:r>
            <a:r>
              <a:rPr lang="sk-SK" sz="1700" dirty="0"/>
              <a:t> </a:t>
            </a:r>
            <a:r>
              <a:rPr lang="sk-SK" sz="1700" dirty="0" err="1"/>
              <a:t>Crises</a:t>
            </a:r>
            <a:r>
              <a:rPr lang="sk-SK" sz="1700" dirty="0"/>
              <a:t> - </a:t>
            </a:r>
            <a:r>
              <a:rPr lang="sk-SK" sz="1700" dirty="0" err="1"/>
              <a:t>Opportunities</a:t>
            </a:r>
            <a:r>
              <a:rPr lang="sk-SK" sz="1700" dirty="0"/>
              <a:t> and </a:t>
            </a:r>
            <a:r>
              <a:rPr lang="sk-SK" sz="1700" dirty="0" err="1"/>
              <a:t>Threats</a:t>
            </a:r>
            <a:r>
              <a:rPr lang="sk-SK" sz="1700" dirty="0"/>
              <a:t>. </a:t>
            </a:r>
            <a:r>
              <a:rPr lang="sk-SK" sz="1700" dirty="0" err="1"/>
              <a:t>October</a:t>
            </a:r>
            <a:r>
              <a:rPr lang="sk-SK" sz="1700" dirty="0"/>
              <a:t> 10 - 12, 2012, Trnava, Slovak </a:t>
            </a:r>
            <a:r>
              <a:rPr lang="sk-SK" sz="1700" dirty="0" err="1"/>
              <a:t>Republic</a:t>
            </a:r>
            <a:r>
              <a:rPr lang="sk-SK" sz="1700" dirty="0"/>
              <a:t>. 1. vyd. Trnava : </a:t>
            </a:r>
            <a:r>
              <a:rPr lang="sk-SK" sz="1700" dirty="0" err="1"/>
              <a:t>AlumniPress</a:t>
            </a:r>
            <a:r>
              <a:rPr lang="sk-SK" sz="1700" dirty="0"/>
              <a:t>, 2013, s. 457--464. ISBN 978-80-8096-180-0. </a:t>
            </a:r>
            <a:r>
              <a:rPr lang="sk-SK" sz="1700" b="1" dirty="0"/>
              <a:t>knižnica MTF: CD (u knihovníka)</a:t>
            </a:r>
            <a:endParaRPr lang="sk-SK" sz="1700" dirty="0"/>
          </a:p>
          <a:p>
            <a:pPr marL="342900" indent="-342900">
              <a:buFont typeface="+mj-lt"/>
              <a:buAutoNum type="arabicPeriod"/>
            </a:pPr>
            <a:r>
              <a:rPr lang="sk-SK" sz="1700" dirty="0"/>
              <a:t>CO-MAT-TECH 2012 [elektronický zdroj]: 20th International </a:t>
            </a:r>
            <a:r>
              <a:rPr lang="sk-SK" sz="1700" dirty="0" err="1"/>
              <a:t>Scientific</a:t>
            </a:r>
            <a:r>
              <a:rPr lang="sk-SK" sz="1700" dirty="0"/>
              <a:t> </a:t>
            </a:r>
            <a:r>
              <a:rPr lang="sk-SK" sz="1700" dirty="0" err="1"/>
              <a:t>Conference</a:t>
            </a:r>
            <a:r>
              <a:rPr lang="sk-SK" sz="1700" dirty="0"/>
              <a:t>. </a:t>
            </a:r>
            <a:r>
              <a:rPr lang="sk-SK" sz="1700" dirty="0" err="1"/>
              <a:t>Global</a:t>
            </a:r>
            <a:r>
              <a:rPr lang="sk-SK" sz="1700" dirty="0"/>
              <a:t> </a:t>
            </a:r>
            <a:r>
              <a:rPr lang="sk-SK" sz="1700" dirty="0" err="1"/>
              <a:t>Crises</a:t>
            </a:r>
            <a:r>
              <a:rPr lang="sk-SK" sz="1700" dirty="0"/>
              <a:t> - </a:t>
            </a:r>
            <a:r>
              <a:rPr lang="sk-SK" sz="1700" dirty="0" err="1"/>
              <a:t>Opportunities</a:t>
            </a:r>
            <a:r>
              <a:rPr lang="sk-SK" sz="1700" dirty="0"/>
              <a:t> and </a:t>
            </a:r>
            <a:r>
              <a:rPr lang="sk-SK" sz="1700" dirty="0" err="1"/>
              <a:t>Threats</a:t>
            </a:r>
            <a:r>
              <a:rPr lang="sk-SK" sz="1700" dirty="0"/>
              <a:t>. </a:t>
            </a:r>
            <a:r>
              <a:rPr lang="sk-SK" sz="1700" dirty="0" err="1"/>
              <a:t>October</a:t>
            </a:r>
            <a:r>
              <a:rPr lang="sk-SK" sz="1700" dirty="0"/>
              <a:t> 10 - 12, 2012, Trnava, Slovak </a:t>
            </a:r>
            <a:r>
              <a:rPr lang="sk-SK" sz="1700" dirty="0" err="1"/>
              <a:t>Republic</a:t>
            </a:r>
            <a:r>
              <a:rPr lang="sk-SK" sz="1700" dirty="0"/>
              <a:t>. 1.. vyd. Trnava : </a:t>
            </a:r>
            <a:r>
              <a:rPr lang="sk-SK" sz="1700" dirty="0" err="1"/>
              <a:t>AlumniPress</a:t>
            </a:r>
            <a:r>
              <a:rPr lang="sk-SK" sz="1700" dirty="0"/>
              <a:t>, 2013. 532 CD-ROM. ISBN 978-80-8096-180-0. </a:t>
            </a:r>
            <a:r>
              <a:rPr lang="sk-SK" sz="1700" b="1" dirty="0"/>
              <a:t>knižnica MTF: CD (u knihovníka)</a:t>
            </a:r>
            <a:endParaRPr lang="sk-SK" sz="1700" dirty="0"/>
          </a:p>
          <a:p>
            <a:pPr marL="342900" indent="-342900">
              <a:buFont typeface="+mj-lt"/>
              <a:buAutoNum type="arabicPeriod"/>
            </a:pPr>
            <a:r>
              <a:rPr lang="sk-SK" sz="1700" dirty="0"/>
              <a:t>ODLEROVÁ, E. -- CAGÁŇOVÁ, D. -- ŠTEFÁNKOVÁ, J. </a:t>
            </a:r>
            <a:r>
              <a:rPr lang="sk-SK" sz="1700" dirty="0" err="1"/>
              <a:t>Ecological</a:t>
            </a:r>
            <a:r>
              <a:rPr lang="sk-SK" sz="1700" dirty="0"/>
              <a:t> </a:t>
            </a:r>
            <a:r>
              <a:rPr lang="sk-SK" sz="1700" dirty="0" err="1"/>
              <a:t>rationality</a:t>
            </a:r>
            <a:r>
              <a:rPr lang="sk-SK" sz="1700" dirty="0"/>
              <a:t> and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priorities</a:t>
            </a:r>
            <a:r>
              <a:rPr lang="sk-SK" sz="1700" dirty="0"/>
              <a:t> of </a:t>
            </a:r>
            <a:r>
              <a:rPr lang="sk-SK" sz="1700" dirty="0" err="1"/>
              <a:t>an</a:t>
            </a:r>
            <a:r>
              <a:rPr lang="sk-SK" sz="1700" dirty="0"/>
              <a:t> </a:t>
            </a:r>
            <a:r>
              <a:rPr lang="sk-SK" sz="1700" dirty="0" err="1"/>
              <a:t>environmental</a:t>
            </a:r>
            <a:r>
              <a:rPr lang="sk-SK" sz="1700" dirty="0"/>
              <a:t> </a:t>
            </a:r>
            <a:r>
              <a:rPr lang="sk-SK" sz="1700" dirty="0" err="1"/>
              <a:t>politics</a:t>
            </a:r>
            <a:r>
              <a:rPr lang="sk-SK" sz="1700" dirty="0"/>
              <a:t> in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period</a:t>
            </a:r>
            <a:r>
              <a:rPr lang="sk-SK" sz="1700" dirty="0"/>
              <a:t> of </a:t>
            </a:r>
            <a:r>
              <a:rPr lang="sk-SK" sz="1700" dirty="0" err="1"/>
              <a:t>globalization</a:t>
            </a:r>
            <a:r>
              <a:rPr lang="sk-SK" sz="1700" dirty="0"/>
              <a:t>. In </a:t>
            </a:r>
            <a:r>
              <a:rPr lang="sk-SK" sz="1700" dirty="0" err="1"/>
              <a:t>Proceedings</a:t>
            </a:r>
            <a:r>
              <a:rPr lang="sk-SK" sz="1700" dirty="0"/>
              <a:t> of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Joint</a:t>
            </a:r>
            <a:r>
              <a:rPr lang="sk-SK" sz="1700" dirty="0"/>
              <a:t> International IGIP-SEFI : </a:t>
            </a:r>
            <a:r>
              <a:rPr lang="sk-SK" sz="1700" dirty="0" err="1"/>
              <a:t>Annual</a:t>
            </a:r>
            <a:r>
              <a:rPr lang="sk-SK" sz="1700" dirty="0"/>
              <a:t> </a:t>
            </a:r>
            <a:r>
              <a:rPr lang="sk-SK" sz="1700" dirty="0" err="1"/>
              <a:t>Conference</a:t>
            </a:r>
            <a:r>
              <a:rPr lang="sk-SK" sz="1700" dirty="0"/>
              <a:t> 2010. </a:t>
            </a:r>
            <a:r>
              <a:rPr lang="sk-SK" sz="1700" dirty="0" err="1"/>
              <a:t>Diversity</a:t>
            </a:r>
            <a:r>
              <a:rPr lang="sk-SK" sz="1700" dirty="0"/>
              <a:t> </a:t>
            </a:r>
            <a:r>
              <a:rPr lang="sk-SK" sz="1700" dirty="0" err="1"/>
              <a:t>unifies</a:t>
            </a:r>
            <a:r>
              <a:rPr lang="sk-SK" sz="1700" dirty="0"/>
              <a:t> - </a:t>
            </a:r>
            <a:r>
              <a:rPr lang="sk-SK" sz="1700" dirty="0" err="1"/>
              <a:t>Diversity</a:t>
            </a:r>
            <a:r>
              <a:rPr lang="sk-SK" sz="1700" dirty="0"/>
              <a:t> in </a:t>
            </a:r>
            <a:r>
              <a:rPr lang="sk-SK" sz="1700" dirty="0" err="1"/>
              <a:t>Engineering</a:t>
            </a:r>
            <a:r>
              <a:rPr lang="sk-SK" sz="1700" dirty="0"/>
              <a:t> </a:t>
            </a:r>
            <a:r>
              <a:rPr lang="sk-SK" sz="1700" dirty="0" err="1"/>
              <a:t>Education</a:t>
            </a:r>
            <a:r>
              <a:rPr lang="sk-SK" sz="1700" dirty="0"/>
              <a:t>, 19th - 22 </a:t>
            </a:r>
            <a:r>
              <a:rPr lang="sk-SK" sz="1700" dirty="0" err="1"/>
              <a:t>th</a:t>
            </a:r>
            <a:r>
              <a:rPr lang="sk-SK" sz="1700" dirty="0"/>
              <a:t> September 2010, Trnava, Slovakia. </a:t>
            </a:r>
            <a:r>
              <a:rPr lang="sk-SK" sz="1700" dirty="0" err="1"/>
              <a:t>Brussel</a:t>
            </a:r>
            <a:r>
              <a:rPr lang="sk-SK" sz="1700" dirty="0"/>
              <a:t>: SEFI, 2010, ISBN 978-2-87352-003-8. sig.: </a:t>
            </a:r>
            <a:r>
              <a:rPr lang="sk-SK" sz="1700" b="1" dirty="0"/>
              <a:t>knižnica MTF: CD (u knihovníka)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CAGÁŇOVÁ, D. -- ČAMBÁL, M. -- WEIDLICHOVÁ LUPTÁKOVÁ, S. </a:t>
            </a:r>
            <a:r>
              <a:rPr lang="sk-SK" sz="1700" dirty="0" err="1"/>
              <a:t>Intercultural</a:t>
            </a:r>
            <a:r>
              <a:rPr lang="sk-SK" sz="1700" dirty="0"/>
              <a:t> Management - Trend of </a:t>
            </a:r>
            <a:r>
              <a:rPr lang="sk-SK" sz="1700" dirty="0" err="1"/>
              <a:t>Contemporary</a:t>
            </a:r>
            <a:r>
              <a:rPr lang="sk-SK" sz="1700" dirty="0"/>
              <a:t> </a:t>
            </a:r>
            <a:r>
              <a:rPr lang="sk-SK" sz="1700" dirty="0" err="1"/>
              <a:t>Globalized</a:t>
            </a:r>
            <a:r>
              <a:rPr lang="sk-SK" sz="1700" dirty="0"/>
              <a:t> </a:t>
            </a:r>
            <a:r>
              <a:rPr lang="sk-SK" sz="1700" dirty="0" err="1"/>
              <a:t>World</a:t>
            </a:r>
            <a:r>
              <a:rPr lang="sk-SK" sz="1700" dirty="0"/>
              <a:t>. Electronics and </a:t>
            </a:r>
            <a:r>
              <a:rPr lang="sk-SK" sz="1700" dirty="0" err="1"/>
              <a:t>electrical</a:t>
            </a:r>
            <a:r>
              <a:rPr lang="sk-SK" sz="1700" dirty="0"/>
              <a:t> </a:t>
            </a:r>
            <a:r>
              <a:rPr lang="sk-SK" sz="1700" dirty="0" err="1"/>
              <a:t>engineering</a:t>
            </a:r>
            <a:r>
              <a:rPr lang="sk-SK" sz="1700" dirty="0"/>
              <a:t>, s. 51--54.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9280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646" y="599607"/>
            <a:ext cx="110777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GRAFICKÉ SYSTÉMY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VASKÝ, J. -- KLAČO, M. -- NEMLAHA, E. Grafické spracovanie údajov. Bratislava : STU v Bratislave, 2000. 243 s. ISBN 80-227-1384-8. </a:t>
            </a:r>
            <a:r>
              <a:rPr lang="sk-SK" b="1" dirty="0"/>
              <a:t>knižnica MTF: 681.3/</a:t>
            </a:r>
            <a:r>
              <a:rPr lang="sk-SK" b="1" dirty="0" err="1"/>
              <a:t>Va</a:t>
            </a:r>
            <a:r>
              <a:rPr lang="sk-SK" b="1" dirty="0"/>
              <a:t>, e-učebnica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ROSE, </a:t>
            </a:r>
            <a:r>
              <a:rPr lang="sk-SK" dirty="0" err="1"/>
              <a:t>Chris</a:t>
            </a:r>
            <a:r>
              <a:rPr lang="sk-SK" dirty="0"/>
              <a:t> Direct3D </a:t>
            </a:r>
            <a:r>
              <a:rPr lang="sk-SK" dirty="0" err="1"/>
              <a:t>Succinctly</a:t>
            </a:r>
            <a:r>
              <a:rPr lang="sk-SK" dirty="0"/>
              <a:t>. </a:t>
            </a:r>
            <a:r>
              <a:rPr lang="sk-SK" dirty="0" err="1"/>
              <a:t>Syncfusion</a:t>
            </a:r>
            <a:r>
              <a:rPr lang="sk-SK" dirty="0"/>
              <a:t> 2014. </a:t>
            </a:r>
            <a:r>
              <a:rPr lang="sk-SK" dirty="0" err="1"/>
              <a:t>Available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free</a:t>
            </a:r>
            <a:r>
              <a:rPr lang="sk-SK" dirty="0"/>
              <a:t> download </a:t>
            </a:r>
            <a:r>
              <a:rPr lang="sk-SK" dirty="0" err="1"/>
              <a:t>from</a:t>
            </a:r>
            <a:r>
              <a:rPr lang="sk-SK" dirty="0"/>
              <a:t> www.syncfusion.com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VASKÝ, J. Separáty z prednášok v e-forme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WATT, A. 3D </a:t>
            </a:r>
            <a:r>
              <a:rPr lang="sk-SK" dirty="0" err="1"/>
              <a:t>Computer</a:t>
            </a:r>
            <a:r>
              <a:rPr lang="sk-SK" dirty="0"/>
              <a:t> </a:t>
            </a:r>
            <a:r>
              <a:rPr lang="sk-SK" dirty="0" err="1"/>
              <a:t>Graphics</a:t>
            </a:r>
            <a:r>
              <a:rPr lang="sk-SK" dirty="0"/>
              <a:t> (3th </a:t>
            </a:r>
            <a:r>
              <a:rPr lang="sk-SK" dirty="0" err="1"/>
              <a:t>ed</a:t>
            </a:r>
            <a:r>
              <a:rPr lang="sk-SK" dirty="0"/>
              <a:t>.).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, </a:t>
            </a:r>
            <a:r>
              <a:rPr lang="sk-SK" dirty="0" err="1"/>
              <a:t>Essex</a:t>
            </a:r>
            <a:r>
              <a:rPr lang="sk-SK" dirty="0"/>
              <a:t> </a:t>
            </a:r>
            <a:r>
              <a:rPr lang="sk-SK" dirty="0" err="1"/>
              <a:t>England</a:t>
            </a:r>
            <a:r>
              <a:rPr lang="sk-SK" dirty="0"/>
              <a:t>, 2000, ISBN 0201398559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73791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H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914400" y="1229193"/>
            <a:ext cx="89191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Hasiace látky a ich technológie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Hluk a kmitanie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HR nástroje pre udržateľnú výkonnosť podniku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Hydraulické a pneumatické mechanizmy</a:t>
            </a:r>
            <a:endParaRPr lang="sk-SK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29753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99607" y="554635"/>
            <a:ext cx="108228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HASIACE LÁTKY A ICH TECHNOLÓGIE</a:t>
            </a:r>
            <a:endParaRPr lang="sk-SK" dirty="0"/>
          </a:p>
          <a:p>
            <a:endParaRPr lang="sk-SK" b="1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Hasiace látky a ich technológie. Ostrava: SPBI, 2005. 119 s. ISBN 80-86634-49-3. </a:t>
            </a:r>
            <a:r>
              <a:rPr lang="sk-SK" b="1" dirty="0"/>
              <a:t>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ORLÍKOVÁ, K. -- ŠTROCH, P. </a:t>
            </a:r>
            <a:r>
              <a:rPr lang="sk-SK" dirty="0" err="1"/>
              <a:t>Hasiva</a:t>
            </a:r>
            <a:r>
              <a:rPr lang="sk-SK" dirty="0"/>
              <a:t> klasická a moderní. Ostrava: </a:t>
            </a:r>
            <a:r>
              <a:rPr lang="sk-SK" dirty="0" err="1"/>
              <a:t>Sdružení</a:t>
            </a:r>
            <a:r>
              <a:rPr lang="sk-SK" dirty="0"/>
              <a:t> </a:t>
            </a:r>
            <a:r>
              <a:rPr lang="sk-SK" dirty="0" err="1"/>
              <a:t>požárního</a:t>
            </a:r>
            <a:r>
              <a:rPr lang="sk-SK" dirty="0"/>
              <a:t> a </a:t>
            </a:r>
            <a:r>
              <a:rPr lang="sk-SK" dirty="0" err="1"/>
              <a:t>bezpečnostního</a:t>
            </a:r>
            <a:r>
              <a:rPr lang="sk-SK" dirty="0"/>
              <a:t> </a:t>
            </a:r>
            <a:r>
              <a:rPr lang="sk-SK" dirty="0" err="1"/>
              <a:t>inženýrství</a:t>
            </a:r>
            <a:r>
              <a:rPr lang="sk-SK" dirty="0"/>
              <a:t>, 2002. 92 s. ISBN 80-86111-93-8. </a:t>
            </a:r>
            <a:r>
              <a:rPr lang="sk-SK" b="1" dirty="0"/>
              <a:t>knižnica MTF: 331/Or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MARTINKA, J. -- BALOG, K. -- TUREKOVÁ, I. Základy požiarneho inžinierstva [elektronický zdroj] : Návody na cvičenia. Trnava: </a:t>
            </a:r>
            <a:r>
              <a:rPr lang="sk-SK" dirty="0" err="1"/>
              <a:t>AlumniPress</a:t>
            </a:r>
            <a:r>
              <a:rPr lang="sk-SK" dirty="0"/>
              <a:t>, 2013. 184 s. ISBN 978-80-8096-182-4.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331/Ma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66321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99607" y="674557"/>
            <a:ext cx="110477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HLUK A KMITANIE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STRADIOT, J. -- MUDRIK, J. Dynamika strojov. Bratislava : SVŠT v Bratislave, 1985. 162 s. (rok vyd. 1991 </a:t>
            </a:r>
            <a:r>
              <a:rPr lang="sk-SK" b="1" dirty="0" err="1"/>
              <a:t>knžinica</a:t>
            </a:r>
            <a:r>
              <a:rPr lang="sk-SK" b="1" dirty="0"/>
              <a:t> MTF: 53/</a:t>
            </a:r>
            <a:r>
              <a:rPr lang="sk-SK" b="1" dirty="0" err="1"/>
              <a:t>Dy</a:t>
            </a:r>
            <a:r>
              <a:rPr lang="sk-SK" b="1" dirty="0"/>
              <a:t>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MUDRIK, Jozef et al. Mechanika tuhých telies. 1. Bratislava : STU v Bratislave, 1999. 272 s. Dostupné na internete: . ISBN 80-227-1181-0. </a:t>
            </a:r>
            <a:r>
              <a:rPr lang="sk-SK" b="1" dirty="0"/>
              <a:t>knižnica MTF: 531/Mu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NAĎ, M. -- LABAŠOVÁ, E. Mechanika tuhých telies. </a:t>
            </a:r>
            <a:r>
              <a:rPr lang="sk-SK" dirty="0" err="1"/>
              <a:t>Mechanics</a:t>
            </a:r>
            <a:r>
              <a:rPr lang="sk-SK" dirty="0"/>
              <a:t> of </a:t>
            </a:r>
            <a:r>
              <a:rPr lang="sk-SK" dirty="0" err="1"/>
              <a:t>Solids</a:t>
            </a:r>
            <a:r>
              <a:rPr lang="sk-SK" dirty="0"/>
              <a:t>: Návody na cvičenia. </a:t>
            </a:r>
            <a:r>
              <a:rPr lang="sk-SK" dirty="0" err="1"/>
              <a:t>Manual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exercises</a:t>
            </a:r>
            <a:r>
              <a:rPr lang="sk-SK" dirty="0"/>
              <a:t>. Trnava : </a:t>
            </a:r>
            <a:r>
              <a:rPr lang="sk-SK" dirty="0" err="1"/>
              <a:t>AlumniPress</a:t>
            </a:r>
            <a:r>
              <a:rPr lang="sk-SK" dirty="0"/>
              <a:t>, 2008. 194 s. ISBN 978-80-8096-050-6. </a:t>
            </a:r>
            <a:r>
              <a:rPr lang="sk-SK" b="1" dirty="0"/>
              <a:t>e-skriptá, študovňa</a:t>
            </a:r>
            <a:r>
              <a:rPr lang="sk-SK" dirty="0"/>
              <a:t> </a:t>
            </a:r>
            <a:r>
              <a:rPr lang="sk-SK" b="1" dirty="0"/>
              <a:t>MTF: 531/Na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ŽIARAN, S. Hluk a vibrácie. Bratislava : STU v Bratislave, 1992. 191 s. ISBN 80-227-0488-1. </a:t>
            </a:r>
            <a:r>
              <a:rPr lang="sk-SK" b="1" dirty="0" err="1"/>
              <a:t>knžinca</a:t>
            </a:r>
            <a:r>
              <a:rPr lang="sk-SK" b="1" dirty="0"/>
              <a:t> MTF: 504/Na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ŽIARAN, S. Ochrana človeka pred kmitaním a hlukom. Bratislava : STU v Bratislave, 2008. 264 s. ISBN 978-80-227-2799-0. </a:t>
            </a:r>
            <a:r>
              <a:rPr lang="sk-SK" b="1" dirty="0"/>
              <a:t>knižnica MTF: 504/Ži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ŽIARAN, S. Znižovanie kmitania a hluku v priemysle. Bratislava : STU v Bratislave, 2006. 330 s. ISBN 80-227-2366-5. </a:t>
            </a:r>
            <a:r>
              <a:rPr lang="sk-SK" b="1" dirty="0"/>
              <a:t>knižnica MTF: 53/Ži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INMAN, D J. </a:t>
            </a:r>
            <a:r>
              <a:rPr lang="sk-SK" dirty="0" err="1"/>
              <a:t>Vibration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. </a:t>
            </a:r>
            <a:r>
              <a:rPr lang="sk-SK" dirty="0" err="1"/>
              <a:t>Chichester</a:t>
            </a:r>
            <a:r>
              <a:rPr lang="sk-SK" dirty="0"/>
              <a:t> : John </a:t>
            </a:r>
            <a:r>
              <a:rPr lang="sk-SK" dirty="0" err="1"/>
              <a:t>Wiley</a:t>
            </a:r>
            <a:r>
              <a:rPr lang="sk-SK" dirty="0"/>
              <a:t> &amp; </a:t>
            </a:r>
            <a:r>
              <a:rPr lang="sk-SK" dirty="0" err="1"/>
              <a:t>Sons</a:t>
            </a:r>
            <a:r>
              <a:rPr lang="sk-SK" dirty="0"/>
              <a:t>, 2006. 376 s. ISBN 0-470-01051-7.</a:t>
            </a:r>
            <a:r>
              <a:rPr lang="sk-SK" b="1" dirty="0"/>
              <a:t> knižnica MTF: 531/Na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4163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14597" y="599607"/>
            <a:ext cx="1088285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HR NÁSTROJE PRE UDRŽATEĽNÚ VÝKONNOSŤ PODNIKU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ARMSTRONG, M.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: 10. </a:t>
            </a:r>
            <a:r>
              <a:rPr lang="sk-SK" dirty="0" err="1"/>
              <a:t>vydání</a:t>
            </a:r>
            <a:r>
              <a:rPr lang="sk-SK" dirty="0"/>
              <a:t>. </a:t>
            </a:r>
            <a:r>
              <a:rPr lang="sk-SK" dirty="0" err="1"/>
              <a:t>Nejnovější</a:t>
            </a:r>
            <a:r>
              <a:rPr lang="sk-SK" dirty="0"/>
              <a:t> trendy a postupy. Praha : </a:t>
            </a:r>
            <a:r>
              <a:rPr lang="sk-SK" dirty="0" err="1"/>
              <a:t>Grada</a:t>
            </a:r>
            <a:r>
              <a:rPr lang="sk-SK" dirty="0"/>
              <a:t>, 2007. 789 s. ISBN 978-80-247-1407-3. </a:t>
            </a:r>
            <a:r>
              <a:rPr lang="sk-SK" b="1" dirty="0"/>
              <a:t>knižnica MTF: 658/</a:t>
            </a:r>
            <a:r>
              <a:rPr lang="sk-SK" b="1" dirty="0" err="1"/>
              <a:t>Ar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GYURÁK BABEĽOVÁ, Z. -- HOLKOVÁ, A. -- VAŇOVÁ, J. Uplatnenie </a:t>
            </a:r>
            <a:r>
              <a:rPr lang="sk-SK" dirty="0" err="1"/>
              <a:t>personalistických</a:t>
            </a:r>
            <a:r>
              <a:rPr lang="sk-SK" dirty="0"/>
              <a:t> ukazovateľov v praxi. Trnava : VIVAEDUCA, 2007. 65 s. ISBN 978-80-969827-0-7. </a:t>
            </a:r>
            <a:r>
              <a:rPr lang="sk-SK" b="1" dirty="0"/>
              <a:t>knižnica MTF: CD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KACHAŇÁKOVÁ, A. Organizačná kultúra. Bratislava 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2010. 137 s. ISBN 978-80-8078-304-4. </a:t>
            </a:r>
            <a:r>
              <a:rPr lang="sk-SK" b="1" dirty="0"/>
              <a:t>knižnica MTF: 65/Ka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DVOŘÁKOVÁ Z. et al.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. Praha: C. H. </a:t>
            </a:r>
            <a:r>
              <a:rPr lang="sk-SK" dirty="0" err="1"/>
              <a:t>Beck</a:t>
            </a:r>
            <a:r>
              <a:rPr lang="sk-SK" dirty="0"/>
              <a:t>, 2012. 559 s. ISBN 978-80-7400-347-9. </a:t>
            </a:r>
            <a:r>
              <a:rPr lang="sk-SK" b="1" dirty="0"/>
              <a:t>knižnica MTF: 658.3/</a:t>
            </a:r>
            <a:r>
              <a:rPr lang="sk-SK" b="1" dirty="0" err="1"/>
              <a:t>Dv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HORVÁTHOVÁ, P. – BLÁHA, J. – ČOPÍKOVÁ, A. </a:t>
            </a:r>
            <a:r>
              <a:rPr lang="sk-SK" dirty="0" err="1"/>
              <a:t>Řízení</a:t>
            </a:r>
            <a:r>
              <a:rPr lang="sk-SK" dirty="0"/>
              <a:t> </a:t>
            </a:r>
            <a:r>
              <a:rPr lang="sk-SK" dirty="0" err="1"/>
              <a:t>lidských</a:t>
            </a:r>
            <a:r>
              <a:rPr lang="sk-SK" dirty="0"/>
              <a:t> </a:t>
            </a:r>
            <a:r>
              <a:rPr lang="sk-SK" dirty="0" err="1"/>
              <a:t>zdrojů</a:t>
            </a:r>
            <a:r>
              <a:rPr lang="sk-SK" dirty="0"/>
              <a:t>. Nové trendy. Praha: Management Press, 2016. 428 s. ISBN 978-80-7261-430-1. </a:t>
            </a:r>
            <a:r>
              <a:rPr lang="sk-SK" b="1" dirty="0"/>
              <a:t>knižnica MTF: 65/Ho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JONIAKOVÁ, Z. et al. N. Riadenie ľudských zdrojov. Bratislava: </a:t>
            </a:r>
            <a:r>
              <a:rPr lang="sk-SK" dirty="0" err="1"/>
              <a:t>Wolters</a:t>
            </a:r>
            <a:r>
              <a:rPr lang="sk-SK" dirty="0"/>
              <a:t> </a:t>
            </a:r>
            <a:r>
              <a:rPr lang="sk-SK" dirty="0" err="1"/>
              <a:t>Kluwer</a:t>
            </a:r>
            <a:r>
              <a:rPr lang="sk-SK" dirty="0"/>
              <a:t>, 2016 . 455 s. ISBN 978-80-8168-532-3. </a:t>
            </a:r>
            <a:r>
              <a:rPr lang="sk-SK" b="1" dirty="0"/>
              <a:t>knižnica MTF: 658.3/</a:t>
            </a:r>
            <a:r>
              <a:rPr lang="sk-SK" b="1" dirty="0" err="1"/>
              <a:t>Ri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KOCIANOVÁ, R. </a:t>
            </a:r>
            <a:r>
              <a:rPr lang="sk-SK" dirty="0" err="1"/>
              <a:t>Personální</a:t>
            </a:r>
            <a:r>
              <a:rPr lang="sk-SK" dirty="0"/>
              <a:t> činnosti a </a:t>
            </a:r>
            <a:r>
              <a:rPr lang="sk-SK" dirty="0" err="1"/>
              <a:t>metody</a:t>
            </a:r>
            <a:r>
              <a:rPr lang="sk-SK" dirty="0"/>
              <a:t> </a:t>
            </a:r>
            <a:r>
              <a:rPr lang="sk-SK" dirty="0" err="1"/>
              <a:t>personální</a:t>
            </a:r>
            <a:r>
              <a:rPr lang="sk-SK" dirty="0"/>
              <a:t> práce. Praha : </a:t>
            </a:r>
            <a:r>
              <a:rPr lang="sk-SK" dirty="0" err="1"/>
              <a:t>Grada</a:t>
            </a:r>
            <a:r>
              <a:rPr lang="sk-SK" dirty="0"/>
              <a:t> Publishing, 2010. 215 s. ISBN 978-80-247-2497-3. </a:t>
            </a:r>
            <a:r>
              <a:rPr lang="sk-SK" b="1" dirty="0"/>
              <a:t>knižnica MTF: 658.3/</a:t>
            </a:r>
            <a:r>
              <a:rPr lang="sk-SK" b="1" dirty="0" err="1"/>
              <a:t>Ko</a:t>
            </a:r>
            <a:endParaRPr lang="sk-SK" b="1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0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263535" y="914400"/>
            <a:ext cx="98921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ANGLICKÝ JAZYK PRE DOKTORANDOV I, 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MARÔNEK, M. -- MIRONOVOVÁ, E. Diplomový projekt. Práca s odbornou anglickou terminológiou v oblasti zvárania. Trnava: </a:t>
            </a:r>
            <a:r>
              <a:rPr lang="sk-SK" dirty="0" err="1"/>
              <a:t>AlumniPress</a:t>
            </a:r>
            <a:r>
              <a:rPr lang="sk-SK" dirty="0"/>
              <a:t>, 2009. 126 s. ISBN 978-80-8096-096-4. </a:t>
            </a:r>
            <a:r>
              <a:rPr lang="sk-SK" b="1" dirty="0"/>
              <a:t>knižnica MTF: 8/Ma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MARÔNEK, M. Krátky anglicko-slovenský terminologický slovník. Časť III. Akronymy. Zvárač Roč. 9, č. 4. s. 44--46. ISSN 1336-5045. </a:t>
            </a:r>
            <a:r>
              <a:rPr lang="sk-SK" b="1" dirty="0"/>
              <a:t>knižnica MTF: 8/Ma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PÄTOPRSTÁ, J. a kol. </a:t>
            </a:r>
            <a:r>
              <a:rPr lang="sk-SK" dirty="0" err="1"/>
              <a:t>English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professional</a:t>
            </a:r>
            <a:r>
              <a:rPr lang="sk-SK" dirty="0"/>
              <a:t> </a:t>
            </a:r>
            <a:r>
              <a:rPr lang="sk-SK" dirty="0" err="1"/>
              <a:t>communication</a:t>
            </a:r>
            <a:r>
              <a:rPr lang="sk-SK" dirty="0"/>
              <a:t>. Bratislava: STU v Bratislave, 2000. 161 s. ISBN 80-227-1334-1. </a:t>
            </a:r>
            <a:r>
              <a:rPr lang="sk-SK" b="1" dirty="0"/>
              <a:t>(rok vyd. 2001, knižnica MTF: 8/</a:t>
            </a:r>
            <a:r>
              <a:rPr lang="sk-SK" b="1" dirty="0" err="1"/>
              <a:t>Pä</a:t>
            </a:r>
            <a:r>
              <a:rPr lang="sk-SK" b="1" dirty="0"/>
              <a:t>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ROVANOVÁ, </a:t>
            </a:r>
            <a:r>
              <a:rPr lang="sk-SK" dirty="0" err="1"/>
              <a:t>Ľ.a</a:t>
            </a:r>
            <a:r>
              <a:rPr lang="sk-SK" dirty="0"/>
              <a:t> kol. </a:t>
            </a:r>
            <a:r>
              <a:rPr lang="sk-SK" dirty="0" err="1"/>
              <a:t>English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Professional </a:t>
            </a:r>
            <a:r>
              <a:rPr lang="sk-SK" dirty="0" err="1"/>
              <a:t>Communication</a:t>
            </a:r>
            <a:r>
              <a:rPr lang="sk-SK" dirty="0"/>
              <a:t> </a:t>
            </a:r>
            <a:r>
              <a:rPr lang="sk-SK" dirty="0" err="1"/>
              <a:t>Development</a:t>
            </a:r>
            <a:r>
              <a:rPr lang="sk-SK" dirty="0"/>
              <a:t>. Bratislava: STU v Bratislave, 2006. 150 s. ISBN 80-227-2420-3.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ROVANOVÁ, Ľ. </a:t>
            </a:r>
            <a:r>
              <a:rPr lang="sk-SK" dirty="0" err="1"/>
              <a:t>Presentation</a:t>
            </a:r>
            <a:r>
              <a:rPr lang="sk-SK" dirty="0"/>
              <a:t> </a:t>
            </a:r>
            <a:r>
              <a:rPr lang="sk-SK" dirty="0" err="1"/>
              <a:t>Skills</a:t>
            </a:r>
            <a:r>
              <a:rPr lang="sk-SK" dirty="0"/>
              <a:t>. Bratislava: FEI STU, 2006. 80 s. ISBN 80-227-2512-9.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ROVANOVÁ, Ľubica; CZÉREOVÁ, B.; HLAVŇOVÁ, A.; MIRONOVOVÁ, Emília; MIŠTINA, Juraj; PODPERA, Ivan; PÄTOPRSTÁ, Jana; ROBINSONOVÁ, Zuzana. </a:t>
            </a:r>
            <a:r>
              <a:rPr lang="sk-SK" dirty="0" err="1"/>
              <a:t>English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Professional </a:t>
            </a:r>
            <a:r>
              <a:rPr lang="sk-SK" dirty="0" err="1"/>
              <a:t>Communication</a:t>
            </a:r>
            <a:r>
              <a:rPr lang="sk-SK" dirty="0"/>
              <a:t>. [online]. 2002.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HUBA, M. a kol. Tímová práca. Bratislava: STU, 2007. 150 s.</a:t>
            </a:r>
          </a:p>
          <a:p>
            <a:pPr marL="342900" indent="-342900">
              <a:buFont typeface="+mj-lt"/>
              <a:buAutoNum type="arabicPeriod"/>
            </a:pP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85503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84616" y="179882"/>
            <a:ext cx="10972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HYDRAULICKÉ A PNEUMATICKÉ MECHANIZMY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ŠVRČEK, D. -- KOŠŤÁL, P. Hydraulické a pneumatické mechanizmy [elektronický zdroj]. Trnava : </a:t>
            </a:r>
            <a:r>
              <a:rPr lang="sk-SK" dirty="0" err="1"/>
              <a:t>AlumniPress</a:t>
            </a:r>
            <a:r>
              <a:rPr lang="sk-SK" dirty="0"/>
              <a:t>, 2013. ISBN 978-80-8096-189-3. </a:t>
            </a:r>
            <a:r>
              <a:rPr lang="sk-SK" b="1" dirty="0"/>
              <a:t>e-skriptá, knižnica MTF: 62/</a:t>
            </a:r>
            <a:r>
              <a:rPr lang="sk-SK" b="1" dirty="0" err="1"/>
              <a:t>Šv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TARABA, B. -- BEHÚLOVÁ, M. -- KRAVÁRIKOVÁ, H. Mechanika tekutín. Termomechanika. Bratislava : STU v Bratislave, 2004. 241 s. ISBN 80-227-2041-0. </a:t>
            </a:r>
            <a:r>
              <a:rPr lang="sk-SK" b="1" dirty="0"/>
              <a:t>knižnica MTF: 531/Ta, e-skriptá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TARABA, B. -- BEHÚLOVÁ, M. -- KRAVÁRIKOVÁ, H. Mechanika tekutín. Termomechanika: Zbierka príkladov. Trnava : </a:t>
            </a:r>
            <a:r>
              <a:rPr lang="sk-SK" dirty="0" err="1"/>
              <a:t>AlumniPress</a:t>
            </a:r>
            <a:r>
              <a:rPr lang="sk-SK" dirty="0"/>
              <a:t>, 2007. 242 s. ISBN 978-80-8096-021-6. </a:t>
            </a:r>
            <a:r>
              <a:rPr lang="sk-SK" b="1" dirty="0"/>
              <a:t>e-skriptá, knižnica MTF: 531/Ta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KOPÁČEK, J. -- ŽÁČEK, M. Pneumatická </a:t>
            </a:r>
            <a:r>
              <a:rPr lang="sk-SK" dirty="0" err="1"/>
              <a:t>zařízení</a:t>
            </a:r>
            <a:r>
              <a:rPr lang="sk-SK" dirty="0"/>
              <a:t> </a:t>
            </a:r>
            <a:r>
              <a:rPr lang="sk-SK" dirty="0" err="1"/>
              <a:t>strojů</a:t>
            </a:r>
            <a:r>
              <a:rPr lang="sk-SK" dirty="0"/>
              <a:t>. Ostrava : VŠB-Technická univerzita Ostrava, 2003. 94 s. ISBN 80-248-0442-5.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KOPÁČEK, J. Pneumatické </a:t>
            </a:r>
            <a:r>
              <a:rPr lang="sk-SK" dirty="0" err="1"/>
              <a:t>mechanismy</a:t>
            </a:r>
            <a:r>
              <a:rPr lang="sk-SK" dirty="0"/>
              <a:t>: </a:t>
            </a:r>
            <a:r>
              <a:rPr lang="sk-SK" dirty="0" err="1"/>
              <a:t>Díl</a:t>
            </a:r>
            <a:r>
              <a:rPr lang="sk-SK" dirty="0"/>
              <a:t> I. Pneumatické prvky a systémy. Ostrava : VŠB-Technická univerzita Ostrava, 2005. 265 s. ISBN 80-248-0879-X.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KOPÁČEK, J. -- PAVLOK, B. Tekutinové </a:t>
            </a:r>
            <a:r>
              <a:rPr lang="sk-SK" dirty="0" err="1"/>
              <a:t>mechanismy</a:t>
            </a:r>
            <a:r>
              <a:rPr lang="sk-SK" dirty="0"/>
              <a:t>. Ostrava : VŠB-Technická univerzita Ostrava, 2005. 151 s. ISBN 80-248-0856-0.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KOPÁČEK, J. -- ŽÁČEK, M. Cvičení z </a:t>
            </a:r>
            <a:r>
              <a:rPr lang="sk-SK" dirty="0" err="1"/>
              <a:t>řízení</a:t>
            </a:r>
            <a:r>
              <a:rPr lang="sk-SK" dirty="0"/>
              <a:t> pneumatických </a:t>
            </a:r>
            <a:r>
              <a:rPr lang="sk-SK" dirty="0" err="1"/>
              <a:t>systémů</a:t>
            </a:r>
            <a:r>
              <a:rPr lang="sk-SK" dirty="0"/>
              <a:t>. Ostrava : VŠB-Technická univerzita Ostrava, 2004. 94 s. ISBN 80-248-0692-4. </a:t>
            </a:r>
            <a:r>
              <a:rPr lang="sk-SK" b="1" dirty="0"/>
              <a:t>knižnica MTF: 621/</a:t>
            </a:r>
            <a:r>
              <a:rPr lang="sk-SK" b="1" dirty="0" err="1"/>
              <a:t>Ko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VARCHOLA, M. -- KNÍŽAT, B. -- RAJZINGER, J. </a:t>
            </a:r>
            <a:r>
              <a:rPr lang="sk-SK" dirty="0" err="1"/>
              <a:t>Hydraulic</a:t>
            </a:r>
            <a:r>
              <a:rPr lang="sk-SK" dirty="0"/>
              <a:t> </a:t>
            </a:r>
            <a:r>
              <a:rPr lang="sk-SK" dirty="0" err="1"/>
              <a:t>solution</a:t>
            </a:r>
            <a:r>
              <a:rPr lang="sk-SK" dirty="0"/>
              <a:t> of </a:t>
            </a:r>
            <a:r>
              <a:rPr lang="sk-SK" dirty="0" err="1"/>
              <a:t>pipeline</a:t>
            </a:r>
            <a:r>
              <a:rPr lang="sk-SK" dirty="0"/>
              <a:t> </a:t>
            </a:r>
            <a:r>
              <a:rPr lang="sk-SK" dirty="0" err="1"/>
              <a:t>systems</a:t>
            </a:r>
            <a:r>
              <a:rPr lang="sk-SK" dirty="0"/>
              <a:t>. Bratislava : STU v Bratislave, 2010. 275 s. ISBN 978-80-227-3243-7. </a:t>
            </a:r>
            <a:r>
              <a:rPr lang="sk-SK" b="1" dirty="0"/>
              <a:t>knižnica MTF: 531/</a:t>
            </a:r>
            <a:r>
              <a:rPr lang="sk-SK" b="1" dirty="0" err="1"/>
              <a:t>Va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KOPÁČEK, J. Technická diagnostika hydraulických </a:t>
            </a:r>
            <a:r>
              <a:rPr lang="sk-SK" dirty="0" err="1"/>
              <a:t>mechanismů</a:t>
            </a:r>
            <a:r>
              <a:rPr lang="sk-SK" dirty="0"/>
              <a:t>. Praha : SNTL, 1990. 159 s. ISBN 80-03-00308-3.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HYNEK, M. Hydraulické a pneumatické mechanizmy. Bratislava: ALFA, 1990.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54688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CH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884420" y="1169233"/>
            <a:ext cx="6985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Chémia procesov horenia a hasenia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115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24657" y="374753"/>
            <a:ext cx="112726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CHÉMIA PROCESOV HORENIA A HASENIA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JAROSINSKI, J. -- VEYSSIERE, B. </a:t>
            </a:r>
            <a:r>
              <a:rPr lang="sk-SK" dirty="0" err="1"/>
              <a:t>Combustion</a:t>
            </a:r>
            <a:r>
              <a:rPr lang="sk-SK" dirty="0"/>
              <a:t> </a:t>
            </a:r>
            <a:r>
              <a:rPr lang="sk-SK" dirty="0" err="1"/>
              <a:t>phenomena</a:t>
            </a:r>
            <a:r>
              <a:rPr lang="sk-SK" dirty="0"/>
              <a:t> : </a:t>
            </a:r>
            <a:r>
              <a:rPr lang="sk-SK" dirty="0" err="1"/>
              <a:t>Selected</a:t>
            </a:r>
            <a:r>
              <a:rPr lang="sk-SK" dirty="0"/>
              <a:t> </a:t>
            </a:r>
            <a:r>
              <a:rPr lang="sk-SK" dirty="0" err="1"/>
              <a:t>Mechanisms</a:t>
            </a:r>
            <a:r>
              <a:rPr lang="sk-SK" dirty="0"/>
              <a:t> of </a:t>
            </a:r>
            <a:r>
              <a:rPr lang="sk-SK" dirty="0" err="1"/>
              <a:t>Flame</a:t>
            </a:r>
            <a:r>
              <a:rPr lang="sk-SK" dirty="0"/>
              <a:t> </a:t>
            </a:r>
            <a:r>
              <a:rPr lang="sk-SK" dirty="0" err="1"/>
              <a:t>Formation</a:t>
            </a:r>
            <a:r>
              <a:rPr lang="sk-SK" dirty="0"/>
              <a:t>, </a:t>
            </a:r>
            <a:r>
              <a:rPr lang="sk-SK" dirty="0" err="1"/>
              <a:t>Propagation</a:t>
            </a:r>
            <a:r>
              <a:rPr lang="sk-SK" dirty="0"/>
              <a:t>, and </a:t>
            </a:r>
            <a:r>
              <a:rPr lang="sk-SK" dirty="0" err="1"/>
              <a:t>Extinction</a:t>
            </a:r>
            <a:r>
              <a:rPr lang="sk-SK" dirty="0"/>
              <a:t>. Boca </a:t>
            </a:r>
            <a:r>
              <a:rPr lang="sk-SK" dirty="0" err="1"/>
              <a:t>Raton</a:t>
            </a:r>
            <a:r>
              <a:rPr lang="sk-SK" dirty="0"/>
              <a:t>: CRC Press, 2009. 220 s. ISBN 978-0-8493-8408-0. </a:t>
            </a:r>
            <a:r>
              <a:rPr lang="sk-SK" b="1" dirty="0"/>
              <a:t>knižnica MTF: 53/Ja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GLASSMAN, I. -- YETTER, R A. </a:t>
            </a:r>
            <a:r>
              <a:rPr lang="sk-SK" dirty="0" err="1"/>
              <a:t>Combustion</a:t>
            </a:r>
            <a:r>
              <a:rPr lang="sk-SK" dirty="0"/>
              <a:t>. </a:t>
            </a:r>
            <a:r>
              <a:rPr lang="sk-SK" dirty="0" err="1"/>
              <a:t>Burlington</a:t>
            </a:r>
            <a:r>
              <a:rPr lang="sk-SK" dirty="0"/>
              <a:t>: </a:t>
            </a:r>
            <a:r>
              <a:rPr lang="sk-SK" dirty="0" err="1"/>
              <a:t>Elsevier</a:t>
            </a:r>
            <a:r>
              <a:rPr lang="sk-SK" dirty="0"/>
              <a:t>, 2008. 773 s. ISBN 978-0-12-088573-2. </a:t>
            </a:r>
            <a:r>
              <a:rPr lang="sk-SK" b="1" dirty="0"/>
              <a:t>knižnica MTF: 53/</a:t>
            </a:r>
            <a:r>
              <a:rPr lang="sk-SK" b="1" dirty="0" err="1"/>
              <a:t>Gl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GAŽO, J. Všeobecná a anorganická chémia. Bratislava-Praha: Alfa-SNTL, 1981. 804 s. rok vyd. 1974 </a:t>
            </a:r>
            <a:r>
              <a:rPr lang="sk-SK" b="1" dirty="0"/>
              <a:t>knižnica MTF: 37/Te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KALOUSEK, J. Základy </a:t>
            </a:r>
            <a:r>
              <a:rPr lang="sk-SK" dirty="0" err="1"/>
              <a:t>fyzikální</a:t>
            </a:r>
            <a:r>
              <a:rPr lang="sk-SK" dirty="0"/>
              <a:t> </a:t>
            </a:r>
            <a:r>
              <a:rPr lang="sk-SK" dirty="0" err="1"/>
              <a:t>chemie</a:t>
            </a:r>
            <a:r>
              <a:rPr lang="sk-SK" dirty="0"/>
              <a:t> </a:t>
            </a:r>
            <a:r>
              <a:rPr lang="sk-SK" dirty="0" err="1"/>
              <a:t>hoření</a:t>
            </a:r>
            <a:r>
              <a:rPr lang="sk-SK" dirty="0"/>
              <a:t>, výbuchu a </a:t>
            </a:r>
            <a:r>
              <a:rPr lang="sk-SK" dirty="0" err="1"/>
              <a:t>hašení</a:t>
            </a:r>
            <a:r>
              <a:rPr lang="sk-SK" dirty="0"/>
              <a:t>. Ostrava: SPBI, 1999. 203 s. ISBN 80-86111-34-2. </a:t>
            </a:r>
            <a:r>
              <a:rPr lang="sk-SK" b="1" dirty="0"/>
              <a:t>knižnica MTF: 331/Ka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WICHTERLOVÁ, J. </a:t>
            </a:r>
            <a:r>
              <a:rPr lang="sk-SK" dirty="0" err="1"/>
              <a:t>Chemie</a:t>
            </a:r>
            <a:r>
              <a:rPr lang="sk-SK" dirty="0"/>
              <a:t> nebezpečných anorganických </a:t>
            </a:r>
            <a:r>
              <a:rPr lang="sk-SK" dirty="0" err="1"/>
              <a:t>látek</a:t>
            </a:r>
            <a:r>
              <a:rPr lang="sk-SK" dirty="0"/>
              <a:t>. Ostrava: SPBI, 2001. 63 s. ISBN 80-86111-92-X. </a:t>
            </a:r>
            <a:r>
              <a:rPr lang="sk-SK" b="1" dirty="0"/>
              <a:t>knižnica MTF: 331/</a:t>
            </a:r>
            <a:r>
              <a:rPr lang="sk-SK" b="1" dirty="0" err="1"/>
              <a:t>Wi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Hasiace látky a ich technológie. Ostrava: SPBI, 2005.  ISBN 80-86634-49-3. </a:t>
            </a:r>
            <a:r>
              <a:rPr lang="sk-SK" b="1" dirty="0"/>
              <a:t>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BALOG, K. Samovznietenie. Ostrava: </a:t>
            </a:r>
            <a:r>
              <a:rPr lang="sk-SK" dirty="0" err="1"/>
              <a:t>Edice</a:t>
            </a:r>
            <a:r>
              <a:rPr lang="sk-SK" dirty="0"/>
              <a:t> SPBI Spektrum, 1999. ISBN 80-86111-43-1. </a:t>
            </a:r>
            <a:r>
              <a:rPr lang="sk-SK" b="1" dirty="0"/>
              <a:t>knižnica MTF: 331/Ba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COX, G. </a:t>
            </a:r>
            <a:r>
              <a:rPr lang="sk-SK" dirty="0" err="1"/>
              <a:t>Combustion</a:t>
            </a:r>
            <a:r>
              <a:rPr lang="sk-SK" dirty="0"/>
              <a:t> Fundamentals of </a:t>
            </a:r>
            <a:r>
              <a:rPr lang="sk-SK" dirty="0" err="1"/>
              <a:t>Fire</a:t>
            </a:r>
            <a:r>
              <a:rPr lang="sk-SK" dirty="0"/>
              <a:t>. </a:t>
            </a:r>
            <a:r>
              <a:rPr lang="sk-SK" dirty="0" err="1"/>
              <a:t>Oxford</a:t>
            </a:r>
            <a:r>
              <a:rPr lang="sk-SK" dirty="0"/>
              <a:t>: </a:t>
            </a:r>
            <a:r>
              <a:rPr lang="sk-SK" dirty="0" err="1"/>
              <a:t>Academic</a:t>
            </a:r>
            <a:r>
              <a:rPr lang="sk-SK" dirty="0"/>
              <a:t> Press, 1995. ISBN 0-12-194230-9.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KOŠÍK, M. Polymérne materiály a ich ochrana. Bratislava: ALFA, 1986. 148 s. 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03706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hlinkClick r:id="rId2" action="ppaction://hlinksldjump"/>
          </p:cNvPr>
          <p:cNvSpPr txBox="1"/>
          <p:nvPr/>
        </p:nvSpPr>
        <p:spPr>
          <a:xfrm>
            <a:off x="729673" y="249382"/>
            <a:ext cx="135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/>
              <a:t>I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729673" y="1169233"/>
            <a:ext cx="42620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3" action="ppaction://hlinksldjump"/>
              </a:rPr>
              <a:t>Informačné technológie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4" action="ppaction://hlinksldjump"/>
              </a:rPr>
              <a:t>Informačné technológie v riadení podniku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5" action="ppaction://hlinksldjump"/>
              </a:rPr>
              <a:t>Informačný a vedomostný manažment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6" action="ppaction://hlinksldjump"/>
              </a:rPr>
              <a:t>Inovačný manažment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7" action="ppaction://hlinksldjump"/>
              </a:rPr>
              <a:t>Integrácia systémov riadenia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8" action="ppaction://hlinksldjump"/>
              </a:rPr>
              <a:t>Integrované manažérstvo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9" action="ppaction://hlinksldjump"/>
              </a:rPr>
              <a:t>Inteligentné metódy riadenia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6730584" y="1169233"/>
            <a:ext cx="505168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10" action="ppaction://hlinksldjump"/>
              </a:rPr>
              <a:t>Interkultúrny manažment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1" action="ppaction://hlinksldjump"/>
              </a:rPr>
              <a:t>Internetové technológie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2" action="ppaction://hlinksldjump"/>
              </a:rPr>
              <a:t>Inžinierstvo koordinácie a inšpekcie vo zváraní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3" action="ppaction://hlinksldjump"/>
              </a:rPr>
              <a:t>Inžinierstvo kvality produkcie a integrovaný systém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4" action="ppaction://hlinksldjump"/>
              </a:rPr>
              <a:t>Inžinierstvo návrhu riadiacich systémov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5" action="ppaction://hlinksldjump"/>
              </a:rPr>
              <a:t>Inžinierstvo povrchov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16" action="ppaction://hlinksldjump"/>
              </a:rPr>
              <a:t>Inžinierstvo pracovného prostredia</a:t>
            </a:r>
            <a:endParaRPr lang="sk-SK" dirty="0"/>
          </a:p>
        </p:txBody>
      </p:sp>
      <p:sp>
        <p:nvSpPr>
          <p:cNvPr id="5" name="Tlačidlo akcie: Domov 4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24673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94674" y="629587"/>
            <a:ext cx="113625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INFORMAČNÉ TECHNOLÓGIE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SCHREIBER, P. a kol. Informačné technológie. Bratislava: Nakladateľstvo STU, 2011. 246 s. ISBN 978-80-227-3586-5. </a:t>
            </a:r>
            <a:r>
              <a:rPr lang="sk-SK" b="1" dirty="0"/>
              <a:t>knižnica MTF: 681.3/</a:t>
            </a:r>
            <a:r>
              <a:rPr lang="sk-SK" b="1" dirty="0" err="1"/>
              <a:t>Sch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VAŽAN, P. -- JURINOVÁ, J. -- JUROVATÁ, D. Algoritmy a dátové štruktúry I. Trnava: </a:t>
            </a:r>
            <a:r>
              <a:rPr lang="sk-SK" dirty="0" err="1"/>
              <a:t>Qintec</a:t>
            </a:r>
            <a:r>
              <a:rPr lang="sk-SK" dirty="0"/>
              <a:t> </a:t>
            </a:r>
            <a:r>
              <a:rPr lang="sk-SK" dirty="0" err="1"/>
              <a:t>s.r.o</a:t>
            </a:r>
            <a:r>
              <a:rPr lang="sk-SK" dirty="0"/>
              <a:t>., 2010. 115 s. ISBN 978-80-969846-7-1 </a:t>
            </a:r>
            <a:r>
              <a:rPr lang="sk-SK" b="1" dirty="0"/>
              <a:t>knižnica MTF:  CD (u knihovníka)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WRÓBLEWSKI, P. Algoritmy : </a:t>
            </a:r>
            <a:r>
              <a:rPr lang="sk-SK" dirty="0" err="1"/>
              <a:t>Datové</a:t>
            </a:r>
            <a:r>
              <a:rPr lang="sk-SK" dirty="0"/>
              <a:t> </a:t>
            </a:r>
            <a:r>
              <a:rPr lang="sk-SK" dirty="0" err="1"/>
              <a:t>struktury</a:t>
            </a:r>
            <a:r>
              <a:rPr lang="sk-SK" dirty="0"/>
              <a:t> a programovací techniky. Brno: </a:t>
            </a:r>
            <a:r>
              <a:rPr lang="sk-SK" dirty="0" err="1"/>
              <a:t>Computer</a:t>
            </a:r>
            <a:r>
              <a:rPr lang="sk-SK" dirty="0"/>
              <a:t> Press, 2004. 351 s. ISBN 80-251-0343-9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WIRTH, N. Algoritmy a štruktúry </a:t>
            </a:r>
            <a:r>
              <a:rPr lang="sk-SK" dirty="0" err="1"/>
              <a:t>údajov.Bratislava:Alfa</a:t>
            </a:r>
            <a:r>
              <a:rPr lang="sk-SK" dirty="0"/>
              <a:t>, 1989.481 </a:t>
            </a:r>
            <a:r>
              <a:rPr lang="sk-SK" dirty="0" err="1"/>
              <a:t>s.ISBN</a:t>
            </a:r>
            <a:r>
              <a:rPr lang="sk-SK" dirty="0"/>
              <a:t> 80-05-00153-3. </a:t>
            </a:r>
            <a:r>
              <a:rPr lang="sk-SK" b="1" dirty="0"/>
              <a:t>knižnica MTF: 519/</a:t>
            </a:r>
            <a:r>
              <a:rPr lang="sk-SK" b="1" dirty="0" err="1"/>
              <a:t>Wi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JUHÁS, M. -- JUHÁSOVÁ, B. Základy automatizovaného riadenia [elektronický zdroj]: Návody na cvičenia. Trnava : </a:t>
            </a:r>
            <a:r>
              <a:rPr lang="sk-SK" dirty="0" err="1"/>
              <a:t>AlumniPress</a:t>
            </a:r>
            <a:r>
              <a:rPr lang="sk-SK" dirty="0"/>
              <a:t>, 2012. ISBN 978-80-8096-175-6. </a:t>
            </a:r>
            <a:r>
              <a:rPr lang="sk-SK" b="1" dirty="0"/>
              <a:t>e-skriptá, knižnica MTF: 681.3/Ju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LVOVICH, I. -- ŠPERKA, M. </a:t>
            </a:r>
            <a:r>
              <a:rPr lang="sk-SK" dirty="0" err="1"/>
              <a:t>Introduction</a:t>
            </a:r>
            <a:r>
              <a:rPr lang="sk-SK" dirty="0"/>
              <a:t> to </a:t>
            </a:r>
            <a:r>
              <a:rPr lang="sk-SK" dirty="0" err="1"/>
              <a:t>Information</a:t>
            </a:r>
            <a:r>
              <a:rPr lang="sk-SK" dirty="0"/>
              <a:t> </a:t>
            </a:r>
            <a:r>
              <a:rPr lang="sk-SK" dirty="0" err="1"/>
              <a:t>Technology</a:t>
            </a:r>
            <a:r>
              <a:rPr lang="sk-SK" dirty="0"/>
              <a:t>. Nitra : </a:t>
            </a:r>
            <a:r>
              <a:rPr lang="sk-SK" dirty="0" err="1"/>
              <a:t>ForPress</a:t>
            </a:r>
            <a:r>
              <a:rPr lang="sk-SK" dirty="0"/>
              <a:t>, 2014. 259 s. ISBN 978-80-89731-00-8.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5734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84616" y="614597"/>
            <a:ext cx="109428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INFORMAČNÉ TECHNOLÓGIE V RIADENÍ PODNIKU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GÁLA, L. -- POUR, J. -- TOMAN, P. Podniková informatika.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2009. 496 s. ISBN 978-80-247-2615-1. (rok vyd. 2015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65/Gá</a:t>
            </a:r>
            <a:r>
              <a:rPr lang="sk-SK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SODOMKA, P. Informační systémy v podnikové praxi. Brno : </a:t>
            </a:r>
            <a:r>
              <a:rPr lang="sk-SK" dirty="0" err="1"/>
              <a:t>Computer</a:t>
            </a:r>
            <a:r>
              <a:rPr lang="sk-SK" dirty="0"/>
              <a:t> Press, 2006. 351 s. ISBN 80-251-1200-4. </a:t>
            </a:r>
            <a:r>
              <a:rPr lang="sk-SK" b="1" dirty="0"/>
              <a:t>knižnica MTF: 65/So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KUČERA, M. et al. Podnikové informačné systémy, SPU Nitra 2017, ISBN 978-80-552-1723-9.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65/Po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SODOMKA, P. Informačné systémy v podnikové praxi, </a:t>
            </a:r>
            <a:r>
              <a:rPr lang="sk-SK" dirty="0" err="1"/>
              <a:t>Computer</a:t>
            </a:r>
            <a:r>
              <a:rPr lang="sk-SK" dirty="0"/>
              <a:t> Press, a.s., Brno, 2012, ISBN 80-251-1200-5 </a:t>
            </a:r>
            <a:r>
              <a:rPr lang="sk-SK" b="1" dirty="0"/>
              <a:t>(rok vyd. 2006 knižnica MTF: 65/So)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VRANA, I. – RICHTA, K. Zásady a postupy </a:t>
            </a:r>
            <a:r>
              <a:rPr lang="sk-SK" dirty="0" err="1"/>
              <a:t>zavádění</a:t>
            </a:r>
            <a:r>
              <a:rPr lang="sk-SK" dirty="0"/>
              <a:t> podnikových </a:t>
            </a:r>
            <a:r>
              <a:rPr lang="sk-SK" dirty="0" err="1"/>
              <a:t>informačních</a:t>
            </a:r>
            <a:r>
              <a:rPr lang="sk-SK" dirty="0"/>
              <a:t> </a:t>
            </a:r>
            <a:r>
              <a:rPr lang="sk-SK" dirty="0" err="1"/>
              <a:t>systémú</a:t>
            </a:r>
            <a:r>
              <a:rPr lang="sk-SK" dirty="0"/>
              <a:t> – praktická </a:t>
            </a:r>
            <a:r>
              <a:rPr lang="sk-SK" dirty="0" err="1"/>
              <a:t>příručka</a:t>
            </a:r>
            <a:r>
              <a:rPr lang="sk-SK" dirty="0"/>
              <a:t> pro podnikové </a:t>
            </a:r>
            <a:r>
              <a:rPr lang="sk-SK" dirty="0" err="1"/>
              <a:t>manažery</a:t>
            </a:r>
            <a:r>
              <a:rPr lang="sk-SK" dirty="0"/>
              <a:t>, </a:t>
            </a:r>
            <a:r>
              <a:rPr lang="sk-SK" dirty="0" err="1"/>
              <a:t>Grada,Publishing</a:t>
            </a:r>
            <a:r>
              <a:rPr lang="sk-SK" dirty="0"/>
              <a:t>, 2005, ISBN 8024711036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3157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9685" y="244791"/>
            <a:ext cx="1137753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INFORMAČNÝ A VEDOMOSTNÝ MANAŽMENT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ŠUJANOVÁ, J. -- VÝBOCH, J. -- REŠETOVÁ, K. Informačný manažment. Bratislava : STU v Bratislave, 2007. 216 s. ISBN 978-80-227-2602-3. </a:t>
            </a:r>
            <a:r>
              <a:rPr lang="sk-SK" b="1" dirty="0"/>
              <a:t>e-skriptá, knižnica MTF: 65/</a:t>
            </a:r>
            <a:r>
              <a:rPr lang="sk-SK" b="1" dirty="0" err="1"/>
              <a:t>Šu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TVRDÍKOVÁ, M. </a:t>
            </a:r>
            <a:r>
              <a:rPr lang="sk-SK" dirty="0" err="1"/>
              <a:t>Zavádění</a:t>
            </a:r>
            <a:r>
              <a:rPr lang="sk-SK" dirty="0"/>
              <a:t> a </a:t>
            </a:r>
            <a:r>
              <a:rPr lang="sk-SK" dirty="0" err="1"/>
              <a:t>inovace</a:t>
            </a:r>
            <a:r>
              <a:rPr lang="sk-SK" dirty="0"/>
              <a:t> </a:t>
            </a:r>
            <a:r>
              <a:rPr lang="sk-SK" dirty="0" err="1"/>
              <a:t>informačních</a:t>
            </a:r>
            <a:r>
              <a:rPr lang="sk-SK" dirty="0"/>
              <a:t> </a:t>
            </a:r>
            <a:r>
              <a:rPr lang="sk-SK" dirty="0" err="1"/>
              <a:t>systémů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firmách.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2000. 110 s. ISBN 80-7169-703-6. </a:t>
            </a:r>
            <a:r>
              <a:rPr lang="sk-SK" b="1" dirty="0"/>
              <a:t>knižnica MTF: 681.3/</a:t>
            </a:r>
            <a:r>
              <a:rPr lang="sk-SK" b="1" dirty="0" err="1"/>
              <a:t>Tv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UČEŇ, P. Metriky v </a:t>
            </a:r>
            <a:r>
              <a:rPr lang="sk-SK" dirty="0" err="1"/>
              <a:t>informatice</a:t>
            </a:r>
            <a:r>
              <a:rPr lang="sk-SK" dirty="0"/>
              <a:t>.: Jak </a:t>
            </a:r>
            <a:r>
              <a:rPr lang="sk-SK" dirty="0" err="1"/>
              <a:t>objektivně</a:t>
            </a:r>
            <a:r>
              <a:rPr lang="sk-SK" dirty="0"/>
              <a:t> </a:t>
            </a:r>
            <a:r>
              <a:rPr lang="sk-SK" dirty="0" err="1"/>
              <a:t>zjistit</a:t>
            </a:r>
            <a:r>
              <a:rPr lang="sk-SK" dirty="0"/>
              <a:t> </a:t>
            </a:r>
            <a:r>
              <a:rPr lang="sk-SK" dirty="0" err="1"/>
              <a:t>přínosy</a:t>
            </a:r>
            <a:r>
              <a:rPr lang="sk-SK" dirty="0"/>
              <a:t> </a:t>
            </a:r>
            <a:r>
              <a:rPr lang="sk-SK" dirty="0" err="1"/>
              <a:t>informačního</a:t>
            </a:r>
            <a:r>
              <a:rPr lang="sk-SK" dirty="0"/>
              <a:t> systému. Praha : </a:t>
            </a:r>
            <a:r>
              <a:rPr lang="sk-SK" dirty="0" err="1"/>
              <a:t>Grada</a:t>
            </a:r>
            <a:r>
              <a:rPr lang="sk-SK" dirty="0"/>
              <a:t>, 2001. 139 s. ISBN 80-247-0080-8. </a:t>
            </a:r>
            <a:r>
              <a:rPr lang="sk-SK" b="1" dirty="0"/>
              <a:t>knižnica MTF: 681.3/Uč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MLÁDKOVÁ, L. Management of </a:t>
            </a:r>
            <a:r>
              <a:rPr lang="sk-SK" dirty="0" err="1"/>
              <a:t>Knowledge</a:t>
            </a:r>
            <a:r>
              <a:rPr lang="sk-SK" dirty="0"/>
              <a:t> </a:t>
            </a:r>
            <a:r>
              <a:rPr lang="sk-SK" dirty="0" err="1"/>
              <a:t>Workers</a:t>
            </a:r>
            <a:r>
              <a:rPr lang="sk-SK" dirty="0"/>
              <a:t>. Bratislava : </a:t>
            </a:r>
            <a:r>
              <a:rPr lang="sk-SK" dirty="0" err="1"/>
              <a:t>Iura</a:t>
            </a:r>
            <a:r>
              <a:rPr lang="sk-SK" dirty="0"/>
              <a:t> </a:t>
            </a:r>
            <a:r>
              <a:rPr lang="sk-SK" dirty="0" err="1"/>
              <a:t>Edition</a:t>
            </a:r>
            <a:r>
              <a:rPr lang="sk-SK" dirty="0"/>
              <a:t>, 2012. 190 s. ISBN 978-80-8078-463-8. </a:t>
            </a:r>
            <a:r>
              <a:rPr lang="sk-SK" b="1" dirty="0"/>
              <a:t>knižnica MTF: 65/Ml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BUREŠ, V. Znalostní management a proces jeho </a:t>
            </a:r>
            <a:r>
              <a:rPr lang="sk-SK" dirty="0" err="1"/>
              <a:t>zavádění</a:t>
            </a:r>
            <a:r>
              <a:rPr lang="sk-SK" dirty="0"/>
              <a:t>: </a:t>
            </a:r>
            <a:r>
              <a:rPr lang="sk-SK" dirty="0" err="1"/>
              <a:t>průvodce</a:t>
            </a:r>
            <a:r>
              <a:rPr lang="sk-SK" dirty="0"/>
              <a:t> pro praxi. Praha 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2007. 212 s. ISBN 978-80-247-1978-8. </a:t>
            </a:r>
            <a:r>
              <a:rPr lang="sk-SK" b="1" dirty="0"/>
              <a:t>knižnica MTF: 65/</a:t>
            </a:r>
            <a:r>
              <a:rPr lang="sk-SK" b="1" dirty="0" err="1"/>
              <a:t>Bu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VOŘÍŠEK, J. et al. Management podnikové informatiky. Praha : Professional </a:t>
            </a:r>
            <a:r>
              <a:rPr lang="sk-SK" dirty="0" err="1"/>
              <a:t>Publishing</a:t>
            </a:r>
            <a:r>
              <a:rPr lang="sk-SK" dirty="0"/>
              <a:t>, 2012. 311 s. ISBN 978-80-7431-102-4. </a:t>
            </a:r>
            <a:r>
              <a:rPr lang="sk-SK" b="1" dirty="0"/>
              <a:t>knižnica MTF: 65/Vo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TOMAN, P. -- POUR, J. -- GÁLA, L. Podniková informatika.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2009. 496 s. ISBN 978-80-247-2615-1. (rok vyd. 2015 </a:t>
            </a:r>
            <a:r>
              <a:rPr lang="sk-SK" b="1" dirty="0"/>
              <a:t>knižnica MTF: 65/Gá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TRUNEČEK, J. Znalostní podnik </a:t>
            </a:r>
            <a:r>
              <a:rPr lang="sk-SK" dirty="0" err="1"/>
              <a:t>ve</a:t>
            </a:r>
            <a:r>
              <a:rPr lang="sk-SK" dirty="0"/>
              <a:t> znalostní </a:t>
            </a:r>
            <a:r>
              <a:rPr lang="sk-SK" dirty="0" err="1"/>
              <a:t>společnosti</a:t>
            </a:r>
            <a:r>
              <a:rPr lang="sk-SK" dirty="0"/>
              <a:t>. Praha : Professional </a:t>
            </a:r>
            <a:r>
              <a:rPr lang="sk-SK" dirty="0" err="1"/>
              <a:t>Publishing</a:t>
            </a:r>
            <a:r>
              <a:rPr lang="sk-SK" dirty="0"/>
              <a:t>, 2004. 312 s. ISBN 80-86419-67-3. </a:t>
            </a:r>
            <a:r>
              <a:rPr lang="sk-SK" b="1" dirty="0"/>
              <a:t>knižnica MTF: 65/</a:t>
            </a:r>
            <a:r>
              <a:rPr lang="sk-SK" b="1" dirty="0" err="1"/>
              <a:t>Tr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SOKOLOWSKY, P. Informační management 1: Informační </a:t>
            </a:r>
            <a:r>
              <a:rPr lang="sk-SK" dirty="0" err="1"/>
              <a:t>požadavky</a:t>
            </a:r>
            <a:r>
              <a:rPr lang="sk-SK" dirty="0"/>
              <a:t> </a:t>
            </a:r>
            <a:r>
              <a:rPr lang="sk-SK" dirty="0" err="1"/>
              <a:t>moderního</a:t>
            </a:r>
            <a:r>
              <a:rPr lang="sk-SK" dirty="0"/>
              <a:t> podniku. Praha : Univerzita Karlova, 2002. 142 s. ISBN 80-246-0500-7. </a:t>
            </a:r>
            <a:r>
              <a:rPr lang="sk-SK" b="1" dirty="0"/>
              <a:t>knižnica MTF: 65/So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SOKOLOWSKY, P. Informační management 2: </a:t>
            </a:r>
            <a:r>
              <a:rPr lang="sk-SK" dirty="0" err="1"/>
              <a:t>Organizace</a:t>
            </a:r>
            <a:r>
              <a:rPr lang="sk-SK" dirty="0"/>
              <a:t> a management podnikového </a:t>
            </a:r>
            <a:r>
              <a:rPr lang="sk-SK" dirty="0" err="1"/>
              <a:t>zpracování</a:t>
            </a:r>
            <a:r>
              <a:rPr lang="sk-SK" dirty="0"/>
              <a:t> </a:t>
            </a:r>
            <a:r>
              <a:rPr lang="sk-SK" dirty="0" err="1"/>
              <a:t>informací</a:t>
            </a:r>
            <a:r>
              <a:rPr lang="sk-SK" dirty="0"/>
              <a:t>. </a:t>
            </a:r>
            <a:br>
              <a:rPr lang="sk-SK" dirty="0"/>
            </a:br>
            <a:r>
              <a:rPr lang="sk-SK" dirty="0"/>
              <a:t>Praha : Univerzita Karlova, 2002. 86 s. ISBN 80-246-0501-5. </a:t>
            </a:r>
            <a:r>
              <a:rPr lang="sk-SK" b="1" dirty="0"/>
              <a:t>knižnica MTF: 65/So</a:t>
            </a:r>
            <a:endParaRPr lang="sk-SK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5358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69821" y="104931"/>
            <a:ext cx="11692329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INOVAČNÝ MANAŽMENT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CAGÁŇOVÁ, D. </a:t>
            </a:r>
            <a:r>
              <a:rPr lang="sk-SK" sz="1600" dirty="0" err="1"/>
              <a:t>Innovation</a:t>
            </a:r>
            <a:r>
              <a:rPr lang="sk-SK" sz="1600" dirty="0"/>
              <a:t> Management. Plzeň : </a:t>
            </a:r>
            <a:r>
              <a:rPr lang="sk-SK" sz="1600" dirty="0" err="1"/>
              <a:t>Vydavatelství</a:t>
            </a:r>
            <a:r>
              <a:rPr lang="sk-SK" sz="1600" dirty="0"/>
              <a:t> a </a:t>
            </a:r>
            <a:r>
              <a:rPr lang="sk-SK" sz="1600" dirty="0" err="1"/>
              <a:t>nakladatelství</a:t>
            </a:r>
            <a:r>
              <a:rPr lang="sk-SK" sz="1600" dirty="0"/>
              <a:t> Aleš </a:t>
            </a:r>
            <a:r>
              <a:rPr lang="sk-SK" sz="1600" dirty="0" err="1"/>
              <a:t>Čeněk</a:t>
            </a:r>
            <a:r>
              <a:rPr lang="sk-SK" sz="1600" dirty="0"/>
              <a:t>, 2020. 181 s. ISBN 978-80-7380-819-8. </a:t>
            </a:r>
            <a:r>
              <a:rPr lang="sk-SK" sz="1600" b="1" dirty="0"/>
              <a:t>knižnica MTF: 65/Ca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CAGÁŇOVÁ, Dagmar et al. </a:t>
            </a:r>
            <a:r>
              <a:rPr lang="sk-SK" sz="1600" dirty="0" err="1"/>
              <a:t>Innovation</a:t>
            </a:r>
            <a:r>
              <a:rPr lang="sk-SK" sz="1600" dirty="0"/>
              <a:t> in Industrial Enterprises and </a:t>
            </a:r>
            <a:r>
              <a:rPr lang="sk-SK" sz="1600" dirty="0" err="1"/>
              <a:t>Intercultural</a:t>
            </a:r>
            <a:r>
              <a:rPr lang="sk-SK" sz="1600" dirty="0"/>
              <a:t> Management. 1. vyd. </a:t>
            </a:r>
            <a:r>
              <a:rPr lang="sk-SK" sz="1600" dirty="0" err="1"/>
              <a:t>Zielona</a:t>
            </a:r>
            <a:r>
              <a:rPr lang="sk-SK" sz="1600" dirty="0"/>
              <a:t> </a:t>
            </a:r>
            <a:r>
              <a:rPr lang="sk-SK" sz="1600" dirty="0" err="1"/>
              <a:t>Góra</a:t>
            </a:r>
            <a:r>
              <a:rPr lang="sk-SK" sz="1600" dirty="0"/>
              <a:t> : </a:t>
            </a:r>
            <a:r>
              <a:rPr lang="sk-SK" sz="1600" dirty="0" err="1"/>
              <a:t>University</a:t>
            </a:r>
            <a:r>
              <a:rPr lang="sk-SK" sz="1600" dirty="0"/>
              <a:t> od </a:t>
            </a:r>
            <a:r>
              <a:rPr lang="sk-SK" sz="1600" dirty="0" err="1"/>
              <a:t>Zielona</a:t>
            </a:r>
            <a:r>
              <a:rPr lang="sk-SK" sz="1600" dirty="0"/>
              <a:t> </a:t>
            </a:r>
            <a:r>
              <a:rPr lang="sk-SK" sz="1600" dirty="0" err="1"/>
              <a:t>Góra</a:t>
            </a:r>
            <a:r>
              <a:rPr lang="sk-SK" sz="1600" dirty="0"/>
              <a:t>, 2015. 126 s. ISBN 978-83-933843-4-1.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CAGÁŇOVÁ, Dagmar et al. Internet of </a:t>
            </a:r>
            <a:r>
              <a:rPr lang="sk-SK" sz="1600" dirty="0" err="1"/>
              <a:t>Things</a:t>
            </a:r>
            <a:r>
              <a:rPr lang="sk-SK" sz="1600" dirty="0"/>
              <a:t> and </a:t>
            </a:r>
            <a:r>
              <a:rPr lang="sk-SK" sz="1600" dirty="0" err="1"/>
              <a:t>Smart</a:t>
            </a:r>
            <a:r>
              <a:rPr lang="sk-SK" sz="1600" dirty="0"/>
              <a:t> City. 1. vyd. </a:t>
            </a:r>
            <a:r>
              <a:rPr lang="sk-SK" sz="1600" dirty="0" err="1"/>
              <a:t>Zielona</a:t>
            </a:r>
            <a:r>
              <a:rPr lang="sk-SK" sz="1600" dirty="0"/>
              <a:t> </a:t>
            </a:r>
            <a:r>
              <a:rPr lang="sk-SK" sz="1600" dirty="0" err="1"/>
              <a:t>Góra</a:t>
            </a:r>
            <a:r>
              <a:rPr lang="sk-SK" sz="1600" dirty="0"/>
              <a:t> : </a:t>
            </a:r>
            <a:r>
              <a:rPr lang="sk-SK" sz="1600" dirty="0" err="1"/>
              <a:t>Uniwersytet</a:t>
            </a:r>
            <a:r>
              <a:rPr lang="sk-SK" sz="1600" dirty="0"/>
              <a:t> </a:t>
            </a:r>
            <a:r>
              <a:rPr lang="sk-SK" sz="1600" dirty="0" err="1"/>
              <a:t>Zielonogórski</a:t>
            </a:r>
            <a:r>
              <a:rPr lang="sk-SK" sz="1600" dirty="0"/>
              <a:t>, 2017. 138 s. ISBN 978-83-65200-07-5.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PITRA, Z. Inovační </a:t>
            </a:r>
            <a:r>
              <a:rPr lang="sk-SK" sz="1600" dirty="0" err="1"/>
              <a:t>strategie</a:t>
            </a:r>
            <a:r>
              <a:rPr lang="sk-SK" sz="1600" dirty="0"/>
              <a:t>. Praha : </a:t>
            </a:r>
            <a:r>
              <a:rPr lang="sk-SK" sz="1600" dirty="0" err="1"/>
              <a:t>Grada</a:t>
            </a:r>
            <a:r>
              <a:rPr lang="sk-SK" sz="1600" dirty="0"/>
              <a:t> </a:t>
            </a:r>
            <a:r>
              <a:rPr lang="sk-SK" sz="1600" dirty="0" err="1"/>
              <a:t>Publishing</a:t>
            </a:r>
            <a:r>
              <a:rPr lang="sk-SK" sz="1600" dirty="0"/>
              <a:t>, 1997. 177 s. ISBN 80-7169-461-4. </a:t>
            </a:r>
            <a:r>
              <a:rPr lang="sk-SK" sz="1600" b="1" dirty="0"/>
              <a:t>knižnica MTF: 65/Pi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KOŠTURIAK, J. -- CHAĽ, J. </a:t>
            </a:r>
            <a:r>
              <a:rPr lang="sk-SK" sz="1600" dirty="0" err="1"/>
              <a:t>Inovace</a:t>
            </a:r>
            <a:r>
              <a:rPr lang="sk-SK" sz="1600" dirty="0"/>
              <a:t>: vaše konkurenční výhoda!. Brno : </a:t>
            </a:r>
            <a:r>
              <a:rPr lang="sk-SK" sz="1600" dirty="0" err="1"/>
              <a:t>Computer</a:t>
            </a:r>
            <a:r>
              <a:rPr lang="sk-SK" sz="1600" dirty="0"/>
              <a:t> Press, 2008. 164 s. ISBN 978-80-251-1929-7. </a:t>
            </a:r>
            <a:r>
              <a:rPr lang="sk-SK" sz="1600" b="1" dirty="0"/>
              <a:t>knižnica MTF: 65/</a:t>
            </a:r>
            <a:r>
              <a:rPr lang="sk-SK" sz="1600" b="1" dirty="0" err="1"/>
              <a:t>Ko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TUREKOVÁ, H. -- MIČIETA, B. Inovačný manažment: Východiská, overené postupy, odporúčania. Žilina : Žilinská univerzita, 2003. 169 s. ISBN 80-8070-055-9. </a:t>
            </a:r>
            <a:r>
              <a:rPr lang="sk-SK" sz="1600" b="1" dirty="0"/>
              <a:t>knižnica MTF: 65/Tu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ČIMO, J. -- MARIAŠ, M. Inovačný manažment. Bratislava : </a:t>
            </a:r>
            <a:r>
              <a:rPr lang="sk-SK" sz="1600" dirty="0" err="1"/>
              <a:t>GeoPARNAS</a:t>
            </a:r>
            <a:r>
              <a:rPr lang="sk-SK" sz="1600" dirty="0"/>
              <a:t>, 2006. 218 s. ISBN 80-969555-7-8. </a:t>
            </a:r>
            <a:r>
              <a:rPr lang="sk-SK" sz="1600" b="1" dirty="0"/>
              <a:t>knižnica MTF: 65/Či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WESTLAND, J C. </a:t>
            </a:r>
            <a:r>
              <a:rPr lang="sk-SK" sz="1600" dirty="0" err="1"/>
              <a:t>Global</a:t>
            </a:r>
            <a:r>
              <a:rPr lang="sk-SK" sz="1600" dirty="0"/>
              <a:t> </a:t>
            </a:r>
            <a:r>
              <a:rPr lang="sk-SK" sz="1600" dirty="0" err="1"/>
              <a:t>Innovation</a:t>
            </a:r>
            <a:r>
              <a:rPr lang="sk-SK" sz="1600" dirty="0"/>
              <a:t> Management: A </a:t>
            </a:r>
            <a:r>
              <a:rPr lang="sk-SK" sz="1600" dirty="0" err="1"/>
              <a:t>strategic</a:t>
            </a:r>
            <a:r>
              <a:rPr lang="sk-SK" sz="1600" dirty="0"/>
              <a:t> </a:t>
            </a:r>
            <a:r>
              <a:rPr lang="sk-SK" sz="1600" dirty="0" err="1"/>
              <a:t>approach</a:t>
            </a:r>
            <a:r>
              <a:rPr lang="sk-SK" sz="1600" dirty="0"/>
              <a:t>. New York : </a:t>
            </a:r>
            <a:r>
              <a:rPr lang="sk-SK" sz="1600" dirty="0" err="1"/>
              <a:t>Palgrave</a:t>
            </a:r>
            <a:r>
              <a:rPr lang="sk-SK" sz="1600" dirty="0"/>
              <a:t> </a:t>
            </a:r>
            <a:r>
              <a:rPr lang="sk-SK" sz="1600" dirty="0" err="1"/>
              <a:t>Macmillan</a:t>
            </a:r>
            <a:r>
              <a:rPr lang="sk-SK" sz="1600" dirty="0"/>
              <a:t>, 2008. 383 s. ISBN 978-0-230-52491-0. (2. vyd. </a:t>
            </a:r>
            <a:r>
              <a:rPr lang="sk-SK" sz="1600" b="1" dirty="0"/>
              <a:t>knižnica MTF:</a:t>
            </a:r>
            <a:r>
              <a:rPr lang="sk-SK" sz="1600" dirty="0"/>
              <a:t> </a:t>
            </a:r>
            <a:r>
              <a:rPr lang="sk-SK" sz="1600" b="1" dirty="0"/>
              <a:t>65/</a:t>
            </a:r>
            <a:r>
              <a:rPr lang="sk-SK" sz="1600" b="1" dirty="0" err="1"/>
              <a:t>We</a:t>
            </a:r>
            <a:r>
              <a:rPr lang="sk-SK" sz="160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KOTLER, P. -- TRIAS DE BES, F. </a:t>
            </a:r>
            <a:r>
              <a:rPr lang="sk-SK" sz="1600" dirty="0" err="1"/>
              <a:t>Inovativní</a:t>
            </a:r>
            <a:r>
              <a:rPr lang="sk-SK" sz="1600" dirty="0"/>
              <a:t> marketing: Jak </a:t>
            </a:r>
            <a:r>
              <a:rPr lang="sk-SK" sz="1600" dirty="0" err="1"/>
              <a:t>kreativním</a:t>
            </a:r>
            <a:r>
              <a:rPr lang="sk-SK" sz="1600" dirty="0"/>
              <a:t> </a:t>
            </a:r>
            <a:r>
              <a:rPr lang="sk-SK" sz="1600" dirty="0" err="1"/>
              <a:t>myšlením</a:t>
            </a:r>
            <a:r>
              <a:rPr lang="sk-SK" sz="1600" dirty="0"/>
              <a:t> </a:t>
            </a:r>
            <a:r>
              <a:rPr lang="sk-SK" sz="1600" dirty="0" err="1"/>
              <a:t>vítězit</a:t>
            </a:r>
            <a:r>
              <a:rPr lang="sk-SK" sz="1600" dirty="0"/>
              <a:t> u </a:t>
            </a:r>
            <a:r>
              <a:rPr lang="sk-SK" sz="1600" dirty="0" err="1"/>
              <a:t>zákazníků</a:t>
            </a:r>
            <a:r>
              <a:rPr lang="sk-SK" sz="1600" dirty="0"/>
              <a:t>. Praha : </a:t>
            </a:r>
            <a:r>
              <a:rPr lang="sk-SK" sz="1600" dirty="0" err="1"/>
              <a:t>Grada</a:t>
            </a:r>
            <a:r>
              <a:rPr lang="sk-SK" sz="1600" dirty="0"/>
              <a:t>, 2005. 199 s. ISBN 80-247-0921-X. </a:t>
            </a:r>
            <a:r>
              <a:rPr lang="sk-SK" sz="1600" b="1" dirty="0"/>
              <a:t>knižnica MTF: 658.8/</a:t>
            </a:r>
            <a:r>
              <a:rPr lang="sk-SK" sz="1600" b="1" dirty="0" err="1"/>
              <a:t>Ko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BAWA, M. -- CAGÁŇOVÁ, D. -- SZILVA, I. </a:t>
            </a:r>
            <a:r>
              <a:rPr lang="sk-SK" sz="1600" dirty="0" err="1"/>
              <a:t>Visions</a:t>
            </a:r>
            <a:r>
              <a:rPr lang="sk-SK" sz="1600" dirty="0"/>
              <a:t> of </a:t>
            </a:r>
            <a:r>
              <a:rPr lang="sk-SK" sz="1600" dirty="0" err="1"/>
              <a:t>Smart</a:t>
            </a:r>
            <a:r>
              <a:rPr lang="sk-SK" sz="1600" dirty="0"/>
              <a:t> </a:t>
            </a:r>
            <a:r>
              <a:rPr lang="sk-SK" sz="1600" dirty="0" err="1"/>
              <a:t>Cities</a:t>
            </a:r>
            <a:r>
              <a:rPr lang="sk-SK" sz="1600" dirty="0"/>
              <a:t> and </a:t>
            </a:r>
            <a:r>
              <a:rPr lang="sk-SK" sz="1600" dirty="0" err="1"/>
              <a:t>its</a:t>
            </a:r>
            <a:r>
              <a:rPr lang="sk-SK" sz="1600" dirty="0"/>
              <a:t> Best </a:t>
            </a:r>
            <a:r>
              <a:rPr lang="sk-SK" sz="1600" dirty="0" err="1"/>
              <a:t>Practices</a:t>
            </a:r>
            <a:r>
              <a:rPr lang="sk-SK" sz="1600" dirty="0"/>
              <a:t>. In IFKAD 2018. </a:t>
            </a:r>
            <a:r>
              <a:rPr lang="sk-SK" sz="1600" dirty="0" err="1"/>
              <a:t>Delft</a:t>
            </a:r>
            <a:r>
              <a:rPr lang="sk-SK" sz="1600" dirty="0"/>
              <a:t>: </a:t>
            </a:r>
            <a:r>
              <a:rPr lang="sk-SK" sz="1600" dirty="0" err="1"/>
              <a:t>University</a:t>
            </a:r>
            <a:r>
              <a:rPr lang="sk-SK" sz="1600" dirty="0"/>
              <a:t> of </a:t>
            </a:r>
            <a:r>
              <a:rPr lang="sk-SK" sz="1600" dirty="0" err="1"/>
              <a:t>Basilicata</a:t>
            </a:r>
            <a:r>
              <a:rPr lang="sk-SK" sz="1600" dirty="0"/>
              <a:t>, 2018, s. 705--713. ISBN 978-88-96687-11-6. </a:t>
            </a:r>
          </a:p>
          <a:p>
            <a:r>
              <a:rPr lang="sk-SK" sz="1600" b="1" dirty="0"/>
              <a:t>Odporúčaná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RAŠNER, J. Organizačné inovácie. Zvolen: Vydavateľstvo TUZVO, 2006. ISBN 978-80-228-1983-1.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BERKUN, </a:t>
            </a:r>
            <a:r>
              <a:rPr lang="sk-SK" sz="1600" dirty="0" err="1"/>
              <a:t>Scott</a:t>
            </a:r>
            <a:r>
              <a:rPr lang="sk-SK" sz="1600" dirty="0"/>
              <a:t>. The </a:t>
            </a:r>
            <a:r>
              <a:rPr lang="sk-SK" sz="1600" dirty="0" err="1"/>
              <a:t>Myths</a:t>
            </a:r>
            <a:r>
              <a:rPr lang="sk-SK" sz="1600" dirty="0"/>
              <a:t> of </a:t>
            </a:r>
            <a:r>
              <a:rPr lang="sk-SK" sz="1600" dirty="0" err="1"/>
              <a:t>Innovation</a:t>
            </a:r>
            <a:r>
              <a:rPr lang="sk-SK" sz="1600" dirty="0"/>
              <a:t>. 1. vyd. </a:t>
            </a:r>
            <a:r>
              <a:rPr lang="sk-SK" sz="1600" dirty="0" err="1"/>
              <a:t>Sebastopol</a:t>
            </a:r>
            <a:r>
              <a:rPr lang="sk-SK" sz="1600" dirty="0"/>
              <a:t> </a:t>
            </a:r>
            <a:r>
              <a:rPr lang="sk-SK" sz="1600" dirty="0" err="1"/>
              <a:t>O´Reilly</a:t>
            </a:r>
            <a:r>
              <a:rPr lang="sk-SK" sz="1600" dirty="0"/>
              <a:t> 2010. 225 s. ISBN 978-1-449-38962-8</a:t>
            </a:r>
            <a:r>
              <a:rPr lang="sk-SK" sz="1600" b="1" dirty="0"/>
              <a:t> knižnica MTF:</a:t>
            </a:r>
            <a:r>
              <a:rPr lang="sk-SK" sz="1600" dirty="0"/>
              <a:t> </a:t>
            </a:r>
            <a:r>
              <a:rPr lang="sk-SK" sz="1600" b="1" dirty="0"/>
              <a:t>65/</a:t>
            </a:r>
            <a:r>
              <a:rPr lang="sk-SK" sz="1600" b="1" dirty="0" err="1"/>
              <a:t>Be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WESTLAND, J C. </a:t>
            </a:r>
            <a:r>
              <a:rPr lang="sk-SK" sz="1600" dirty="0" err="1"/>
              <a:t>Global</a:t>
            </a:r>
            <a:r>
              <a:rPr lang="sk-SK" sz="1600" dirty="0"/>
              <a:t> </a:t>
            </a:r>
            <a:r>
              <a:rPr lang="sk-SK" sz="1600" dirty="0" err="1"/>
              <a:t>Innovation</a:t>
            </a:r>
            <a:r>
              <a:rPr lang="sk-SK" sz="1600" dirty="0"/>
              <a:t> Management: A </a:t>
            </a:r>
            <a:r>
              <a:rPr lang="sk-SK" sz="1600" dirty="0" err="1"/>
              <a:t>strategic</a:t>
            </a:r>
            <a:r>
              <a:rPr lang="sk-SK" sz="1600" dirty="0"/>
              <a:t> </a:t>
            </a:r>
            <a:r>
              <a:rPr lang="sk-SK" sz="1600" dirty="0" err="1"/>
              <a:t>approach</a:t>
            </a:r>
            <a:r>
              <a:rPr lang="sk-SK" sz="1600" dirty="0"/>
              <a:t> (2008). (2. vyd. </a:t>
            </a:r>
            <a:r>
              <a:rPr lang="sk-SK" sz="1600" b="1" dirty="0"/>
              <a:t>knižnica MTF:</a:t>
            </a:r>
            <a:r>
              <a:rPr lang="sk-SK" sz="1600" dirty="0"/>
              <a:t> </a:t>
            </a:r>
            <a:r>
              <a:rPr lang="sk-SK" sz="1600" b="1" dirty="0"/>
              <a:t>65/</a:t>
            </a:r>
            <a:r>
              <a:rPr lang="sk-SK" sz="1600" b="1" dirty="0" err="1"/>
              <a:t>We</a:t>
            </a:r>
            <a:r>
              <a:rPr lang="sk-SK" sz="1600" b="1" dirty="0"/>
              <a:t>)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ŽÁK, P. Kreativita a </a:t>
            </a:r>
            <a:r>
              <a:rPr lang="sk-SK" sz="1600" dirty="0" err="1"/>
              <a:t>její</a:t>
            </a:r>
            <a:r>
              <a:rPr lang="sk-SK" sz="1600" dirty="0"/>
              <a:t> rozvoj. </a:t>
            </a:r>
            <a:r>
              <a:rPr lang="sk-SK" sz="1600" dirty="0" err="1"/>
              <a:t>Computer</a:t>
            </a:r>
            <a:r>
              <a:rPr lang="sk-SK" sz="1600" dirty="0"/>
              <a:t> Press, 2004. ISBN 80-2510-457-5. (rok vyd.2017 </a:t>
            </a:r>
            <a:r>
              <a:rPr lang="sk-SK" sz="1600" b="1" dirty="0"/>
              <a:t>knižnica MTF:</a:t>
            </a:r>
            <a:r>
              <a:rPr lang="sk-SK" sz="1600" dirty="0"/>
              <a:t> </a:t>
            </a:r>
            <a:r>
              <a:rPr lang="sk-SK" sz="1600" b="1" dirty="0"/>
              <a:t>159.9/</a:t>
            </a:r>
            <a:r>
              <a:rPr lang="sk-SK" sz="1600" b="1" dirty="0" err="1"/>
              <a:t>Žá</a:t>
            </a:r>
            <a:r>
              <a:rPr lang="sk-SK" sz="1600" b="1" dirty="0"/>
              <a:t>)</a:t>
            </a:r>
            <a:endParaRPr lang="sk-SK" sz="1600" dirty="0"/>
          </a:p>
          <a:p>
            <a:pPr marL="342900" indent="-342900">
              <a:buFont typeface="+mj-lt"/>
              <a:buAutoNum type="arabicPeriod"/>
            </a:pP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1339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9705" y="554636"/>
            <a:ext cx="1115268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INTEGRÁCIA SYSTÉMOV RIADENIA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BASL, J. -- BLAŽÍČEK, R. Podnikové informační systémy : Podnik v informační </a:t>
            </a:r>
            <a:r>
              <a:rPr lang="sk-SK" dirty="0" err="1"/>
              <a:t>společnosti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2008. 283 s. ISBN 978-80-247-2279-5.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681.3/Ba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MAGINNIS, F. -- BROWN, W. -- RUH, W. Enterprise </a:t>
            </a:r>
            <a:r>
              <a:rPr lang="sk-SK" dirty="0" err="1"/>
              <a:t>Application</a:t>
            </a:r>
            <a:r>
              <a:rPr lang="sk-SK" dirty="0"/>
              <a:t> </a:t>
            </a:r>
            <a:r>
              <a:rPr lang="sk-SK" dirty="0" err="1"/>
              <a:t>Integration</a:t>
            </a:r>
            <a:r>
              <a:rPr lang="sk-SK" dirty="0"/>
              <a:t>. </a:t>
            </a:r>
            <a:r>
              <a:rPr lang="sk-SK" dirty="0" err="1"/>
              <a:t>b.m</a:t>
            </a:r>
            <a:r>
              <a:rPr lang="sk-SK" dirty="0"/>
              <a:t>.: John </a:t>
            </a:r>
            <a:r>
              <a:rPr lang="sk-SK" dirty="0" err="1"/>
              <a:t>Wiley</a:t>
            </a:r>
            <a:r>
              <a:rPr lang="sk-SK" dirty="0"/>
              <a:t> and </a:t>
            </a:r>
            <a:r>
              <a:rPr lang="sk-SK" dirty="0" err="1"/>
              <a:t>Sons</a:t>
            </a:r>
            <a:r>
              <a:rPr lang="sk-SK" dirty="0"/>
              <a:t>, 2000. 224 s. ISBN 978-04-713-7641-5.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PTAK, C. -- SCHRAGENHEIM, E.  ERP </a:t>
            </a:r>
            <a:r>
              <a:rPr lang="sk-SK" dirty="0" err="1"/>
              <a:t>Tools</a:t>
            </a:r>
            <a:r>
              <a:rPr lang="sk-SK" dirty="0"/>
              <a:t>, </a:t>
            </a:r>
            <a:r>
              <a:rPr lang="sk-SK" dirty="0" err="1"/>
              <a:t>Techniques</a:t>
            </a:r>
            <a:r>
              <a:rPr lang="sk-SK" dirty="0"/>
              <a:t>, and </a:t>
            </a:r>
            <a:r>
              <a:rPr lang="sk-SK" dirty="0" err="1"/>
              <a:t>Applications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Integrating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Supply</a:t>
            </a:r>
            <a:r>
              <a:rPr lang="sk-SK" dirty="0"/>
              <a:t> </a:t>
            </a:r>
            <a:r>
              <a:rPr lang="sk-SK" dirty="0" err="1"/>
              <a:t>Chain</a:t>
            </a:r>
            <a:r>
              <a:rPr lang="sk-SK" dirty="0"/>
              <a:t>. USA: CRC </a:t>
            </a:r>
            <a:r>
              <a:rPr lang="sk-SK" dirty="0" err="1"/>
              <a:t>Presss</a:t>
            </a:r>
            <a:r>
              <a:rPr lang="sk-SK" dirty="0"/>
              <a:t> L.L.C. , 2004. ISBN 1-57444-358-5.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65/</a:t>
            </a:r>
            <a:r>
              <a:rPr lang="sk-SK" b="1" dirty="0" err="1"/>
              <a:t>Sch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GÁLA, L. -- POUR, J. -- TOMAN, P. Podniková informatika.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2006. 482 s. ISBN 80-247-1278-4. </a:t>
            </a:r>
            <a:r>
              <a:rPr lang="sk-SK" b="1" dirty="0"/>
              <a:t>knižnica MTF: 681.3/Gá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ERL, T. SOA </a:t>
            </a:r>
            <a:r>
              <a:rPr lang="sk-SK" dirty="0" err="1"/>
              <a:t>Servisně</a:t>
            </a:r>
            <a:r>
              <a:rPr lang="sk-SK" dirty="0"/>
              <a:t> orientovaná </a:t>
            </a:r>
            <a:r>
              <a:rPr lang="sk-SK" dirty="0" err="1"/>
              <a:t>architektura</a:t>
            </a:r>
            <a:r>
              <a:rPr lang="sk-SK" dirty="0"/>
              <a:t> : Kompletní </a:t>
            </a:r>
            <a:r>
              <a:rPr lang="sk-SK" dirty="0" err="1"/>
              <a:t>průvodce</a:t>
            </a:r>
            <a:r>
              <a:rPr lang="sk-SK" dirty="0"/>
              <a:t>. Brno: </a:t>
            </a:r>
            <a:r>
              <a:rPr lang="sk-SK" dirty="0" err="1"/>
              <a:t>Computer</a:t>
            </a:r>
            <a:r>
              <a:rPr lang="sk-SK" dirty="0"/>
              <a:t> Press, 2009. 671 s. ISBN 978-80-251-1886-3. </a:t>
            </a:r>
            <a:r>
              <a:rPr lang="sk-SK" b="1" dirty="0"/>
              <a:t>knižnica MTF: 681.3/</a:t>
            </a:r>
            <a:r>
              <a:rPr lang="sk-SK" b="1" dirty="0" err="1"/>
              <a:t>Er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GILCHRIST, A. Industry 4.0: The Industrial Internet of </a:t>
            </a:r>
            <a:r>
              <a:rPr lang="sk-SK" dirty="0" err="1"/>
              <a:t>Things</a:t>
            </a:r>
            <a:r>
              <a:rPr lang="sk-SK" dirty="0"/>
              <a:t>. </a:t>
            </a:r>
            <a:r>
              <a:rPr lang="sk-SK" dirty="0" err="1"/>
              <a:t>Apress</a:t>
            </a:r>
            <a:r>
              <a:rPr lang="sk-SK" dirty="0"/>
              <a:t>, 2016. 250 s. ISBN 978-14-842-2046-7. </a:t>
            </a:r>
            <a:r>
              <a:rPr lang="sk-SK" b="1" dirty="0"/>
              <a:t>knižnica MTF: 65/</a:t>
            </a:r>
            <a:r>
              <a:rPr lang="sk-SK" b="1" dirty="0" err="1"/>
              <a:t>Gi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REEVE, A. </a:t>
            </a:r>
            <a:r>
              <a:rPr lang="sk-SK" dirty="0" err="1"/>
              <a:t>Managing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in </a:t>
            </a:r>
            <a:r>
              <a:rPr lang="sk-SK" dirty="0" err="1"/>
              <a:t>Motion</a:t>
            </a:r>
            <a:r>
              <a:rPr lang="sk-SK" dirty="0"/>
              <a:t>: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Integration</a:t>
            </a:r>
            <a:r>
              <a:rPr lang="sk-SK" dirty="0"/>
              <a:t> Best </a:t>
            </a:r>
            <a:r>
              <a:rPr lang="sk-SK" dirty="0" err="1"/>
              <a:t>Practice</a:t>
            </a:r>
            <a:r>
              <a:rPr lang="sk-SK" dirty="0"/>
              <a:t> </a:t>
            </a:r>
            <a:r>
              <a:rPr lang="sk-SK" dirty="0" err="1"/>
              <a:t>Techniques</a:t>
            </a:r>
            <a:r>
              <a:rPr lang="sk-SK" dirty="0"/>
              <a:t> and Technologies. </a:t>
            </a:r>
            <a:r>
              <a:rPr lang="sk-SK" dirty="0" err="1"/>
              <a:t>Morgan</a:t>
            </a:r>
            <a:r>
              <a:rPr lang="sk-SK" dirty="0"/>
              <a:t> </a:t>
            </a:r>
            <a:r>
              <a:rPr lang="sk-SK" dirty="0" err="1"/>
              <a:t>Kaufmann</a:t>
            </a:r>
            <a:r>
              <a:rPr lang="sk-SK" dirty="0"/>
              <a:t>, 2013. 204 s. ISBN 978-01-239-7167-8.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681.3/Re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5443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79882" y="119920"/>
            <a:ext cx="1175228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INTEGROVANÉ MANAŽÉRSTVO</a:t>
            </a:r>
          </a:p>
          <a:p>
            <a:endParaRPr lang="sk-SK" dirty="0"/>
          </a:p>
          <a:p>
            <a:r>
              <a:rPr lang="sk-SK" sz="1600" b="1" dirty="0"/>
              <a:t>Základná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CHOVANCOVÁ, J. -- PAULIKOVÁ, A. Integrované manažérske systémy. Prešov : Prešovská univerzita, 2021. 251 s. ISBN 978-80-555-2698-0.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VIRČÍKOVÁ, E. -- HRUBEC, J. Integrovaný manažérsky systém. Nitra: SPU, 2009. 542 s. ISBN 978-80-552-0231-0. </a:t>
            </a:r>
            <a:r>
              <a:rPr lang="sk-SK" sz="1600" b="1" dirty="0" err="1"/>
              <a:t>sig</a:t>
            </a:r>
            <a:r>
              <a:rPr lang="sk-SK" sz="1600" b="1" dirty="0"/>
              <a:t>.: 12576</a:t>
            </a:r>
            <a:endParaRPr lang="sk-SK" sz="1600" dirty="0"/>
          </a:p>
          <a:p>
            <a:pPr marL="342900" indent="-342900">
              <a:buFont typeface="+mj-lt"/>
              <a:buAutoNum type="arabicPeriod"/>
            </a:pPr>
            <a:r>
              <a:rPr lang="sk-SK" sz="1600" b="1" dirty="0"/>
              <a:t>Odporúčaná študijná literatúra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IATF 16949 Systémy manažérstva kvality. Osobitné požiadavky na používanie normy ISO 9001: 2015 v organizáciách na výrobu automobilov a ich náhradných dielcov, Dátum vydania: 03.10.2016 </a:t>
            </a:r>
            <a:r>
              <a:rPr lang="sk-SK" sz="1600" b="1" dirty="0"/>
              <a:t>knižnica MTF: prístup ONLINVE v knižnici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ISO 15378:2017 </a:t>
            </a:r>
            <a:r>
              <a:rPr lang="sk-SK" sz="1600" dirty="0" err="1"/>
              <a:t>Primary</a:t>
            </a:r>
            <a:r>
              <a:rPr lang="sk-SK" sz="1600" dirty="0"/>
              <a:t> </a:t>
            </a:r>
            <a:r>
              <a:rPr lang="sk-SK" sz="1600" dirty="0" err="1"/>
              <a:t>packaging</a:t>
            </a:r>
            <a:r>
              <a:rPr lang="sk-SK" sz="1600" dirty="0"/>
              <a:t> </a:t>
            </a:r>
            <a:r>
              <a:rPr lang="sk-SK" sz="1600" dirty="0" err="1"/>
              <a:t>materials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medicinal</a:t>
            </a:r>
            <a:r>
              <a:rPr lang="sk-SK" sz="1600" dirty="0"/>
              <a:t> </a:t>
            </a:r>
            <a:r>
              <a:rPr lang="sk-SK" sz="1600" dirty="0" err="1"/>
              <a:t>products</a:t>
            </a:r>
            <a:r>
              <a:rPr lang="sk-SK" sz="1600" dirty="0"/>
              <a:t> — </a:t>
            </a:r>
            <a:r>
              <a:rPr lang="sk-SK" sz="1600" dirty="0" err="1"/>
              <a:t>Particular</a:t>
            </a:r>
            <a:r>
              <a:rPr lang="sk-SK" sz="1600" dirty="0"/>
              <a:t>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the </a:t>
            </a:r>
            <a:r>
              <a:rPr lang="sk-SK" sz="1600" dirty="0" err="1"/>
              <a:t>application</a:t>
            </a:r>
            <a:r>
              <a:rPr lang="sk-SK" sz="1600" dirty="0"/>
              <a:t> of ISO 9001:2015, </a:t>
            </a:r>
            <a:r>
              <a:rPr lang="sk-SK" sz="1600" dirty="0" err="1"/>
              <a:t>with</a:t>
            </a:r>
            <a:r>
              <a:rPr lang="sk-SK" sz="1600" dirty="0"/>
              <a:t> </a:t>
            </a:r>
            <a:r>
              <a:rPr lang="sk-SK" sz="1600" dirty="0" err="1"/>
              <a:t>reference</a:t>
            </a:r>
            <a:r>
              <a:rPr lang="sk-SK" sz="1600" dirty="0"/>
              <a:t> to </a:t>
            </a:r>
            <a:r>
              <a:rPr lang="sk-SK" sz="1600" dirty="0" err="1"/>
              <a:t>good</a:t>
            </a:r>
            <a:r>
              <a:rPr lang="sk-SK" sz="1600" dirty="0"/>
              <a:t> </a:t>
            </a:r>
            <a:r>
              <a:rPr lang="sk-SK" sz="1600" dirty="0" err="1"/>
              <a:t>manufacturing</a:t>
            </a:r>
            <a:r>
              <a:rPr lang="sk-SK" sz="1600" dirty="0"/>
              <a:t> </a:t>
            </a:r>
            <a:r>
              <a:rPr lang="sk-SK" sz="1600" dirty="0" err="1"/>
              <a:t>practice</a:t>
            </a:r>
            <a:r>
              <a:rPr lang="sk-SK" sz="1600" dirty="0"/>
              <a:t> (GMP), Dátum vydania: 01.09.2017 </a:t>
            </a:r>
            <a:r>
              <a:rPr lang="sk-SK" sz="1600" b="1" dirty="0"/>
              <a:t>knižnica MTF: prístup ONLINE v knižnici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ISO 18091:2019 </a:t>
            </a:r>
            <a:r>
              <a:rPr lang="sk-SK" sz="1600" dirty="0" err="1"/>
              <a:t>Quality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Guidelines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application</a:t>
            </a:r>
            <a:r>
              <a:rPr lang="sk-SK" sz="1600" dirty="0"/>
              <a:t> of ISO 9001 in </a:t>
            </a:r>
            <a:r>
              <a:rPr lang="sk-SK" sz="1600" dirty="0" err="1"/>
              <a:t>local</a:t>
            </a:r>
            <a:r>
              <a:rPr lang="sk-SK" sz="1600" dirty="0"/>
              <a:t> </a:t>
            </a:r>
            <a:r>
              <a:rPr lang="sk-SK" sz="1600" dirty="0" err="1"/>
              <a:t>government</a:t>
            </a:r>
            <a:r>
              <a:rPr lang="sk-SK" sz="1600" dirty="0"/>
              <a:t>, Dátum vydania 01.03.2019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ISO 18788:2015 Management </a:t>
            </a:r>
            <a:r>
              <a:rPr lang="sk-SK" sz="1600" dirty="0" err="1"/>
              <a:t>system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private</a:t>
            </a:r>
            <a:r>
              <a:rPr lang="sk-SK" sz="1600" dirty="0"/>
              <a:t> </a:t>
            </a:r>
            <a:r>
              <a:rPr lang="sk-SK" sz="1600" dirty="0" err="1"/>
              <a:t>security</a:t>
            </a:r>
            <a:r>
              <a:rPr lang="sk-SK" sz="1600" dirty="0"/>
              <a:t> </a:t>
            </a:r>
            <a:r>
              <a:rPr lang="sk-SK" sz="1600" dirty="0" err="1"/>
              <a:t>operations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with</a:t>
            </a:r>
            <a:r>
              <a:rPr lang="sk-SK" sz="1600" dirty="0"/>
              <a:t> </a:t>
            </a:r>
            <a:r>
              <a:rPr lang="sk-SK" sz="1600" dirty="0" err="1"/>
              <a:t>guidance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use</a:t>
            </a:r>
            <a:r>
              <a:rPr lang="sk-SK" sz="1600" dirty="0"/>
              <a:t>, Dátum vydania: 01.09.2015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ISO 19443:2018 </a:t>
            </a:r>
            <a:r>
              <a:rPr lang="sk-SK" sz="1600" dirty="0" err="1"/>
              <a:t>Quality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Specific</a:t>
            </a:r>
            <a:r>
              <a:rPr lang="sk-SK" sz="1600" dirty="0"/>
              <a:t>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application</a:t>
            </a:r>
            <a:r>
              <a:rPr lang="sk-SK" sz="1600" dirty="0"/>
              <a:t> of ISO 9001:2015 by </a:t>
            </a:r>
            <a:r>
              <a:rPr lang="sk-SK" sz="1600" dirty="0" err="1"/>
              <a:t>organizations</a:t>
            </a:r>
            <a:r>
              <a:rPr lang="sk-SK" sz="1600" dirty="0"/>
              <a:t> in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supply</a:t>
            </a:r>
            <a:r>
              <a:rPr lang="sk-SK" sz="1600" dirty="0"/>
              <a:t> </a:t>
            </a:r>
            <a:r>
              <a:rPr lang="sk-SK" sz="1600" dirty="0" err="1"/>
              <a:t>chain</a:t>
            </a:r>
            <a:r>
              <a:rPr lang="sk-SK" sz="1600" dirty="0"/>
              <a:t> of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nuclear</a:t>
            </a:r>
            <a:r>
              <a:rPr lang="sk-SK" sz="1600" dirty="0"/>
              <a:t> </a:t>
            </a:r>
            <a:r>
              <a:rPr lang="sk-SK" sz="1600" dirty="0" err="1"/>
              <a:t>energy</a:t>
            </a:r>
            <a:r>
              <a:rPr lang="sk-SK" sz="1600" dirty="0"/>
              <a:t> </a:t>
            </a:r>
            <a:r>
              <a:rPr lang="sk-SK" sz="1600" dirty="0" err="1"/>
              <a:t>sector</a:t>
            </a:r>
            <a:r>
              <a:rPr lang="sk-SK" sz="1600" dirty="0"/>
              <a:t> </a:t>
            </a:r>
            <a:r>
              <a:rPr lang="sk-SK" sz="1600" dirty="0" err="1"/>
              <a:t>supplying</a:t>
            </a:r>
            <a:r>
              <a:rPr lang="sk-SK" sz="1600" dirty="0"/>
              <a:t> </a:t>
            </a:r>
            <a:r>
              <a:rPr lang="sk-SK" sz="1600" dirty="0" err="1"/>
              <a:t>products</a:t>
            </a:r>
            <a:r>
              <a:rPr lang="sk-SK" sz="1600" dirty="0"/>
              <a:t> and </a:t>
            </a:r>
            <a:r>
              <a:rPr lang="sk-SK" sz="1600" dirty="0" err="1"/>
              <a:t>services</a:t>
            </a:r>
            <a:r>
              <a:rPr lang="sk-SK" sz="1600" dirty="0"/>
              <a:t> </a:t>
            </a:r>
            <a:r>
              <a:rPr lang="sk-SK" sz="1600" dirty="0" err="1"/>
              <a:t>important</a:t>
            </a:r>
            <a:r>
              <a:rPr lang="sk-SK" sz="1600" dirty="0"/>
              <a:t> to </a:t>
            </a:r>
            <a:r>
              <a:rPr lang="sk-SK" sz="1600" dirty="0" err="1"/>
              <a:t>nuclear</a:t>
            </a:r>
            <a:r>
              <a:rPr lang="sk-SK" sz="1600" dirty="0"/>
              <a:t> </a:t>
            </a:r>
            <a:r>
              <a:rPr lang="sk-SK" sz="1600" dirty="0" err="1"/>
              <a:t>safety</a:t>
            </a:r>
            <a:r>
              <a:rPr lang="sk-SK" sz="1600" dirty="0"/>
              <a:t> (ITNS), Dátum vydania: 01.05.2018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ISO 20121:2012 Event </a:t>
            </a:r>
            <a:r>
              <a:rPr lang="sk-SK" sz="1600" dirty="0" err="1"/>
              <a:t>sustainability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with</a:t>
            </a:r>
            <a:r>
              <a:rPr lang="sk-SK" sz="1600" dirty="0"/>
              <a:t> </a:t>
            </a:r>
            <a:r>
              <a:rPr lang="sk-SK" sz="1600" dirty="0" err="1"/>
              <a:t>guidance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use</a:t>
            </a:r>
            <a:r>
              <a:rPr lang="sk-SK" sz="1600" dirty="0"/>
              <a:t>, Dátum vydania 01.06.2012</a:t>
            </a:r>
            <a:r>
              <a:rPr lang="sk-SK" sz="1600" b="1" dirty="0"/>
              <a:t> knižnica MTF: prístup ONLINE v knižnici</a:t>
            </a:r>
            <a:endParaRPr lang="sk-SK" sz="1600" dirty="0"/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ISO 22006:2009 </a:t>
            </a:r>
            <a:r>
              <a:rPr lang="sk-SK" sz="1600" dirty="0" err="1"/>
              <a:t>Quality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Guidelines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application</a:t>
            </a:r>
            <a:r>
              <a:rPr lang="sk-SK" sz="1600" dirty="0"/>
              <a:t> of ISO 9001:2008 to </a:t>
            </a:r>
            <a:r>
              <a:rPr lang="sk-SK" sz="1600" dirty="0" err="1"/>
              <a:t>crop</a:t>
            </a:r>
            <a:r>
              <a:rPr lang="sk-SK" sz="1600" dirty="0"/>
              <a:t> </a:t>
            </a:r>
            <a:r>
              <a:rPr lang="sk-SK" sz="1600" dirty="0" err="1"/>
              <a:t>production</a:t>
            </a:r>
            <a:r>
              <a:rPr lang="sk-SK" sz="1600" dirty="0"/>
              <a:t>, Dátum vydania 01.12.2009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ISO 28001:2007 </a:t>
            </a:r>
            <a:r>
              <a:rPr lang="sk-SK" sz="1600" dirty="0" err="1"/>
              <a:t>Security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supply</a:t>
            </a:r>
            <a:r>
              <a:rPr lang="sk-SK" sz="1600" dirty="0"/>
              <a:t> </a:t>
            </a:r>
            <a:r>
              <a:rPr lang="sk-SK" sz="1600" dirty="0" err="1"/>
              <a:t>chain</a:t>
            </a:r>
            <a:r>
              <a:rPr lang="sk-SK" sz="1600" dirty="0"/>
              <a:t> — Best </a:t>
            </a:r>
            <a:r>
              <a:rPr lang="sk-SK" sz="1600" dirty="0" err="1"/>
              <a:t>practices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implementing</a:t>
            </a:r>
            <a:r>
              <a:rPr lang="sk-SK" sz="1600" dirty="0"/>
              <a:t> </a:t>
            </a:r>
            <a:r>
              <a:rPr lang="sk-SK" sz="1600" dirty="0" err="1"/>
              <a:t>supply</a:t>
            </a:r>
            <a:r>
              <a:rPr lang="sk-SK" sz="1600" dirty="0"/>
              <a:t> </a:t>
            </a:r>
            <a:r>
              <a:rPr lang="sk-SK" sz="1600" dirty="0" err="1"/>
              <a:t>chain</a:t>
            </a:r>
            <a:r>
              <a:rPr lang="sk-SK" sz="1600" dirty="0"/>
              <a:t> </a:t>
            </a:r>
            <a:r>
              <a:rPr lang="sk-SK" sz="1600" dirty="0" err="1"/>
              <a:t>security</a:t>
            </a:r>
            <a:r>
              <a:rPr lang="sk-SK" sz="1600" dirty="0"/>
              <a:t>, </a:t>
            </a:r>
            <a:r>
              <a:rPr lang="sk-SK" sz="1600" dirty="0" err="1"/>
              <a:t>assessments</a:t>
            </a:r>
            <a:r>
              <a:rPr lang="sk-SK" sz="1600" dirty="0"/>
              <a:t> and </a:t>
            </a:r>
            <a:r>
              <a:rPr lang="sk-SK" sz="1600" dirty="0" err="1"/>
              <a:t>plans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and </a:t>
            </a:r>
            <a:r>
              <a:rPr lang="sk-SK" sz="1600" dirty="0" err="1"/>
              <a:t>guidance</a:t>
            </a:r>
            <a:r>
              <a:rPr lang="sk-SK" sz="1600" dirty="0"/>
              <a:t>, Dátum vydania: 01.10.2007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600" dirty="0"/>
              <a:t>ISO 29001:2020 Petroleum, </a:t>
            </a:r>
            <a:r>
              <a:rPr lang="sk-SK" sz="1600" dirty="0" err="1"/>
              <a:t>petrochemical</a:t>
            </a:r>
            <a:r>
              <a:rPr lang="sk-SK" sz="1600" dirty="0"/>
              <a:t> and </a:t>
            </a:r>
            <a:r>
              <a:rPr lang="sk-SK" sz="1600" dirty="0" err="1"/>
              <a:t>natural</a:t>
            </a:r>
            <a:r>
              <a:rPr lang="sk-SK" sz="1600" dirty="0"/>
              <a:t> </a:t>
            </a:r>
            <a:r>
              <a:rPr lang="sk-SK" sz="1600" dirty="0" err="1"/>
              <a:t>gas</a:t>
            </a:r>
            <a:r>
              <a:rPr lang="sk-SK" sz="1600" dirty="0"/>
              <a:t> </a:t>
            </a:r>
            <a:r>
              <a:rPr lang="sk-SK" sz="1600" dirty="0" err="1"/>
              <a:t>industries</a:t>
            </a:r>
            <a:r>
              <a:rPr lang="sk-SK" sz="1600" dirty="0"/>
              <a:t> — </a:t>
            </a:r>
            <a:r>
              <a:rPr lang="sk-SK" sz="1600" dirty="0" err="1"/>
              <a:t>Sector-specific</a:t>
            </a:r>
            <a:r>
              <a:rPr lang="sk-SK" sz="1600" dirty="0"/>
              <a:t> </a:t>
            </a:r>
            <a:r>
              <a:rPr lang="sk-SK" sz="1600" dirty="0" err="1"/>
              <a:t>quality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product</a:t>
            </a:r>
            <a:r>
              <a:rPr lang="sk-SK" sz="1600" dirty="0"/>
              <a:t> and </a:t>
            </a:r>
            <a:r>
              <a:rPr lang="sk-SK" sz="1600" dirty="0" err="1"/>
              <a:t>service</a:t>
            </a:r>
            <a:r>
              <a:rPr lang="sk-SK" sz="1600" dirty="0"/>
              <a:t> </a:t>
            </a:r>
            <a:r>
              <a:rPr lang="sk-SK" sz="1600" dirty="0" err="1"/>
              <a:t>supply</a:t>
            </a:r>
            <a:r>
              <a:rPr lang="sk-SK" sz="1600" dirty="0"/>
              <a:t> </a:t>
            </a:r>
            <a:r>
              <a:rPr lang="sk-SK" sz="1600" dirty="0" err="1"/>
              <a:t>organizations</a:t>
            </a:r>
            <a:r>
              <a:rPr lang="sk-SK" sz="1600" dirty="0"/>
              <a:t>, Dátum vydania: 01.05.2020 </a:t>
            </a:r>
            <a:r>
              <a:rPr lang="sk-SK" sz="1600" b="1" dirty="0"/>
              <a:t>knižnica MTF: prístup ONLINE v knižnici</a:t>
            </a:r>
            <a:endParaRPr lang="sk-SK" sz="1600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lačidlo akcie: Dopredu alebo Ďalej 3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2584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20505" y="671691"/>
            <a:ext cx="1109940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ANGLICKÝ JAZYK PRE DOKTORANDOV III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MARÔNEK, M. -- MIRONOVOVÁ, E. Diplomový projekt. Práca s odbornou anglickou terminológiou v oblasti zvárania. Trnava: </a:t>
            </a:r>
            <a:r>
              <a:rPr lang="sk-SK" dirty="0" err="1"/>
              <a:t>AlumniPress</a:t>
            </a:r>
            <a:r>
              <a:rPr lang="sk-SK" dirty="0"/>
              <a:t>, 2009. 126 s. ISBN 978-80-8096-096-4. </a:t>
            </a:r>
            <a:r>
              <a:rPr lang="sk-SK" b="1" dirty="0"/>
              <a:t>knižnica MTF: 8/Ma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MARÔNEK, M. Krátky anglicko-slovenský terminologický slovník. Časť III. Akronymy. Zvárač Roč. 9, č. 4. s. 44--46. ISSN 1336-5045. </a:t>
            </a:r>
            <a:r>
              <a:rPr lang="sk-SK" b="1" dirty="0"/>
              <a:t>knižnica MTF: 8/Ma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HUTCHINSON, T. -- WATERS, A. </a:t>
            </a:r>
            <a:r>
              <a:rPr lang="sk-SK" dirty="0" err="1"/>
              <a:t>English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Communication</a:t>
            </a:r>
            <a:r>
              <a:rPr lang="sk-SK" dirty="0"/>
              <a:t>. </a:t>
            </a:r>
            <a:r>
              <a:rPr lang="sk-SK" dirty="0" err="1"/>
              <a:t>Essex</a:t>
            </a:r>
            <a:r>
              <a:rPr lang="sk-SK" dirty="0"/>
              <a:t>: </a:t>
            </a:r>
            <a:r>
              <a:rPr lang="sk-SK" dirty="0" err="1"/>
              <a:t>Longman</a:t>
            </a:r>
            <a:r>
              <a:rPr lang="sk-SK" dirty="0"/>
              <a:t> Group UK, 1991. 128 s. ISBN 0-582-74863-1. </a:t>
            </a:r>
            <a:r>
              <a:rPr lang="sk-SK" b="1" dirty="0"/>
              <a:t>knižnica MTF: 8/Hu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3 : </a:t>
            </a:r>
            <a:r>
              <a:rPr lang="sk-SK" dirty="0" err="1"/>
              <a:t>Course</a:t>
            </a:r>
            <a:r>
              <a:rPr lang="sk-SK" dirty="0"/>
              <a:t> </a:t>
            </a:r>
            <a:r>
              <a:rPr lang="sk-SK" dirty="0" err="1"/>
              <a:t>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International, 2011. 126 s. ISBN 978-1-4082-2947-7. </a:t>
            </a:r>
            <a:r>
              <a:rPr lang="sk-SK" b="1" dirty="0"/>
              <a:t>knižnica MTF: 8/Bo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BONAMY, D.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 4 : </a:t>
            </a:r>
            <a:r>
              <a:rPr lang="sk-SK" dirty="0" err="1"/>
              <a:t>Course</a:t>
            </a:r>
            <a:r>
              <a:rPr lang="sk-SK" dirty="0"/>
              <a:t> </a:t>
            </a:r>
            <a:r>
              <a:rPr lang="sk-SK" dirty="0" err="1"/>
              <a:t>Book</a:t>
            </a:r>
            <a:r>
              <a:rPr lang="sk-SK" dirty="0"/>
              <a:t>. </a:t>
            </a:r>
            <a:r>
              <a:rPr lang="sk-SK" dirty="0" err="1"/>
              <a:t>Harlow</a:t>
            </a:r>
            <a:r>
              <a:rPr lang="sk-SK" dirty="0"/>
              <a:t>: </a:t>
            </a:r>
            <a:r>
              <a:rPr lang="sk-SK" dirty="0" err="1"/>
              <a:t>Pearson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International, 2011. 127 s. ISBN 978-1-4082-2955-2. </a:t>
            </a:r>
            <a:r>
              <a:rPr lang="sk-SK" b="1" dirty="0"/>
              <a:t>knižnica MTF: 8/Bo</a:t>
            </a: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PÄTOPRSTÁ, J. a kol. </a:t>
            </a:r>
            <a:r>
              <a:rPr lang="sk-SK" dirty="0" err="1"/>
              <a:t>English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Professional </a:t>
            </a:r>
            <a:r>
              <a:rPr lang="sk-SK" dirty="0" err="1"/>
              <a:t>Communication</a:t>
            </a:r>
            <a:r>
              <a:rPr lang="sk-SK" dirty="0"/>
              <a:t>. Bratislava: STU v Bratislave, 2001. 161 s. ISBN 80-227-1624-3. </a:t>
            </a:r>
            <a:r>
              <a:rPr lang="sk-SK" b="1" dirty="0"/>
              <a:t>knižnica MTF: 8/</a:t>
            </a:r>
            <a:r>
              <a:rPr lang="sk-SK" b="1" dirty="0" err="1"/>
              <a:t>Pä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ROVANOVÁ, Ľ. A kol. </a:t>
            </a:r>
            <a:r>
              <a:rPr lang="sk-SK" dirty="0" err="1"/>
              <a:t>English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Professional </a:t>
            </a:r>
            <a:r>
              <a:rPr lang="sk-SK" dirty="0" err="1"/>
              <a:t>Communication</a:t>
            </a:r>
            <a:r>
              <a:rPr lang="sk-SK" dirty="0"/>
              <a:t> </a:t>
            </a:r>
            <a:r>
              <a:rPr lang="sk-SK" dirty="0" err="1"/>
              <a:t>Development</a:t>
            </a:r>
            <a:r>
              <a:rPr lang="sk-SK" dirty="0"/>
              <a:t>. Bratislava: STU v Bratislave, 2006. 150 s. ISBN 80-227-2420-3.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HUBA, M. a kol. Tímová práca. Bratislava: STU v Bratislave, 2004. 136 s. ISBN 80-227-2119-0.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JONES, L. -- ALEXANDER, R. New International Business </a:t>
            </a:r>
            <a:r>
              <a:rPr lang="sk-SK" dirty="0" err="1"/>
              <a:t>English</a:t>
            </a:r>
            <a:r>
              <a:rPr lang="sk-SK" dirty="0"/>
              <a:t> : </a:t>
            </a:r>
            <a:r>
              <a:rPr lang="sk-SK" dirty="0" err="1"/>
              <a:t>Updated</a:t>
            </a:r>
            <a:r>
              <a:rPr lang="sk-SK" dirty="0"/>
              <a:t> </a:t>
            </a:r>
            <a:r>
              <a:rPr lang="sk-SK" dirty="0" err="1"/>
              <a:t>Edition.Communication</a:t>
            </a:r>
            <a:r>
              <a:rPr lang="sk-SK" dirty="0"/>
              <a:t> </a:t>
            </a:r>
            <a:r>
              <a:rPr lang="sk-SK" dirty="0" err="1"/>
              <a:t>skills</a:t>
            </a:r>
            <a:r>
              <a:rPr lang="sk-SK" dirty="0"/>
              <a:t> in </a:t>
            </a:r>
            <a:r>
              <a:rPr lang="sk-SK" dirty="0" err="1"/>
              <a:t>English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business </a:t>
            </a:r>
            <a:r>
              <a:rPr lang="sk-SK" dirty="0" err="1"/>
              <a:t>purposes</a:t>
            </a:r>
            <a:r>
              <a:rPr lang="sk-SK" dirty="0"/>
              <a:t>. </a:t>
            </a:r>
            <a:r>
              <a:rPr lang="sk-SK" dirty="0" err="1"/>
              <a:t>Student´s</a:t>
            </a:r>
            <a:r>
              <a:rPr lang="sk-SK" dirty="0"/>
              <a:t> </a:t>
            </a:r>
            <a:r>
              <a:rPr lang="sk-SK" dirty="0" err="1"/>
              <a:t>Book</a:t>
            </a:r>
            <a:r>
              <a:rPr lang="sk-SK" dirty="0"/>
              <a:t>. </a:t>
            </a:r>
            <a:r>
              <a:rPr lang="sk-SK" dirty="0" err="1"/>
              <a:t>Cambridge</a:t>
            </a:r>
            <a:r>
              <a:rPr lang="sk-SK" dirty="0"/>
              <a:t>: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University</a:t>
            </a:r>
            <a:r>
              <a:rPr lang="sk-SK" dirty="0"/>
              <a:t> Press, 2002. 176 s. ISBN 0-521-77472-1. </a:t>
            </a:r>
            <a:r>
              <a:rPr lang="sk-SK" b="1" dirty="0"/>
              <a:t>knižnica MTF: 8/</a:t>
            </a:r>
            <a:r>
              <a:rPr lang="sk-SK" b="1" dirty="0" err="1"/>
              <a:t>Jo</a:t>
            </a:r>
            <a:endParaRPr lang="sk-SK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4453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29849" y="390013"/>
            <a:ext cx="1176727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 30301:2019 </a:t>
            </a:r>
            <a:r>
              <a:rPr lang="sk-SK" sz="1600" dirty="0" err="1"/>
              <a:t>Information</a:t>
            </a:r>
            <a:r>
              <a:rPr lang="sk-SK" sz="1600" dirty="0"/>
              <a:t> and </a:t>
            </a:r>
            <a:r>
              <a:rPr lang="sk-SK" sz="1600" dirty="0" err="1"/>
              <a:t>documentation</a:t>
            </a:r>
            <a:r>
              <a:rPr lang="sk-SK" sz="1600" dirty="0"/>
              <a:t> — Management </a:t>
            </a:r>
            <a:r>
              <a:rPr lang="sk-SK" sz="1600" dirty="0" err="1"/>
              <a:t>systems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records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, Dátum vydania: 01.02.2019. </a:t>
            </a:r>
            <a:r>
              <a:rPr lang="sk-SK" sz="1600" b="1" dirty="0"/>
              <a:t>knižnica MTF: prístup ONLINE v knižnici</a:t>
            </a:r>
            <a:endParaRPr lang="sk-SK" sz="1600" dirty="0"/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 30401:2018 </a:t>
            </a:r>
            <a:r>
              <a:rPr lang="sk-SK" sz="1600" dirty="0" err="1"/>
              <a:t>Knowledge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, Dátum vydania 01.11.2018. </a:t>
            </a:r>
            <a:r>
              <a:rPr lang="sk-SK" sz="1600" b="1" dirty="0"/>
              <a:t>knižnica MTF: prístup ONLINE v knižnici</a:t>
            </a:r>
            <a:endParaRPr lang="sk-SK" sz="1600" dirty="0"/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 37101:2016 </a:t>
            </a:r>
            <a:r>
              <a:rPr lang="sk-SK" sz="1600" dirty="0" err="1"/>
              <a:t>Sustainable</a:t>
            </a:r>
            <a:r>
              <a:rPr lang="sk-SK" sz="1600" dirty="0"/>
              <a:t> </a:t>
            </a:r>
            <a:r>
              <a:rPr lang="sk-SK" sz="1600" dirty="0" err="1"/>
              <a:t>development</a:t>
            </a:r>
            <a:r>
              <a:rPr lang="sk-SK" sz="1600" dirty="0"/>
              <a:t> in </a:t>
            </a:r>
            <a:r>
              <a:rPr lang="sk-SK" sz="1600" dirty="0" err="1"/>
              <a:t>communities</a:t>
            </a:r>
            <a:r>
              <a:rPr lang="sk-SK" sz="1600" dirty="0"/>
              <a:t> — Management </a:t>
            </a:r>
            <a:r>
              <a:rPr lang="sk-SK" sz="1600" dirty="0" err="1"/>
              <a:t>system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sustainable</a:t>
            </a:r>
            <a:r>
              <a:rPr lang="sk-SK" sz="1600" dirty="0"/>
              <a:t> </a:t>
            </a:r>
            <a:r>
              <a:rPr lang="sk-SK" sz="1600" dirty="0" err="1"/>
              <a:t>development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with</a:t>
            </a:r>
            <a:r>
              <a:rPr lang="sk-SK" sz="1600" dirty="0"/>
              <a:t> </a:t>
            </a:r>
            <a:r>
              <a:rPr lang="sk-SK" sz="1600" dirty="0" err="1"/>
              <a:t>guidance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use</a:t>
            </a:r>
            <a:r>
              <a:rPr lang="sk-SK" sz="1600" dirty="0"/>
              <a:t>, Dátum vydania: 01.07.2016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 37301:2021 </a:t>
            </a:r>
            <a:r>
              <a:rPr lang="sk-SK" sz="1600" dirty="0" err="1"/>
              <a:t>Compliance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with</a:t>
            </a:r>
            <a:r>
              <a:rPr lang="sk-SK" sz="1600" dirty="0"/>
              <a:t> </a:t>
            </a:r>
            <a:r>
              <a:rPr lang="sk-SK" sz="1600" dirty="0" err="1"/>
              <a:t>guidance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use</a:t>
            </a:r>
            <a:r>
              <a:rPr lang="sk-SK" sz="1600" dirty="0"/>
              <a:t>, Dátum vydania: 01.04.2021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 39001:2012 Road </a:t>
            </a:r>
            <a:r>
              <a:rPr lang="sk-SK" sz="1600" dirty="0" err="1"/>
              <a:t>traffic</a:t>
            </a:r>
            <a:r>
              <a:rPr lang="sk-SK" sz="1600" dirty="0"/>
              <a:t> </a:t>
            </a:r>
            <a:r>
              <a:rPr lang="sk-SK" sz="1600" dirty="0" err="1"/>
              <a:t>safety</a:t>
            </a:r>
            <a:r>
              <a:rPr lang="sk-SK" sz="1600" dirty="0"/>
              <a:t> (RTS)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with</a:t>
            </a:r>
            <a:r>
              <a:rPr lang="sk-SK" sz="1600" dirty="0"/>
              <a:t> </a:t>
            </a:r>
            <a:r>
              <a:rPr lang="sk-SK" sz="1600" dirty="0" err="1"/>
              <a:t>guidance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use</a:t>
            </a:r>
            <a:r>
              <a:rPr lang="sk-SK" sz="1600" dirty="0"/>
              <a:t>, Dátum vydania: 01.10.2012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 44001:2017 </a:t>
            </a:r>
            <a:r>
              <a:rPr lang="sk-SK" sz="1600" dirty="0" err="1"/>
              <a:t>Collaborative</a:t>
            </a:r>
            <a:r>
              <a:rPr lang="sk-SK" sz="1600" dirty="0"/>
              <a:t> business </a:t>
            </a:r>
            <a:r>
              <a:rPr lang="sk-SK" sz="1600" dirty="0" err="1"/>
              <a:t>relationship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and </a:t>
            </a:r>
            <a:r>
              <a:rPr lang="sk-SK" sz="1600" dirty="0" err="1"/>
              <a:t>frameworke</a:t>
            </a:r>
            <a:r>
              <a:rPr lang="sk-SK" sz="1600" dirty="0"/>
              <a:t>, Dátum vydania: 01.03.2017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 46001:2019 </a:t>
            </a:r>
            <a:r>
              <a:rPr lang="sk-SK" sz="1600" dirty="0" err="1"/>
              <a:t>Water</a:t>
            </a:r>
            <a:r>
              <a:rPr lang="sk-SK" sz="1600" dirty="0"/>
              <a:t> </a:t>
            </a:r>
            <a:r>
              <a:rPr lang="sk-SK" sz="1600" dirty="0" err="1"/>
              <a:t>efficiency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with</a:t>
            </a:r>
            <a:r>
              <a:rPr lang="sk-SK" sz="1600" dirty="0"/>
              <a:t> </a:t>
            </a:r>
            <a:r>
              <a:rPr lang="sk-SK" sz="1600" dirty="0" err="1"/>
              <a:t>guidance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use</a:t>
            </a:r>
            <a:r>
              <a:rPr lang="sk-SK" sz="1600" dirty="0"/>
              <a:t>, Dátum vydania: 01.07.2019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 55001:2014 </a:t>
            </a:r>
            <a:r>
              <a:rPr lang="sk-SK" sz="1600" dirty="0" err="1"/>
              <a:t>Asset</a:t>
            </a:r>
            <a:r>
              <a:rPr lang="sk-SK" sz="1600" dirty="0"/>
              <a:t> management —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, Dátum vydania: 01.01.2014 </a:t>
            </a:r>
            <a:r>
              <a:rPr lang="sk-SK" sz="1600" b="1" dirty="0"/>
              <a:t>knižnica MTF: prístup ONLINE v knižnici</a:t>
            </a:r>
            <a:endParaRPr lang="sk-SK" sz="1600" dirty="0"/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 56002:2019 </a:t>
            </a:r>
            <a:r>
              <a:rPr lang="sk-SK" sz="1600" dirty="0" err="1"/>
              <a:t>Innovation</a:t>
            </a:r>
            <a:r>
              <a:rPr lang="sk-SK" sz="1600" dirty="0"/>
              <a:t> management — </a:t>
            </a:r>
            <a:r>
              <a:rPr lang="sk-SK" sz="1600" dirty="0" err="1"/>
              <a:t>Innovation</a:t>
            </a:r>
            <a:r>
              <a:rPr lang="sk-SK" sz="1600" dirty="0"/>
              <a:t> management </a:t>
            </a:r>
            <a:r>
              <a:rPr lang="sk-SK" sz="1600" dirty="0" err="1"/>
              <a:t>system</a:t>
            </a:r>
            <a:r>
              <a:rPr lang="sk-SK" sz="1600" dirty="0"/>
              <a:t> — </a:t>
            </a:r>
            <a:r>
              <a:rPr lang="sk-SK" sz="1600" dirty="0" err="1"/>
              <a:t>Guidance</a:t>
            </a:r>
            <a:r>
              <a:rPr lang="sk-SK" sz="1600" dirty="0"/>
              <a:t>, Dátum vydania 01.07.2019 </a:t>
            </a:r>
            <a:r>
              <a:rPr lang="sk-SK" sz="1600" b="1" dirty="0"/>
              <a:t>knižnica MTF: prístup ONLINE v knižnici</a:t>
            </a:r>
            <a:endParaRPr lang="sk-SK" sz="1600" dirty="0"/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ISO/IEC 19770-1:2017 </a:t>
            </a:r>
            <a:r>
              <a:rPr lang="sk-SK" sz="1600" dirty="0" err="1"/>
              <a:t>Information</a:t>
            </a:r>
            <a:r>
              <a:rPr lang="sk-SK" sz="1600" dirty="0"/>
              <a:t> </a:t>
            </a:r>
            <a:r>
              <a:rPr lang="sk-SK" sz="1600" dirty="0" err="1"/>
              <a:t>technology</a:t>
            </a:r>
            <a:r>
              <a:rPr lang="sk-SK" sz="1600" dirty="0"/>
              <a:t> — IT </a:t>
            </a:r>
            <a:r>
              <a:rPr lang="sk-SK" sz="1600" dirty="0" err="1"/>
              <a:t>asset</a:t>
            </a:r>
            <a:r>
              <a:rPr lang="sk-SK" sz="1600" dirty="0"/>
              <a:t> management — Part 1: IT </a:t>
            </a:r>
            <a:r>
              <a:rPr lang="sk-SK" sz="1600" dirty="0" err="1"/>
              <a:t>asset</a:t>
            </a:r>
            <a:r>
              <a:rPr lang="sk-SK" sz="1600" dirty="0"/>
              <a:t> management </a:t>
            </a:r>
            <a:r>
              <a:rPr lang="sk-SK" sz="1600" dirty="0" err="1"/>
              <a:t>systems</a:t>
            </a:r>
            <a:r>
              <a:rPr lang="sk-SK" sz="1600" dirty="0"/>
              <a:t> — </a:t>
            </a:r>
            <a:r>
              <a:rPr lang="sk-SK" sz="1600" dirty="0" err="1"/>
              <a:t>Requirements</a:t>
            </a:r>
            <a:r>
              <a:rPr lang="sk-SK" sz="1600" dirty="0"/>
              <a:t> Dátum vydania: 01.12.2017 </a:t>
            </a:r>
            <a:r>
              <a:rPr lang="sk-SK" sz="1600" b="1" dirty="0"/>
              <a:t>knižnica MTF: prístup ONLINE v knižnici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ISO/IEC 27701:2019 </a:t>
            </a:r>
            <a:r>
              <a:rPr lang="sk-SK" sz="1600" dirty="0" err="1"/>
              <a:t>Security</a:t>
            </a:r>
            <a:r>
              <a:rPr lang="sk-SK" sz="1600" dirty="0"/>
              <a:t> </a:t>
            </a:r>
            <a:r>
              <a:rPr lang="sk-SK" sz="1600" dirty="0" err="1"/>
              <a:t>techniques</a:t>
            </a:r>
            <a:r>
              <a:rPr lang="sk-SK" sz="1600" dirty="0"/>
              <a:t> — </a:t>
            </a:r>
            <a:r>
              <a:rPr lang="sk-SK" sz="1600" dirty="0" err="1"/>
              <a:t>Extension</a:t>
            </a:r>
            <a:r>
              <a:rPr lang="sk-SK" sz="1600" dirty="0"/>
              <a:t> to ISO/IEC 27001 and ISO/IEC 27002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privacy</a:t>
            </a:r>
            <a:r>
              <a:rPr lang="sk-SK" sz="1600" dirty="0"/>
              <a:t> </a:t>
            </a:r>
            <a:r>
              <a:rPr lang="sk-SK" sz="1600" dirty="0" err="1"/>
              <a:t>information</a:t>
            </a:r>
            <a:r>
              <a:rPr lang="sk-SK" sz="1600" dirty="0"/>
              <a:t> management — </a:t>
            </a:r>
            <a:r>
              <a:rPr lang="sk-SK" sz="1600" dirty="0" err="1"/>
              <a:t>Requirements</a:t>
            </a:r>
            <a:r>
              <a:rPr lang="sk-SK" sz="1600" dirty="0"/>
              <a:t> and </a:t>
            </a:r>
            <a:r>
              <a:rPr lang="sk-SK" sz="1600" dirty="0" err="1"/>
              <a:t>guidelines</a:t>
            </a:r>
            <a:r>
              <a:rPr lang="sk-SK" sz="1600" dirty="0"/>
              <a:t>, Dátum vydania: 01.08.2019 </a:t>
            </a:r>
            <a:r>
              <a:rPr lang="sk-SK" sz="1600" b="1" dirty="0"/>
              <a:t>knižnica MTF: prístup ONLINE v knižnici</a:t>
            </a:r>
            <a:endParaRPr lang="sk-SK" sz="1600" dirty="0"/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ISO/IEC/IEEE 90003:2018 Software </a:t>
            </a:r>
            <a:r>
              <a:rPr lang="sk-SK" sz="1600" dirty="0" err="1"/>
              <a:t>engineering</a:t>
            </a:r>
            <a:r>
              <a:rPr lang="sk-SK" sz="1600" dirty="0"/>
              <a:t> — </a:t>
            </a:r>
            <a:r>
              <a:rPr lang="sk-SK" sz="1600" dirty="0" err="1"/>
              <a:t>Guidelines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application</a:t>
            </a:r>
            <a:r>
              <a:rPr lang="sk-SK" sz="1600" dirty="0"/>
              <a:t> of ISO 9001:2015 to </a:t>
            </a:r>
            <a:r>
              <a:rPr lang="sk-SK" sz="1600" dirty="0" err="1"/>
              <a:t>computer</a:t>
            </a:r>
            <a:r>
              <a:rPr lang="sk-SK" sz="1600" dirty="0"/>
              <a:t> software, Dátum vydania: 01.11.2018</a:t>
            </a:r>
          </a:p>
          <a:p>
            <a:pPr marL="342900" lvl="0" indent="-342900">
              <a:buFont typeface="+mj-lt"/>
              <a:buAutoNum type="arabicPeriod" startAt="13"/>
            </a:pPr>
            <a:r>
              <a:rPr lang="sk-SK" sz="1600" dirty="0"/>
              <a:t>ISO/TS 22163:2017 Railway </a:t>
            </a:r>
            <a:r>
              <a:rPr lang="sk-SK" sz="1600" dirty="0" err="1"/>
              <a:t>applications</a:t>
            </a:r>
            <a:r>
              <a:rPr lang="sk-SK" sz="1600" dirty="0"/>
              <a:t> — </a:t>
            </a:r>
            <a:r>
              <a:rPr lang="sk-SK" sz="1600" dirty="0" err="1"/>
              <a:t>Quality</a:t>
            </a:r>
            <a:r>
              <a:rPr lang="sk-SK" sz="1600" dirty="0"/>
              <a:t> management </a:t>
            </a:r>
            <a:r>
              <a:rPr lang="sk-SK" sz="1600" dirty="0" err="1"/>
              <a:t>system</a:t>
            </a:r>
            <a:r>
              <a:rPr lang="sk-SK" sz="1600" dirty="0"/>
              <a:t> — Business management </a:t>
            </a:r>
            <a:r>
              <a:rPr lang="sk-SK" sz="1600" dirty="0" err="1"/>
              <a:t>system</a:t>
            </a:r>
            <a:r>
              <a:rPr lang="sk-SK" sz="1600" dirty="0"/>
              <a:t>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rail</a:t>
            </a:r>
            <a:r>
              <a:rPr lang="sk-SK" sz="1600" dirty="0"/>
              <a:t> </a:t>
            </a:r>
            <a:r>
              <a:rPr lang="sk-SK" sz="1600" dirty="0" err="1"/>
              <a:t>organizations</a:t>
            </a:r>
            <a:r>
              <a:rPr lang="sk-SK" sz="1600" dirty="0"/>
              <a:t>: ISO 9001:2015 and </a:t>
            </a:r>
            <a:r>
              <a:rPr lang="sk-SK" sz="1600" dirty="0" err="1"/>
              <a:t>particular</a:t>
            </a:r>
            <a:r>
              <a:rPr lang="sk-SK" sz="1600" dirty="0"/>
              <a:t> </a:t>
            </a:r>
            <a:r>
              <a:rPr lang="sk-SK" sz="1600" dirty="0" err="1"/>
              <a:t>requirements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application</a:t>
            </a:r>
            <a:r>
              <a:rPr lang="sk-SK" sz="1600" dirty="0"/>
              <a:t> in the </a:t>
            </a:r>
            <a:r>
              <a:rPr lang="sk-SK" sz="1600" dirty="0" err="1"/>
              <a:t>rail</a:t>
            </a:r>
            <a:r>
              <a:rPr lang="sk-SK" sz="1600" dirty="0"/>
              <a:t> </a:t>
            </a:r>
            <a:r>
              <a:rPr lang="sk-SK" sz="1600" dirty="0" err="1"/>
              <a:t>sector</a:t>
            </a:r>
            <a:r>
              <a:rPr lang="sk-SK" sz="1600" dirty="0"/>
              <a:t>, Dátum vydania: 01.05.2017. </a:t>
            </a:r>
            <a:r>
              <a:rPr lang="sk-SK" sz="1600" b="1" dirty="0"/>
              <a:t>knižnica MTF: prístup ONLINE v knižnici</a:t>
            </a:r>
            <a:endParaRPr lang="sk-SK" sz="1600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lačidlo akcie: Späť alebo Predchádzajúci 3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lačidlo akcie: Dopredu alebo Ďalej 4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65193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6328" y="194368"/>
            <a:ext cx="11677338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ISO/TS 54001:2019 </a:t>
            </a:r>
            <a:r>
              <a:rPr lang="sk-SK" sz="1700" dirty="0" err="1"/>
              <a:t>Quality</a:t>
            </a:r>
            <a:r>
              <a:rPr lang="sk-SK" sz="1700" dirty="0"/>
              <a:t> management </a:t>
            </a:r>
            <a:r>
              <a:rPr lang="sk-SK" sz="1700" dirty="0" err="1"/>
              <a:t>systems</a:t>
            </a:r>
            <a:r>
              <a:rPr lang="sk-SK" sz="1700" dirty="0"/>
              <a:t> — </a:t>
            </a:r>
            <a:r>
              <a:rPr lang="sk-SK" sz="1700" dirty="0" err="1"/>
              <a:t>Particular</a:t>
            </a:r>
            <a:r>
              <a:rPr lang="sk-SK" sz="1700" dirty="0"/>
              <a:t> </a:t>
            </a:r>
            <a:r>
              <a:rPr lang="sk-SK" sz="1700" dirty="0" err="1"/>
              <a:t>requirements</a:t>
            </a:r>
            <a:r>
              <a:rPr lang="sk-SK" sz="1700" dirty="0"/>
              <a:t>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application</a:t>
            </a:r>
            <a:r>
              <a:rPr lang="sk-SK" sz="1700" dirty="0"/>
              <a:t> of ISO 9001:2015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electoral</a:t>
            </a:r>
            <a:r>
              <a:rPr lang="sk-SK" sz="1700" dirty="0"/>
              <a:t> </a:t>
            </a:r>
            <a:r>
              <a:rPr lang="sk-SK" sz="1700" dirty="0" err="1"/>
              <a:t>organizations</a:t>
            </a:r>
            <a:r>
              <a:rPr lang="sk-SK" sz="1700" dirty="0"/>
              <a:t> at </a:t>
            </a:r>
            <a:r>
              <a:rPr lang="sk-SK" sz="1700" dirty="0" err="1"/>
              <a:t>all</a:t>
            </a:r>
            <a:r>
              <a:rPr lang="sk-SK" sz="1700" dirty="0"/>
              <a:t> </a:t>
            </a:r>
            <a:r>
              <a:rPr lang="sk-SK" sz="1700" dirty="0" err="1"/>
              <a:t>levels</a:t>
            </a:r>
            <a:r>
              <a:rPr lang="sk-SK" sz="1700" dirty="0"/>
              <a:t> of </a:t>
            </a:r>
            <a:r>
              <a:rPr lang="sk-SK" sz="1700" dirty="0" err="1"/>
              <a:t>government</a:t>
            </a:r>
            <a:r>
              <a:rPr lang="sk-SK" sz="1700" dirty="0"/>
              <a:t>, Dátum vydania: 01.04.2019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STN EN ISO 10012 Systémy manažérstva merania. Požiadavky na meracie procesy a meracie zariadenia (ISO 10012: 2003), Dátum vydania: 01.10.2004 </a:t>
            </a:r>
            <a:r>
              <a:rPr lang="sk-SK" sz="1700" b="1" dirty="0"/>
              <a:t>knižnica MTF: prístup ONLJNE v knižnici</a:t>
            </a:r>
            <a:endParaRPr lang="sk-SK" sz="1700" dirty="0"/>
          </a:p>
          <a:p>
            <a:pPr marL="342900" lvl="0" indent="-342900">
              <a:buFont typeface="+mj-lt"/>
              <a:buAutoNum type="arabicPeriod"/>
            </a:pPr>
            <a:r>
              <a:rPr lang="sk-SK" sz="1700" dirty="0"/>
              <a:t>STN EN ISO 13485 Zdravotnícke pomôcky. Systémy manažérstva kvality. Požiadavky na regulačné účely (ISO 13485: 2016), Dátum vydania: 01.03.2017 </a:t>
            </a:r>
            <a:r>
              <a:rPr lang="sk-SK" sz="1700" b="1" dirty="0"/>
              <a:t>knižnica MTF:  prístup ONLINE v knižnici</a:t>
            </a:r>
            <a:endParaRPr lang="sk-SK" sz="1700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sz="1700" dirty="0"/>
              <a:t>STN EN ISO 14001 Systémy manažérstva </a:t>
            </a:r>
            <a:r>
              <a:rPr lang="sk-SK" sz="1700" dirty="0" err="1"/>
              <a:t>environmentu</a:t>
            </a:r>
            <a:r>
              <a:rPr lang="sk-SK" sz="1700" dirty="0"/>
              <a:t>. Požiadavky s pokynmi na použitie (ISO 14001: 2015), Dátum vydania: 01.04.2016 </a:t>
            </a:r>
            <a:r>
              <a:rPr lang="sk-SK" sz="1700" b="1" dirty="0"/>
              <a:t>knižnica MTF: prístup ONLINE v </a:t>
            </a:r>
            <a:r>
              <a:rPr lang="sk-SK" sz="1700" b="1" dirty="0" err="1"/>
              <a:t>knižnicni</a:t>
            </a:r>
            <a:endParaRPr lang="sk-SK" sz="1700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sz="1700" dirty="0"/>
              <a:t>STN EN ISO 16106 Prepravné obaly na nebezpečné veci. Obaly, stredne veľké nádoby na voľne ložené látky (IBC) a veľké obaly na nebezpečné veci. Návod na aplikáciu ISO 9001 (ISO 16106: 2020), Dátum vydania: 01.02.2021 </a:t>
            </a:r>
            <a:r>
              <a:rPr lang="sk-SK" sz="1700" b="1" dirty="0"/>
              <a:t>knižnica MTF: prístup ONLINE v knižnici</a:t>
            </a:r>
            <a:endParaRPr lang="sk-SK" sz="1700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sz="1700" dirty="0"/>
              <a:t>STN EN ISO 19011 Návod na auditovanie systémov manažérstva (ISO 19011: 2018), Dátum vydania: 01.06.2019 </a:t>
            </a:r>
            <a:r>
              <a:rPr lang="sk-SK" sz="1700" b="1" dirty="0"/>
              <a:t>knižnica MTF: prístup ONLINE v knižnici</a:t>
            </a:r>
            <a:endParaRPr lang="sk-SK" sz="1700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sz="1700" dirty="0"/>
              <a:t>STN EN ISO 22000 Systémy manažérstva bezpečnosti potravín. Požiadavky na organizácie potravinárskeho reťazca (ISO 22000: 2018), Dátum vydania: 01.09.2019 </a:t>
            </a:r>
            <a:r>
              <a:rPr lang="sk-SK" sz="1700" b="1" dirty="0"/>
              <a:t>knižnica MTF: prístup ONLINE v knižnici</a:t>
            </a:r>
            <a:endParaRPr lang="sk-SK" sz="1700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sz="1700" dirty="0"/>
              <a:t>STN EN ISO 22301 Ochrana a odolnosť spoločnosti. Systémy manažérstva plynulého podnikania. Požiadavky (ISO 22301: 2019), Dátum vydania: 01.03.2020 </a:t>
            </a:r>
            <a:r>
              <a:rPr lang="sk-SK" sz="1700" b="1" dirty="0"/>
              <a:t>knižnica MTF: prístup ONLINE v knižnici</a:t>
            </a:r>
            <a:endParaRPr lang="sk-SK" sz="1700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sz="1700" dirty="0"/>
              <a:t>STN EN ISO 26000 Usmernenie k spoločenskej zodpovednosti (ISO 26000: 2010) (Norma je identická s STN ISO 26000 z júna 2011), Dátum vydania: 01.02.2021 </a:t>
            </a:r>
            <a:r>
              <a:rPr lang="sk-SK" sz="1700" b="1" dirty="0"/>
              <a:t>knižnica MTF: prístup ONLINE v knižnici</a:t>
            </a:r>
          </a:p>
          <a:p>
            <a:pPr marL="342900" lvl="0" indent="-342900">
              <a:buFont typeface="+mj-lt"/>
              <a:buAutoNum type="arabicPeriod" startAt="26"/>
            </a:pPr>
            <a:r>
              <a:rPr lang="sk-SK" sz="1700" dirty="0"/>
              <a:t>STN EN ISO 41001 </a:t>
            </a:r>
            <a:r>
              <a:rPr lang="sk-SK" sz="1700" dirty="0" err="1"/>
              <a:t>Facility</a:t>
            </a:r>
            <a:r>
              <a:rPr lang="sk-SK" sz="1700" dirty="0"/>
              <a:t> management. Manažérske systémy. Požiadavky s návodom na použitie (ISO 41001: 2018), Dátum vydania: 01.05.2020 </a:t>
            </a:r>
            <a:r>
              <a:rPr lang="sk-SK" sz="1700" b="1" dirty="0"/>
              <a:t>knižnica MTF: prístup ONLINE v knižnici</a:t>
            </a:r>
            <a:endParaRPr lang="sk-SK" sz="1700" dirty="0"/>
          </a:p>
          <a:p>
            <a:pPr marL="342900" lvl="0" indent="-342900">
              <a:buFont typeface="+mj-lt"/>
              <a:buAutoNum type="arabicPeriod" startAt="26"/>
            </a:pPr>
            <a:r>
              <a:rPr lang="sk-SK" sz="1700" dirty="0"/>
              <a:t>STN EN ISO 50001 Systém energetického manažérstva. Požiadavky s návodom na používanie (ISO 50001: 2018), Dátum vydania: 01.02.2020 </a:t>
            </a:r>
            <a:r>
              <a:rPr lang="sk-SK" sz="1700" b="1" dirty="0"/>
              <a:t>knižnica MTF: prístup ONLINE v knižnici</a:t>
            </a:r>
            <a:endParaRPr lang="sk-SK" sz="1700" dirty="0"/>
          </a:p>
          <a:p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lačidlo akcie: Dopredu alebo Ďalej 3">
            <a:hlinkClick r:id="" action="ppaction://hlinkshowjump?jump=nextslide" highlightClick="1"/>
          </p:cNvPr>
          <p:cNvSpPr/>
          <p:nvPr/>
        </p:nvSpPr>
        <p:spPr>
          <a:xfrm>
            <a:off x="11545908" y="522689"/>
            <a:ext cx="359764" cy="329783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lačidlo akcie: Späť alebo Predchádzajúci 4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36340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344774" y="314793"/>
            <a:ext cx="115574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34"/>
            </a:pPr>
            <a:r>
              <a:rPr lang="sk-SK" dirty="0"/>
              <a:t>STN EN ISO 9000 Systémy manažérstva kvality. Základy a slovník (ISO 9000: 2015), Dátum vydania: 01.06.2016 </a:t>
            </a:r>
            <a:r>
              <a:rPr lang="sk-SK" b="1" dirty="0"/>
              <a:t>knižnica MTF: prístup ONLINE v knižnici</a:t>
            </a:r>
            <a:endParaRPr lang="sk-SK" dirty="0"/>
          </a:p>
          <a:p>
            <a:pPr marL="342900" lvl="0" indent="-342900">
              <a:buFont typeface="+mj-lt"/>
              <a:buAutoNum type="arabicPeriod" startAt="34"/>
            </a:pPr>
            <a:r>
              <a:rPr lang="sk-SK" dirty="0"/>
              <a:t>STN EN ISO 9001 Systémy manažérstva kvality. Požiadavky (ISO 9001: 2015), Dátum vydania: 01.02.2016</a:t>
            </a:r>
            <a:r>
              <a:rPr lang="sk-SK" b="1" dirty="0"/>
              <a:t> knižnica MTF: prístup ONLINE v knižnici</a:t>
            </a:r>
            <a:endParaRPr lang="sk-SK" dirty="0"/>
          </a:p>
          <a:p>
            <a:pPr marL="342900" lvl="0" indent="-342900">
              <a:buFont typeface="+mj-lt"/>
              <a:buAutoNum type="arabicPeriod" startAt="34"/>
            </a:pPr>
            <a:r>
              <a:rPr lang="sk-SK" dirty="0"/>
              <a:t>STN EN ISO/IEC 27001 (Informačné technológie. Bezpečnostné metódy. Systémy riadenia informačnej bezpečnosti. Požiadavky (ISO/IEC 27001: 2013 vrátane </a:t>
            </a:r>
            <a:r>
              <a:rPr lang="sk-SK" dirty="0" err="1"/>
              <a:t>Cor</a:t>
            </a:r>
            <a:r>
              <a:rPr lang="sk-SK" dirty="0"/>
              <a:t>. 1: 2014 a </a:t>
            </a:r>
            <a:r>
              <a:rPr lang="sk-SK" dirty="0" err="1"/>
              <a:t>Cor</a:t>
            </a:r>
            <a:r>
              <a:rPr lang="sk-SK" dirty="0"/>
              <a:t>. 2: 2015), Dátum vydania: 01.09.2014 </a:t>
            </a:r>
            <a:r>
              <a:rPr lang="sk-SK" b="1" dirty="0"/>
              <a:t>knižnica MTF: prístup ONLINE v knižnici</a:t>
            </a:r>
            <a:endParaRPr lang="sk-SK" dirty="0"/>
          </a:p>
          <a:p>
            <a:pPr marL="342900" lvl="0" indent="-342900">
              <a:buFont typeface="+mj-lt"/>
              <a:buAutoNum type="arabicPeriod" startAt="34"/>
            </a:pPr>
            <a:r>
              <a:rPr lang="sk-SK" dirty="0"/>
              <a:t>STN ISO 31000 Manažérstvo rizika. Návod, Dátum vydania: 01.03.2019 </a:t>
            </a:r>
            <a:r>
              <a:rPr lang="sk-SK" b="1" dirty="0"/>
              <a:t>knižnica MTF: prístup ONLINE v knižnici</a:t>
            </a:r>
            <a:endParaRPr lang="sk-SK" dirty="0"/>
          </a:p>
          <a:p>
            <a:pPr marL="342900" lvl="0" indent="-342900">
              <a:buFont typeface="+mj-lt"/>
              <a:buAutoNum type="arabicPeriod" startAt="34"/>
            </a:pPr>
            <a:r>
              <a:rPr lang="sk-SK" dirty="0"/>
              <a:t>STN ISO 37001 Systémy manažérstva proti korupcii. Požiadavky s usmernením na používanie, Dátum vydania: 01.02.2019 </a:t>
            </a:r>
            <a:r>
              <a:rPr lang="sk-SK" b="1" dirty="0"/>
              <a:t>knižnica MTF: prístup ONLINE v knižnici</a:t>
            </a:r>
            <a:endParaRPr lang="sk-SK" dirty="0"/>
          </a:p>
          <a:p>
            <a:pPr marL="342900" lvl="0" indent="-342900">
              <a:buFont typeface="+mj-lt"/>
              <a:buAutoNum type="arabicPeriod" startAt="34"/>
            </a:pPr>
            <a:r>
              <a:rPr lang="sk-SK" dirty="0"/>
              <a:t>STN ISO 45001 Systémy manažérstva bezpečnosti a ochrany zdravia pri práci. Požiadavky s usmernením na používanie, Dátum vydania: 01.02.2019 </a:t>
            </a:r>
            <a:r>
              <a:rPr lang="sk-SK" b="1" dirty="0"/>
              <a:t>knižnica MTF: prístup ONLINE v knižnici</a:t>
            </a:r>
            <a:endParaRPr lang="sk-SK" dirty="0"/>
          </a:p>
          <a:p>
            <a:pPr marL="342900" lvl="0" indent="-342900">
              <a:buFont typeface="+mj-lt"/>
              <a:buAutoNum type="arabicPeriod" startAt="34"/>
            </a:pPr>
            <a:r>
              <a:rPr lang="sk-SK" dirty="0"/>
              <a:t>STN ISO/IEC 20000-1 Informačné technológie. Manažérstvo služieb. Časť 1: Požiadavky na systém manažérstva služieb, Dátum vydania: 01.06.2014 </a:t>
            </a:r>
            <a:r>
              <a:rPr lang="sk-SK" b="1" dirty="0"/>
              <a:t>knižnica MTF: prístup ONLINE v knižnici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lačidlo akcie: Späť alebo Predchádzajúci 4">
            <a:hlinkClick r:id="" action="ppaction://hlinkshowjump?jump=previousslide" highlightClick="1"/>
          </p:cNvPr>
          <p:cNvSpPr/>
          <p:nvPr/>
        </p:nvSpPr>
        <p:spPr>
          <a:xfrm>
            <a:off x="194872" y="6338872"/>
            <a:ext cx="344775" cy="329783"/>
          </a:xfrm>
          <a:prstGeom prst="actionButtonBackPreviou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407555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49705" y="569626"/>
            <a:ext cx="1131757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INTELIGENTNÉ METÓDY RIADENIA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SEKAJ, I. Evolučné výpočty a ich využitie v praxi. Bratislava: IRIS, 2005. 157 s. ISBN 80-89018-87-4. </a:t>
            </a:r>
            <a:r>
              <a:rPr lang="sk-SK" b="1" dirty="0"/>
              <a:t>knižnica MTF: 681.3/Se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KVASNIČKA, V. -- TIŇO, P. -- POSPÍCHAL, J. Evolučné algoritmy. Bratislava,  STU, 2000. </a:t>
            </a:r>
            <a:r>
              <a:rPr lang="sk-SK" b="1" dirty="0"/>
              <a:t>knižnica MTF: 519/</a:t>
            </a:r>
            <a:r>
              <a:rPr lang="sk-SK" b="1" dirty="0" err="1"/>
              <a:t>Kv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NOVÁK, V. </a:t>
            </a:r>
            <a:r>
              <a:rPr lang="sk-SK" dirty="0" err="1"/>
              <a:t>Fuzzy</a:t>
            </a:r>
            <a:r>
              <a:rPr lang="sk-SK" dirty="0"/>
              <a:t> množiny a </a:t>
            </a:r>
            <a:r>
              <a:rPr lang="sk-SK" dirty="0" err="1"/>
              <a:t>jejich</a:t>
            </a:r>
            <a:r>
              <a:rPr lang="sk-SK" dirty="0"/>
              <a:t> aplikace. Praha: SNTL, 1990. 296 s. ISBN 80-03-00325-3. </a:t>
            </a:r>
            <a:r>
              <a:rPr lang="sk-SK" b="1" dirty="0"/>
              <a:t>knižnica MTF: 519/No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JURA, P. Základy </a:t>
            </a:r>
            <a:r>
              <a:rPr lang="sk-SK" dirty="0" err="1"/>
              <a:t>fuzzy</a:t>
            </a:r>
            <a:r>
              <a:rPr lang="sk-SK" dirty="0"/>
              <a:t> logiky pro </a:t>
            </a:r>
            <a:r>
              <a:rPr lang="sk-SK" dirty="0" err="1"/>
              <a:t>řízení</a:t>
            </a:r>
            <a:r>
              <a:rPr lang="sk-SK" dirty="0"/>
              <a:t> a </a:t>
            </a:r>
            <a:r>
              <a:rPr lang="sk-SK" dirty="0" err="1"/>
              <a:t>modelování</a:t>
            </a:r>
            <a:r>
              <a:rPr lang="sk-SK" dirty="0"/>
              <a:t>. Brno: VUTIUM, 2003. 132 s. ISBN 80-214-2261-0. </a:t>
            </a:r>
            <a:r>
              <a:rPr lang="sk-SK" b="1" dirty="0"/>
              <a:t>knižnica MTF: 519/Ju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ZALZALA, A. -- FLEMING, P. </a:t>
            </a:r>
            <a:r>
              <a:rPr lang="sk-SK" dirty="0" err="1"/>
              <a:t>Genetic</a:t>
            </a:r>
            <a:r>
              <a:rPr lang="sk-SK" dirty="0"/>
              <a:t> </a:t>
            </a:r>
            <a:r>
              <a:rPr lang="sk-SK" dirty="0" err="1"/>
              <a:t>algorithms</a:t>
            </a:r>
            <a:r>
              <a:rPr lang="sk-SK" dirty="0"/>
              <a:t> in </a:t>
            </a:r>
            <a:r>
              <a:rPr lang="sk-SK" dirty="0" err="1"/>
              <a:t>engineering</a:t>
            </a:r>
            <a:r>
              <a:rPr lang="sk-SK" dirty="0"/>
              <a:t> </a:t>
            </a:r>
            <a:r>
              <a:rPr lang="sk-SK" dirty="0" err="1"/>
              <a:t>systems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: </a:t>
            </a:r>
            <a:r>
              <a:rPr lang="sk-SK" dirty="0" err="1"/>
              <a:t>Institution</a:t>
            </a:r>
            <a:r>
              <a:rPr lang="sk-SK" dirty="0"/>
              <a:t> of </a:t>
            </a:r>
            <a:r>
              <a:rPr lang="sk-SK" dirty="0" err="1"/>
              <a:t>Electrical</a:t>
            </a:r>
            <a:r>
              <a:rPr lang="sk-SK" dirty="0"/>
              <a:t> </a:t>
            </a:r>
            <a:r>
              <a:rPr lang="sk-SK" dirty="0" err="1"/>
              <a:t>Engineers</a:t>
            </a:r>
            <a:r>
              <a:rPr lang="sk-SK" dirty="0"/>
              <a:t>, 1997. 263 s. ISBN 0-85296-902-3.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SCHREIBER, P. -- NIKMON, M. Inteligentné metódy riadenia. Návody na cvičenia. Trnava : </a:t>
            </a:r>
            <a:r>
              <a:rPr lang="sk-SK" dirty="0" err="1"/>
              <a:t>AlumniPress</a:t>
            </a:r>
            <a:r>
              <a:rPr lang="sk-SK" dirty="0"/>
              <a:t>, 2017. 90 s. ISBN 978-80-8096-241-8. </a:t>
            </a:r>
            <a:r>
              <a:rPr lang="sk-SK" b="1" dirty="0"/>
              <a:t>e-skriptá, knižnica MTF: 681.3/</a:t>
            </a:r>
            <a:r>
              <a:rPr lang="sk-SK" b="1" dirty="0" err="1"/>
              <a:t>Sch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NOVÁK, V. </a:t>
            </a:r>
            <a:r>
              <a:rPr lang="sk-SK" dirty="0" err="1"/>
              <a:t>Fuzzy</a:t>
            </a:r>
            <a:r>
              <a:rPr lang="sk-SK" dirty="0"/>
              <a:t> množiny a </a:t>
            </a:r>
            <a:r>
              <a:rPr lang="sk-SK" dirty="0" err="1"/>
              <a:t>jejich</a:t>
            </a:r>
            <a:r>
              <a:rPr lang="sk-SK" dirty="0"/>
              <a:t> aplikace. Praha : SNTL, 1990. 296 s. ISBN 80-03-00325-3. </a:t>
            </a:r>
            <a:r>
              <a:rPr lang="sk-SK" b="1" dirty="0"/>
              <a:t>knižnica MTF: 519/No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SIDDIQUE, N.: </a:t>
            </a:r>
            <a:r>
              <a:rPr lang="sk-SK" dirty="0" err="1"/>
              <a:t>Intelligent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. A Hybrid </a:t>
            </a:r>
            <a:r>
              <a:rPr lang="sk-SK" dirty="0" err="1"/>
              <a:t>Approach</a:t>
            </a:r>
            <a:r>
              <a:rPr lang="sk-SK" dirty="0"/>
              <a:t> </a:t>
            </a:r>
            <a:r>
              <a:rPr lang="sk-SK" dirty="0" err="1"/>
              <a:t>Based</a:t>
            </a:r>
            <a:r>
              <a:rPr lang="sk-SK" dirty="0"/>
              <a:t> on </a:t>
            </a:r>
            <a:r>
              <a:rPr lang="sk-SK" dirty="0" err="1"/>
              <a:t>Fuzzy</a:t>
            </a:r>
            <a:r>
              <a:rPr lang="sk-SK" dirty="0"/>
              <a:t> </a:t>
            </a:r>
            <a:r>
              <a:rPr lang="sk-SK" dirty="0" err="1"/>
              <a:t>Logic</a:t>
            </a:r>
            <a:r>
              <a:rPr lang="sk-SK" dirty="0"/>
              <a:t>, </a:t>
            </a:r>
            <a:r>
              <a:rPr lang="sk-SK" dirty="0" err="1"/>
              <a:t>Neural</a:t>
            </a:r>
            <a:r>
              <a:rPr lang="sk-SK" dirty="0"/>
              <a:t> </a:t>
            </a:r>
            <a:r>
              <a:rPr lang="sk-SK" dirty="0" err="1"/>
              <a:t>Networks</a:t>
            </a:r>
            <a:r>
              <a:rPr lang="sk-SK" dirty="0"/>
              <a:t> and </a:t>
            </a:r>
            <a:r>
              <a:rPr lang="sk-SK" dirty="0" err="1"/>
              <a:t>Genetic</a:t>
            </a:r>
            <a:r>
              <a:rPr lang="sk-SK" dirty="0"/>
              <a:t> </a:t>
            </a:r>
            <a:r>
              <a:rPr lang="sk-SK" dirty="0" err="1"/>
              <a:t>Algorithms</a:t>
            </a:r>
            <a:r>
              <a:rPr lang="sk-SK" dirty="0"/>
              <a:t>. </a:t>
            </a:r>
            <a:r>
              <a:rPr lang="sk-SK" dirty="0" err="1"/>
              <a:t>Springer</a:t>
            </a:r>
            <a:r>
              <a:rPr lang="sk-SK" dirty="0"/>
              <a:t>, 2013. </a:t>
            </a:r>
            <a:r>
              <a:rPr lang="sk-SK" b="1" dirty="0"/>
              <a:t>knižnica MTF: 681.3/Si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64248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4754" y="419725"/>
            <a:ext cx="114225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INTERKULTÚRNY MANAŽMENT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EDFELT, R B. </a:t>
            </a:r>
            <a:r>
              <a:rPr lang="sk-SK" dirty="0" err="1"/>
              <a:t>Global</a:t>
            </a:r>
            <a:r>
              <a:rPr lang="sk-SK" dirty="0"/>
              <a:t> </a:t>
            </a:r>
            <a:r>
              <a:rPr lang="sk-SK" dirty="0" err="1"/>
              <a:t>Comparative</a:t>
            </a:r>
            <a:r>
              <a:rPr lang="sk-SK" dirty="0"/>
              <a:t> Management: A </a:t>
            </a:r>
            <a:r>
              <a:rPr lang="sk-SK" dirty="0" err="1"/>
              <a:t>Functional</a:t>
            </a:r>
            <a:r>
              <a:rPr lang="sk-SK" dirty="0"/>
              <a:t> </a:t>
            </a:r>
            <a:r>
              <a:rPr lang="sk-SK" dirty="0" err="1"/>
              <a:t>Approach</a:t>
            </a:r>
            <a:r>
              <a:rPr lang="sk-SK" dirty="0"/>
              <a:t>. </a:t>
            </a:r>
            <a:r>
              <a:rPr lang="sk-SK" dirty="0" err="1"/>
              <a:t>Thousand</a:t>
            </a:r>
            <a:r>
              <a:rPr lang="sk-SK" dirty="0"/>
              <a:t> </a:t>
            </a:r>
            <a:r>
              <a:rPr lang="sk-SK" dirty="0" err="1"/>
              <a:t>Oaks</a:t>
            </a:r>
            <a:r>
              <a:rPr lang="sk-SK" dirty="0"/>
              <a:t> : SAGE </a:t>
            </a:r>
            <a:r>
              <a:rPr lang="sk-SK" dirty="0" err="1"/>
              <a:t>Publications</a:t>
            </a:r>
            <a:r>
              <a:rPr lang="sk-SK" dirty="0"/>
              <a:t>, 2010. 345 s. ISBN 978-1-4129-4470-0. </a:t>
            </a:r>
            <a:r>
              <a:rPr lang="sk-SK" b="1" dirty="0"/>
              <a:t>knižnica MTF: 65/</a:t>
            </a:r>
            <a:r>
              <a:rPr lang="sk-SK" b="1" dirty="0" err="1"/>
              <a:t>Ed</a:t>
            </a:r>
            <a:br>
              <a:rPr lang="sk-SK" dirty="0"/>
            </a:br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Dančišinová</a:t>
            </a:r>
            <a:r>
              <a:rPr lang="sk-SK" dirty="0"/>
              <a:t>, Lucia; </a:t>
            </a:r>
            <a:r>
              <a:rPr lang="sk-SK" dirty="0" err="1"/>
              <a:t>Kozárová</a:t>
            </a:r>
            <a:r>
              <a:rPr lang="sk-SK" dirty="0"/>
              <a:t>, Irina. </a:t>
            </a:r>
            <a:r>
              <a:rPr lang="sk-SK" dirty="0" err="1"/>
              <a:t>Intercultural</a:t>
            </a:r>
            <a:r>
              <a:rPr lang="sk-SK" dirty="0"/>
              <a:t> </a:t>
            </a:r>
            <a:r>
              <a:rPr lang="sk-SK" dirty="0" err="1"/>
              <a:t>communication</a:t>
            </a:r>
            <a:r>
              <a:rPr lang="sk-SK" dirty="0"/>
              <a:t>, Prešov: Prešovská univerzita, 2023. s. 99. ISBN 978-80-555-3162-5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Nový Ivan a kol.. </a:t>
            </a:r>
            <a:r>
              <a:rPr lang="sk-SK" dirty="0" err="1"/>
              <a:t>Interkuturální</a:t>
            </a:r>
            <a:r>
              <a:rPr lang="sk-SK" dirty="0"/>
              <a:t> management.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/>
              <a:t>, 1996 s. 143. ISBN 80-7169-260-3. </a:t>
            </a:r>
            <a:r>
              <a:rPr lang="sk-SK" b="1" dirty="0"/>
              <a:t>knižnica MTF: 65/In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86275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9803" y="404734"/>
            <a:ext cx="115574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INTERNETOVÉ TECHNOLÓGIE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PÍSEK, S. HTML – tvorba jednoduchých internetových </a:t>
            </a:r>
            <a:r>
              <a:rPr lang="sk-SK" dirty="0" err="1"/>
              <a:t>stránek</a:t>
            </a:r>
            <a:r>
              <a:rPr lang="sk-SK" dirty="0"/>
              <a:t>. Praha: GRADA, 2006. 136 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SCOTT, H. -- BILL, E. -- SRINIVASA, S. ASP.NET 2.0 Programujeme </a:t>
            </a:r>
            <a:r>
              <a:rPr lang="sk-SK" dirty="0" err="1"/>
              <a:t>profesionálně</a:t>
            </a:r>
            <a:r>
              <a:rPr lang="sk-SK" dirty="0"/>
              <a:t>. Praha: COMPUTER PRESS, 2007. ISBN 978-80-251-1473-5.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KOSEK, J. PHP a XML. </a:t>
            </a:r>
            <a:r>
              <a:rPr lang="sk-SK" dirty="0" err="1"/>
              <a:t>Liberec</a:t>
            </a:r>
            <a:r>
              <a:rPr lang="sk-SK" dirty="0"/>
              <a:t>: GRADA, 2009. 368 s. ISBN 978-80-247-1116-4.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RESIG, J. JavaScript a </a:t>
            </a:r>
            <a:r>
              <a:rPr lang="sk-SK" dirty="0" err="1"/>
              <a:t>Ajax</a:t>
            </a:r>
            <a:r>
              <a:rPr lang="sk-SK" dirty="0"/>
              <a:t> : Moderní </a:t>
            </a:r>
            <a:r>
              <a:rPr lang="sk-SK" dirty="0" err="1"/>
              <a:t>programování</a:t>
            </a:r>
            <a:r>
              <a:rPr lang="sk-SK" dirty="0"/>
              <a:t> webových </a:t>
            </a:r>
            <a:r>
              <a:rPr lang="sk-SK" dirty="0" err="1"/>
              <a:t>aplikací</a:t>
            </a:r>
            <a:r>
              <a:rPr lang="sk-SK" dirty="0"/>
              <a:t>. Praha: </a:t>
            </a:r>
            <a:r>
              <a:rPr lang="sk-SK" dirty="0" err="1"/>
              <a:t>Computer</a:t>
            </a:r>
            <a:r>
              <a:rPr lang="sk-SK" dirty="0"/>
              <a:t> Press, 2007. 360 s. ISBN 978-80-251-1824-5.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YANK, K. -- ADAMS, C. </a:t>
            </a:r>
            <a:r>
              <a:rPr lang="sk-SK" dirty="0" err="1"/>
              <a:t>Začínáme</a:t>
            </a:r>
            <a:r>
              <a:rPr lang="sk-SK" dirty="0"/>
              <a:t> s </a:t>
            </a:r>
            <a:r>
              <a:rPr lang="sk-SK" dirty="0" err="1"/>
              <a:t>JavaScriptem</a:t>
            </a:r>
            <a:r>
              <a:rPr lang="sk-SK" dirty="0"/>
              <a:t> : Základy </a:t>
            </a:r>
            <a:r>
              <a:rPr lang="sk-SK" dirty="0" err="1"/>
              <a:t>programování</a:t>
            </a:r>
            <a:r>
              <a:rPr lang="sk-SK" dirty="0"/>
              <a:t>, webové </a:t>
            </a:r>
            <a:r>
              <a:rPr lang="sk-SK" dirty="0" err="1"/>
              <a:t>formuláře</a:t>
            </a:r>
            <a:r>
              <a:rPr lang="sk-SK" dirty="0"/>
              <a:t>, DOM a </a:t>
            </a:r>
            <a:r>
              <a:rPr lang="sk-SK" dirty="0" err="1"/>
              <a:t>Ajax</a:t>
            </a:r>
            <a:r>
              <a:rPr lang="sk-SK" dirty="0"/>
              <a:t>. Brno: </a:t>
            </a:r>
            <a:r>
              <a:rPr lang="sk-SK" dirty="0" err="1"/>
              <a:t>Zoner</a:t>
            </a:r>
            <a:r>
              <a:rPr lang="sk-SK" dirty="0"/>
              <a:t> Press, 2008. 333 s. ISBN 978-80-86815-94-7.</a:t>
            </a:r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NIXON R. </a:t>
            </a:r>
            <a:r>
              <a:rPr lang="sk-SK" dirty="0" err="1"/>
              <a:t>Learning</a:t>
            </a:r>
            <a:r>
              <a:rPr lang="sk-SK" dirty="0"/>
              <a:t> PHP, MySQL, JavaScript, CSS &amp; HTML5, </a:t>
            </a:r>
            <a:r>
              <a:rPr lang="sk-SK" dirty="0" err="1"/>
              <a:t>O'Reilly</a:t>
            </a:r>
            <a:r>
              <a:rPr lang="sk-SK" dirty="0"/>
              <a:t> </a:t>
            </a:r>
            <a:r>
              <a:rPr lang="sk-SK" dirty="0" err="1"/>
              <a:t>Media</a:t>
            </a:r>
            <a:r>
              <a:rPr lang="sk-SK" dirty="0"/>
              <a:t>, 2014, ISBN: 978-1491949467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72389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9685" y="509666"/>
            <a:ext cx="111976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INŽINIERSTVO KOORDINÁCIE A INŠPEKCIE VO ZVÁRANÍ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ULRICH, K. a kol. Inšpekcia vo zváraní. Trnava: </a:t>
            </a:r>
            <a:r>
              <a:rPr lang="sk-SK" dirty="0" err="1"/>
              <a:t>AlumniPress</a:t>
            </a:r>
            <a:r>
              <a:rPr lang="sk-SK" dirty="0"/>
              <a:t>, 2008. 131 s. ISBN 978-80-8096-075-9. </a:t>
            </a:r>
            <a:r>
              <a:rPr lang="sk-SK" b="1" dirty="0"/>
              <a:t>e-skriptá, knižnica MTF: 621.7/In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SÚKOP, D. Inšpekcia vo zváraní. Ostrava: </a:t>
            </a:r>
            <a:r>
              <a:rPr lang="sk-SK" dirty="0" err="1"/>
              <a:t>Zeross</a:t>
            </a:r>
            <a:r>
              <a:rPr lang="sk-SK" dirty="0"/>
              <a:t>, 2002. 76 s. ISBN 80-85771-98-5.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SÚKOP, D. Zabezpečovanie akosti zváraných konštrukcií. Bratislava: </a:t>
            </a:r>
            <a:r>
              <a:rPr lang="sk-SK" dirty="0" err="1"/>
              <a:t>Weldtech</a:t>
            </a:r>
            <a:r>
              <a:rPr lang="sk-SK" dirty="0"/>
              <a:t>, 1995. 55 s. ISBN 80-88734-24-X. </a:t>
            </a:r>
            <a:r>
              <a:rPr lang="sk-SK" b="1" dirty="0"/>
              <a:t>knižnica MTF: 621.7/Sú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 err="1"/>
              <a:t>Welding</a:t>
            </a:r>
            <a:r>
              <a:rPr lang="sk-SK" dirty="0"/>
              <a:t> </a:t>
            </a:r>
            <a:r>
              <a:rPr lang="sk-SK" dirty="0" err="1"/>
              <a:t>Inspection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. Miami : American </a:t>
            </a:r>
            <a:r>
              <a:rPr lang="sk-SK" dirty="0" err="1"/>
              <a:t>Welding</a:t>
            </a:r>
            <a:r>
              <a:rPr lang="sk-SK" dirty="0"/>
              <a:t> Society, 2000. 244 s. ISBN 0-87171-560-0. </a:t>
            </a:r>
            <a:r>
              <a:rPr lang="sk-SK" b="1" dirty="0"/>
              <a:t>knižnica MTF: 621.7/</a:t>
            </a:r>
            <a:r>
              <a:rPr lang="sk-SK" b="1" dirty="0" err="1"/>
              <a:t>We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90836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64892" y="119921"/>
            <a:ext cx="1187221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INŽINIERSTVO KVALITY PRODUKCIE A INTEGROVANÝ SYSTÉM</a:t>
            </a:r>
          </a:p>
          <a:p>
            <a:endParaRPr lang="sk-SK" sz="1500" dirty="0"/>
          </a:p>
          <a:p>
            <a:r>
              <a:rPr lang="sk-SK" sz="1500" b="1" dirty="0"/>
              <a:t>Základná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CHOVANCOVÁ, J. -- PAULIKOVÁ, A. Integrované manažérske systémy. Prešov : Prešovská univerzita, 2021. 251 s. ISBN 978-80-555-2698-0.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SINAY, J. Nástroje zlepšovania kvality. Prešov : </a:t>
            </a:r>
            <a:r>
              <a:rPr lang="sk-SK" sz="1500" dirty="0" err="1"/>
              <a:t>ManaCon</a:t>
            </a:r>
            <a:r>
              <a:rPr lang="sk-SK" sz="1500" dirty="0"/>
              <a:t>, 2007. 192 s. ISBN 978-80-89040-32-2. </a:t>
            </a:r>
            <a:r>
              <a:rPr lang="sk-SK" sz="1500" b="1" dirty="0"/>
              <a:t>knižnica MTF: 658.56/Si, CD-1081 -  CD-1085 (z knihovníka)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NENADÁL, Jaroslav et al. Moderní management </a:t>
            </a:r>
            <a:r>
              <a:rPr lang="sk-SK" sz="1500" dirty="0" err="1"/>
              <a:t>jakosti</a:t>
            </a:r>
            <a:r>
              <a:rPr lang="sk-SK" sz="1500" dirty="0"/>
              <a:t> : </a:t>
            </a:r>
            <a:r>
              <a:rPr lang="sk-SK" sz="1500" dirty="0" err="1"/>
              <a:t>Principy</a:t>
            </a:r>
            <a:r>
              <a:rPr lang="sk-SK" sz="1500" dirty="0"/>
              <a:t>, postupy, </a:t>
            </a:r>
            <a:r>
              <a:rPr lang="sk-SK" sz="1500" dirty="0" err="1"/>
              <a:t>metody</a:t>
            </a:r>
            <a:r>
              <a:rPr lang="sk-SK" sz="1500" dirty="0"/>
              <a:t>. 1. vyd. Praha : Management Press, 2008. 376 s. ISBN 978-80-7261-186-7. </a:t>
            </a:r>
            <a:r>
              <a:rPr lang="sk-SK" sz="1500" b="1" dirty="0"/>
              <a:t>knižnica MTF:  65/</a:t>
            </a:r>
            <a:r>
              <a:rPr lang="sk-SK" sz="1500" b="1" dirty="0" err="1"/>
              <a:t>Ne</a:t>
            </a:r>
            <a:endParaRPr lang="sk-SK" sz="1500" b="1" dirty="0"/>
          </a:p>
          <a:p>
            <a:pPr lvl="0"/>
            <a:endParaRPr lang="sk-SK" sz="1500" dirty="0"/>
          </a:p>
          <a:p>
            <a:r>
              <a:rPr lang="sk-SK" sz="1500" b="1" dirty="0"/>
              <a:t>Odporúčaná študijná literatúra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IATF 16949 Systémy manažérstva kvality. Osobitné požiadavky na používanie normy ISO 9001: 2015 v organizáciách na výrobu automobilov a ich náhradných dielcov, Dátum vydania: 03.10.2016 (</a:t>
            </a:r>
            <a:r>
              <a:rPr lang="sk-SK" sz="1500" b="1" dirty="0"/>
              <a:t>knižnica MTF:</a:t>
            </a:r>
            <a:r>
              <a:rPr lang="sk-SK" sz="1500" dirty="0"/>
              <a:t> 6</a:t>
            </a:r>
            <a:r>
              <a:rPr lang="sk-SK" sz="1500" b="1" dirty="0"/>
              <a:t>58.56/Po</a:t>
            </a:r>
            <a:r>
              <a:rPr lang="sk-SK" sz="150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STN EN ISO 14001 Systémy manažérstva </a:t>
            </a:r>
            <a:r>
              <a:rPr lang="sk-SK" sz="1500" dirty="0" err="1"/>
              <a:t>environmentu</a:t>
            </a:r>
            <a:r>
              <a:rPr lang="sk-SK" sz="1500" dirty="0"/>
              <a:t>. Požiadavky s pokynmi na použitie (ISO 14001: 2015), Dátum vydania: 01.04.2016 </a:t>
            </a:r>
            <a:r>
              <a:rPr lang="sk-SK" sz="1500" b="1" dirty="0"/>
              <a:t>knižnica MTF: 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STN EN ISO 19011 Návod na auditovanie systémov manažérstva (ISO 19011: 2018), Dátum vydania: 01.06.2019 </a:t>
            </a:r>
            <a:r>
              <a:rPr lang="sk-SK" sz="1500" b="1" dirty="0"/>
              <a:t>knižnica MTF: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STN EN ISO 22301 Ochrana a odolnosť spoločnosti. Systémy manažérstva plynulého podnikania. Požiadavky (ISO 22301: 2019), Dátum vydania: 01.03.2020 </a:t>
            </a:r>
            <a:r>
              <a:rPr lang="sk-SK" sz="1500" b="1" dirty="0"/>
              <a:t>knižnica MTF: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STN EN ISO 50001 Systém energetického manažérstva. Požiadavky s návodom na používanie (ISO 50001: 2018), Dátum vydania: 01.02.2020</a:t>
            </a:r>
            <a:r>
              <a:rPr lang="sk-SK" sz="1500" b="1" dirty="0"/>
              <a:t> knižnica MTF: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STN EN ISO 9000 Systémy manažérstva kvality. Základy a slovník (ISO 9000: 2015), Dátum vydania: 01.06.2016 </a:t>
            </a:r>
            <a:r>
              <a:rPr lang="sk-SK" sz="1500" b="1" dirty="0"/>
              <a:t>knižnica MTF: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STN EN ISO 9001 Systémy manažérstva kvality. Požiadavky (ISO 9001: 2015), Dátum vydania: 01.02.2016 </a:t>
            </a:r>
            <a:r>
              <a:rPr lang="sk-SK" sz="1500" b="1" dirty="0"/>
              <a:t>knižnica MTF: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STN EN ISO/IEC 27001 (Informačné technológie. Bezpečnostné metódy. Systémy riadenia informačnej bezpečnosti. Požiadavky (ISO/IEC 27001: 2013 vrátane </a:t>
            </a:r>
            <a:r>
              <a:rPr lang="sk-SK" sz="1500" dirty="0" err="1"/>
              <a:t>Cor</a:t>
            </a:r>
            <a:r>
              <a:rPr lang="sk-SK" sz="1500" dirty="0"/>
              <a:t>. 1: 2014 a </a:t>
            </a:r>
            <a:r>
              <a:rPr lang="sk-SK" sz="1500" dirty="0" err="1"/>
              <a:t>Cor</a:t>
            </a:r>
            <a:r>
              <a:rPr lang="sk-SK" sz="1500" dirty="0"/>
              <a:t>. 2: 2015), Dátum vydania: 01.09.2014 </a:t>
            </a:r>
            <a:r>
              <a:rPr lang="sk-SK" sz="1500" b="1" dirty="0"/>
              <a:t>knižnica MTF: prístup ONLINE v knižnici</a:t>
            </a:r>
            <a:endParaRPr lang="sk-SK" sz="1500" dirty="0"/>
          </a:p>
          <a:p>
            <a:pPr marL="342900" lvl="0" indent="-342900">
              <a:buFont typeface="+mj-lt"/>
              <a:buAutoNum type="arabicPeriod"/>
            </a:pPr>
            <a:r>
              <a:rPr lang="sk-SK" sz="1500" dirty="0"/>
              <a:t>STN ISO 45001 Systémy manažérstva bezpečnosti a ochrany zdravia pri práci. Požiadavky s usmernením na používanie, </a:t>
            </a:r>
            <a:br>
              <a:rPr lang="sk-SK" sz="1500" dirty="0"/>
            </a:br>
            <a:r>
              <a:rPr lang="sk-SK" sz="1500" dirty="0"/>
              <a:t>Dátum vydania: 01.02.2019 </a:t>
            </a:r>
            <a:r>
              <a:rPr lang="sk-SK" sz="1500" b="1" dirty="0"/>
              <a:t>knižnica MTF: prístup ONLINE v knižnici</a:t>
            </a:r>
            <a:endParaRPr lang="sk-SK" sz="1500" dirty="0"/>
          </a:p>
          <a:p>
            <a:endParaRPr lang="sk-SK" sz="1700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78063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74754" y="464695"/>
            <a:ext cx="113175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INŽINIERSTVO NÁVRHU RIADIACICH SYSTÉMOV 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STRÉMY, Maximilián et al. Úvod do programovateľných logických automatov. 1. vyd. Trnava : </a:t>
            </a:r>
            <a:r>
              <a:rPr lang="sk-SK" dirty="0" err="1"/>
              <a:t>Qintec</a:t>
            </a:r>
            <a:r>
              <a:rPr lang="sk-SK" dirty="0"/>
              <a:t> </a:t>
            </a:r>
            <a:r>
              <a:rPr lang="sk-SK" dirty="0" err="1"/>
              <a:t>s.r.o</a:t>
            </a:r>
            <a:r>
              <a:rPr lang="sk-SK" dirty="0"/>
              <a:t>., 2011. 172 s. ISBN 978-80-969846-9-5. </a:t>
            </a:r>
            <a:r>
              <a:rPr lang="sk-SK" b="1" dirty="0"/>
              <a:t>knižnica MTF: 681.3/</a:t>
            </a:r>
            <a:r>
              <a:rPr lang="sk-SK" b="1" dirty="0" err="1"/>
              <a:t>St</a:t>
            </a:r>
            <a:endParaRPr lang="sk-SK" b="1" dirty="0"/>
          </a:p>
          <a:p>
            <a:pPr lvl="0"/>
            <a:endParaRPr lang="sk-SK" dirty="0"/>
          </a:p>
          <a:p>
            <a:r>
              <a:rPr lang="sk-SK" b="1" dirty="0"/>
              <a:t>Odporúčaná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STRÉMY, M. Programovateľné logické automaty. Trnava: </a:t>
            </a:r>
            <a:r>
              <a:rPr lang="sk-SK" dirty="0" err="1"/>
              <a:t>AlumniPress</a:t>
            </a:r>
            <a:r>
              <a:rPr lang="sk-SK" dirty="0"/>
              <a:t>, 2011. 112 s. ISBN 978-80-8096-149-7. </a:t>
            </a:r>
            <a:r>
              <a:rPr lang="sk-SK" b="1" dirty="0"/>
              <a:t>e-skriptá, knižnica MTF: 681.3/</a:t>
            </a:r>
            <a:r>
              <a:rPr lang="sk-SK" b="1" dirty="0" err="1"/>
              <a:t>St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HŰTTNER,Ľ. Elektrické </a:t>
            </a:r>
            <a:r>
              <a:rPr lang="sk-SK" dirty="0" err="1"/>
              <a:t>prístroje.Bratislava</a:t>
            </a:r>
            <a:r>
              <a:rPr lang="sk-SK" dirty="0"/>
              <a:t>: STU 2007. 160 s. ISBN 978-80-227-2598-9. </a:t>
            </a:r>
            <a:r>
              <a:rPr lang="sk-SK" b="1" dirty="0" err="1"/>
              <a:t>knžinica</a:t>
            </a:r>
            <a:r>
              <a:rPr lang="sk-SK" b="1" dirty="0"/>
              <a:t> MTF: 621.3/</a:t>
            </a:r>
            <a:r>
              <a:rPr lang="sk-SK" b="1" dirty="0" err="1"/>
              <a:t>Hü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POLÁČEK, D. Technické kreslení </a:t>
            </a:r>
            <a:r>
              <a:rPr lang="sk-SK" dirty="0" err="1"/>
              <a:t>podle</a:t>
            </a:r>
            <a:r>
              <a:rPr lang="sk-SK" dirty="0"/>
              <a:t> </a:t>
            </a:r>
            <a:r>
              <a:rPr lang="sk-SK" dirty="0" err="1"/>
              <a:t>mezinárodních</a:t>
            </a:r>
            <a:r>
              <a:rPr lang="sk-SK" dirty="0"/>
              <a:t> </a:t>
            </a:r>
            <a:r>
              <a:rPr lang="sk-SK" dirty="0" err="1"/>
              <a:t>norem</a:t>
            </a:r>
            <a:r>
              <a:rPr lang="sk-SK" dirty="0"/>
              <a:t>. III. : Pravidla tvorby </a:t>
            </a:r>
            <a:r>
              <a:rPr lang="sk-SK" dirty="0" err="1"/>
              <a:t>výkresů</a:t>
            </a:r>
            <a:r>
              <a:rPr lang="sk-SK" dirty="0"/>
              <a:t> a </a:t>
            </a:r>
            <a:r>
              <a:rPr lang="sk-SK" dirty="0" err="1"/>
              <a:t>schémat</a:t>
            </a:r>
            <a:r>
              <a:rPr lang="sk-SK" dirty="0"/>
              <a:t> v </a:t>
            </a:r>
            <a:r>
              <a:rPr lang="sk-SK" dirty="0" err="1"/>
              <a:t>elektrotechnikce</a:t>
            </a:r>
            <a:r>
              <a:rPr lang="sk-SK" dirty="0"/>
              <a:t>. Ostrava: MONTANEX, 1995. 308 s. ISBN 80-85780-28-3. </a:t>
            </a:r>
            <a:r>
              <a:rPr lang="sk-SK" b="1" dirty="0"/>
              <a:t>knižnica MTF:</a:t>
            </a:r>
            <a:r>
              <a:rPr lang="sk-SK" dirty="0"/>
              <a:t> </a:t>
            </a:r>
            <a:r>
              <a:rPr lang="sk-SK" b="1" dirty="0"/>
              <a:t>744.4/Po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ĎUROVSKÝ, F. -- SEMAN, S. Technická dokumentácia v elektrotechnike. Košice: Technická univerzita v Košiciach, 2001. 97 s. ISBN 80-89061-28-1. </a:t>
            </a:r>
            <a:r>
              <a:rPr lang="sk-SK" b="1" dirty="0"/>
              <a:t>knižnica MTF: 621.3/</a:t>
            </a:r>
            <a:r>
              <a:rPr lang="sk-SK" b="1" dirty="0" err="1"/>
              <a:t>Ďu</a:t>
            </a:r>
            <a:endParaRPr lang="sk-SK" b="1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GISCHEL, </a:t>
            </a:r>
            <a:r>
              <a:rPr lang="sk-SK" dirty="0" err="1"/>
              <a:t>Bernd</a:t>
            </a:r>
            <a:r>
              <a:rPr lang="sk-SK" dirty="0"/>
              <a:t> EPLAN Electric P8 </a:t>
            </a:r>
            <a:r>
              <a:rPr lang="sk-SK" dirty="0" err="1"/>
              <a:t>Reference</a:t>
            </a:r>
            <a:r>
              <a:rPr lang="sk-SK" dirty="0"/>
              <a:t> </a:t>
            </a:r>
            <a:r>
              <a:rPr lang="sk-SK" dirty="0" err="1"/>
              <a:t>Handbook</a:t>
            </a:r>
            <a:r>
              <a:rPr lang="sk-SK" dirty="0"/>
              <a:t>, </a:t>
            </a:r>
            <a:r>
              <a:rPr lang="sk-SK" dirty="0" err="1"/>
              <a:t>Carl</a:t>
            </a:r>
            <a:r>
              <a:rPr lang="sk-SK" dirty="0"/>
              <a:t> </a:t>
            </a:r>
            <a:r>
              <a:rPr lang="sk-SK" dirty="0" err="1"/>
              <a:t>Hanser</a:t>
            </a:r>
            <a:r>
              <a:rPr lang="sk-SK" dirty="0"/>
              <a:t> </a:t>
            </a:r>
            <a:r>
              <a:rPr lang="sk-SK" dirty="0" err="1"/>
              <a:t>Verlag</a:t>
            </a:r>
            <a:r>
              <a:rPr lang="sk-SK" dirty="0"/>
              <a:t>, 2015, ISBN: 1569904987</a:t>
            </a:r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1659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9784" y="419725"/>
            <a:ext cx="116323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/>
              <a:t>INŽINIERSTVO POVRCHOV</a:t>
            </a:r>
          </a:p>
          <a:p>
            <a:endParaRPr lang="sk-SK" dirty="0"/>
          </a:p>
          <a:p>
            <a:r>
              <a:rPr lang="sk-SK" b="1" dirty="0"/>
              <a:t>Základná študijná literatúra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HAZLINGER, M. -- MORAVČÍK, R. Chemicko-tepelné spracovanie materiálov. Trnava : </a:t>
            </a:r>
            <a:r>
              <a:rPr lang="sk-SK" dirty="0" err="1"/>
              <a:t>AlumniPress</a:t>
            </a:r>
            <a:r>
              <a:rPr lang="sk-SK" dirty="0"/>
              <a:t>, 2015. 193 s. ISBN 978-80-8096-224-1.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620/Ha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HAZLINGER, M. -- MORAVČÍK, R. Chemicko-tepelné spracovanie materiálov. Bratislava : Nakladateľstvo STU, 2013. 169 s. ISBN 978-80-227-3924-5. </a:t>
            </a:r>
            <a:r>
              <a:rPr lang="sk-SK" b="1" dirty="0" err="1"/>
              <a:t>knžinica</a:t>
            </a:r>
            <a:r>
              <a:rPr lang="sk-SK" b="1" dirty="0"/>
              <a:t> MTF: 620/Ha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HAZLINGER, M. -- MORAVČÍK, R. Chemicko-tepelné spracovanie materiálov. Trnava : </a:t>
            </a:r>
            <a:r>
              <a:rPr lang="sk-SK" dirty="0" err="1"/>
              <a:t>AlumniPress</a:t>
            </a:r>
            <a:r>
              <a:rPr lang="sk-SK" dirty="0"/>
              <a:t>, 2008. 141 s. ISBN 978-80-8096-067-4. </a:t>
            </a:r>
            <a:r>
              <a:rPr lang="sk-SK" b="1" dirty="0" err="1"/>
              <a:t>knžinica</a:t>
            </a:r>
            <a:r>
              <a:rPr lang="sk-SK" b="1" dirty="0"/>
              <a:t> MTF: 620/Ha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R. -- HAZLINGER, M. Náuka o materiáloch II. Trnava : </a:t>
            </a:r>
            <a:r>
              <a:rPr lang="sk-SK" dirty="0" err="1"/>
              <a:t>AlumniPress</a:t>
            </a:r>
            <a:r>
              <a:rPr lang="sk-SK" dirty="0"/>
              <a:t>, 2009. 243 s. ISBN 978-80-8096-081-0.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MORAVČÍK, R. et al. Náuka o materiáloch I. Trnava : </a:t>
            </a:r>
            <a:r>
              <a:rPr lang="sk-SK" dirty="0" err="1"/>
              <a:t>AlumniPress</a:t>
            </a:r>
            <a:r>
              <a:rPr lang="sk-SK" dirty="0"/>
              <a:t>, 2010. 249 s. ISBN 978-80-8096-123-7. </a:t>
            </a:r>
            <a:r>
              <a:rPr lang="sk-SK" b="1" dirty="0"/>
              <a:t>e-skriptá, </a:t>
            </a:r>
            <a:r>
              <a:rPr lang="sk-SK" b="1" dirty="0" err="1"/>
              <a:t>knžinica</a:t>
            </a:r>
            <a:r>
              <a:rPr lang="sk-SK" b="1" dirty="0"/>
              <a:t> MTF: 620/Mo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ZÁBAVNÍK, V. Chemicko-tepelné spracovanie kovov. Košice : VŠT v Košiciach, 1988. 141 s. 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SMÓLING, K. Tepelné a </a:t>
            </a:r>
            <a:r>
              <a:rPr lang="sk-SK" dirty="0" err="1"/>
              <a:t>chemicko</a:t>
            </a:r>
            <a:r>
              <a:rPr lang="sk-SK" dirty="0"/>
              <a:t> - tepelné spracovanie v príkladoch. Bratislava : Alfa, 1989. 384 s. </a:t>
            </a:r>
            <a:r>
              <a:rPr lang="sk-SK" b="1" dirty="0" err="1"/>
              <a:t>knžinica</a:t>
            </a:r>
            <a:r>
              <a:rPr lang="sk-SK" b="1" dirty="0"/>
              <a:t> MTF: 621/</a:t>
            </a:r>
            <a:r>
              <a:rPr lang="sk-SK" b="1" dirty="0" err="1"/>
              <a:t>Sm</a:t>
            </a:r>
            <a:endParaRPr lang="sk-SK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JANOVEC, J. a kol. Progresívne materiály a technológie. Bratislava : Nakladateľstvo STU, 2012. 299 s. ISBN 978-80-227-3648-0. </a:t>
            </a:r>
            <a:r>
              <a:rPr lang="sk-SK" b="1" dirty="0" err="1"/>
              <a:t>knžinica</a:t>
            </a:r>
            <a:r>
              <a:rPr lang="sk-SK" b="1" dirty="0"/>
              <a:t> MTF: 620/Ja</a:t>
            </a:r>
            <a:endParaRPr lang="sk-SK" dirty="0"/>
          </a:p>
        </p:txBody>
      </p:sp>
      <p:sp>
        <p:nvSpPr>
          <p:cNvPr id="3" name="Tlačidlo akcie: Domov 2">
            <a:hlinkClick r:id="" action="ppaction://hlinkshowjump?jump=firstslide" highlightClick="1"/>
          </p:cNvPr>
          <p:cNvSpPr/>
          <p:nvPr/>
        </p:nvSpPr>
        <p:spPr>
          <a:xfrm>
            <a:off x="11351491" y="6280728"/>
            <a:ext cx="554181" cy="387927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22225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29813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11787</TotalTime>
  <Words>80378</Words>
  <Application>Microsoft Office PowerPoint</Application>
  <PresentationFormat>Širokouhlá</PresentationFormat>
  <Paragraphs>4055</Paragraphs>
  <Slides>359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359</vt:i4>
      </vt:variant>
    </vt:vector>
  </HeadingPairs>
  <TitlesOfParts>
    <vt:vector size="363" baseType="lpstr">
      <vt:lpstr>Arial</vt:lpstr>
      <vt:lpstr>Calibri</vt:lpstr>
      <vt:lpstr>Calibri Light</vt:lpstr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Alena Václavová</dc:creator>
  <cp:lastModifiedBy>Katarína Borončová</cp:lastModifiedBy>
  <cp:revision>542</cp:revision>
  <cp:lastPrinted>2023-08-18T09:08:38Z</cp:lastPrinted>
  <dcterms:created xsi:type="dcterms:W3CDTF">2023-08-18T06:12:40Z</dcterms:created>
  <dcterms:modified xsi:type="dcterms:W3CDTF">2025-09-12T10:07:10Z</dcterms:modified>
</cp:coreProperties>
</file>