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7" r:id="rId6"/>
    <p:sldId id="258" r:id="rId7"/>
    <p:sldId id="264" r:id="rId8"/>
    <p:sldId id="259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2" r:id="rId19"/>
    <p:sldId id="260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A0"/>
    <a:srgbClr val="E41625"/>
    <a:srgbClr val="002D72"/>
    <a:srgbClr val="FF6A14"/>
    <a:srgbClr val="777777"/>
    <a:srgbClr val="A1A5C8"/>
    <a:srgbClr val="3E5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19761-3714-4732-84A3-E217D85A54E1}" v="14" dt="2022-11-03T12:18:33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0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46478314781515"/>
          <c:y val="0.19638879375493556"/>
          <c:w val="0.70650339237505078"/>
          <c:h val="0.713301802324539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Rad 1</c:v>
                </c:pt>
              </c:strCache>
            </c:strRef>
          </c:tx>
          <c:spPr>
            <a:solidFill>
              <a:srgbClr val="002D72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7-4CA5-BF92-EEA9CD7D7676}"/>
            </c:ext>
          </c:extLst>
        </c:ser>
        <c:ser>
          <c:idx val="1"/>
          <c:order val="1"/>
          <c:tx>
            <c:strRef>
              <c:f>Hárok1!$C$1</c:f>
              <c:strCache>
                <c:ptCount val="1"/>
                <c:pt idx="0">
                  <c:v>Rad 2</c:v>
                </c:pt>
              </c:strCache>
            </c:strRef>
          </c:tx>
          <c:spPr>
            <a:solidFill>
              <a:srgbClr val="A1A5C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7-4CA5-BF92-EEA9CD7D7676}"/>
            </c:ext>
          </c:extLst>
        </c:ser>
        <c:ser>
          <c:idx val="2"/>
          <c:order val="2"/>
          <c:tx>
            <c:strRef>
              <c:f>Hárok1!$D$1</c:f>
              <c:strCache>
                <c:ptCount val="1"/>
                <c:pt idx="0">
                  <c:v>Rad 3</c:v>
                </c:pt>
              </c:strCache>
            </c:strRef>
          </c:tx>
          <c:spPr>
            <a:solidFill>
              <a:srgbClr val="3E5698"/>
            </a:solidFill>
            <a:ln>
              <a:noFill/>
            </a:ln>
            <a:effectLst/>
          </c:spPr>
          <c:invertIfNegative val="0"/>
          <c:cat>
            <c:strRef>
              <c:f>Hárok1!$A$2:$A$5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Hárok1!$D$2:$D$5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7-4CA5-BF92-EEA9CD7D76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-13"/>
        <c:axId val="2053996144"/>
        <c:axId val="2053996560"/>
      </c:barChart>
      <c:catAx>
        <c:axId val="205399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3996560"/>
        <c:crosses val="autoZero"/>
        <c:auto val="1"/>
        <c:lblAlgn val="ctr"/>
        <c:lblOffset val="100"/>
        <c:noMultiLvlLbl val="0"/>
      </c:catAx>
      <c:valAx>
        <c:axId val="2053996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539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5403180359500971E-4"/>
          <c:w val="8.1184373015847133E-2"/>
          <c:h val="0.19313419858730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350" b="0" i="0" u="none" strike="noStrike" kern="1200" baseline="0">
              <a:solidFill>
                <a:srgbClr val="777777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61805-AAD7-4F0D-AD4E-EAE90211CD45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FA88E-B595-49B1-BB89-0CC7E6CC28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347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1F174-C4BC-460C-9DE8-4EBD38507E38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0BC-2C49-4A47-BF6B-7B2A43011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Projektová sním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9D1F13-8A36-6D5E-26EB-10FDD5307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443" y="914400"/>
            <a:ext cx="2052523" cy="674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2BA27-AE74-C29A-23AB-C99A0447B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4593" y="711476"/>
            <a:ext cx="3436308" cy="1080065"/>
          </a:xfrm>
          <a:prstGeom prst="rect">
            <a:avLst/>
          </a:prstGeom>
        </p:spPr>
      </p:pic>
      <p:sp>
        <p:nvSpPr>
          <p:cNvPr id="12" name="Podnadpis 7">
            <a:extLst>
              <a:ext uri="{FF2B5EF4-FFF2-40B4-BE49-F238E27FC236}">
                <a16:creationId xmlns:a16="http://schemas.microsoft.com/office/drawing/2014/main" id="{C1CDD372-77FE-2E16-FCC7-67D31307C1CC}"/>
              </a:ext>
            </a:extLst>
          </p:cNvPr>
          <p:cNvSpPr txBox="1">
            <a:spLocks/>
          </p:cNvSpPr>
          <p:nvPr userDrawn="1"/>
        </p:nvSpPr>
        <p:spPr>
          <a:xfrm>
            <a:off x="1056443" y="3260030"/>
            <a:ext cx="7031114" cy="234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800" b="1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KEGA 021STU–4/2021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k-SK" sz="2800" b="1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k-SK" sz="1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Implementácia inovatívnych metód výučby a MM príručky pre oblasť rozhodovania a uplatňovania analytických metód vo výučbe vybraných predmetov priemyselného inžinierstva</a:t>
            </a:r>
            <a:endParaRPr lang="en-US" sz="20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5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á snímka-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ctrTitle" idx="4294967295"/>
          </p:nvPr>
        </p:nvSpPr>
        <p:spPr>
          <a:xfrm>
            <a:off x="452153" y="2581634"/>
            <a:ext cx="8417243" cy="1694731"/>
          </a:xfrm>
          <a:solidFill>
            <a:srgbClr val="0032A0"/>
          </a:solidFill>
        </p:spPr>
        <p:txBody>
          <a:bodyPr>
            <a:normAutofit/>
          </a:bodyPr>
          <a:lstStyle>
            <a:lvl1pPr algn="ctr">
              <a:defRPr baseline="0">
                <a:solidFill>
                  <a:srgbClr val="002D72"/>
                </a:solidFill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dpis 2"/>
          <p:cNvSpPr>
            <a:spLocks noGrp="1"/>
          </p:cNvSpPr>
          <p:nvPr>
            <p:ph type="subTitle" idx="4294967295"/>
          </p:nvPr>
        </p:nvSpPr>
        <p:spPr>
          <a:xfrm>
            <a:off x="265721" y="4867821"/>
            <a:ext cx="8417243" cy="1655762"/>
          </a:xfrm>
        </p:spPr>
        <p:txBody>
          <a:bodyPr>
            <a:normAutofit/>
          </a:bodyPr>
          <a:lstStyle>
            <a:lvl1pPr>
              <a:defRPr baseline="0">
                <a:solidFill>
                  <a:srgbClr val="002D72"/>
                </a:solidFill>
              </a:defRPr>
            </a:lvl1pPr>
          </a:lstStyle>
          <a:p>
            <a:pPr marL="0" indent="0" algn="l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657AD7-A703-BA1F-808D-D3A1183E6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443" y="914400"/>
            <a:ext cx="2052523" cy="674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B8FEBA-9FF0-BA4A-8D77-B669E80175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3792" y="713232"/>
            <a:ext cx="3436308" cy="10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4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2" orient="horz" pos="40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0" y="6217920"/>
            <a:ext cx="9143998" cy="640080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69000">
                <a:srgbClr val="0032A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17920"/>
            <a:ext cx="2055314" cy="646004"/>
          </a:xfrm>
          <a:prstGeom prst="rect">
            <a:avLst/>
          </a:prstGeom>
        </p:spPr>
      </p:pic>
      <p:sp>
        <p:nvSpPr>
          <p:cNvPr id="5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0" y="7"/>
            <a:ext cx="9143999" cy="61398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2" y="373837"/>
            <a:ext cx="78867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predelového snímku</a:t>
            </a:r>
            <a:br>
              <a:rPr lang="sk-SK" dirty="0"/>
            </a:br>
            <a:r>
              <a:rPr lang="sk-SK" dirty="0"/>
              <a:t>do dvoch riadkov s fotografiou na pozadí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F4B00-FF24-8DBA-D407-80E979B488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9212" y="6353729"/>
            <a:ext cx="1297412" cy="4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2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5585">
          <p15:clr>
            <a:srgbClr val="FBAE40"/>
          </p15:clr>
        </p15:guide>
        <p15:guide id="3" pos="1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gradFill>
            <a:gsLst>
              <a:gs pos="30000">
                <a:schemeClr val="bg1"/>
              </a:gs>
              <a:gs pos="69000">
                <a:srgbClr val="0032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17920"/>
            <a:ext cx="2057400" cy="646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767FBD-0D1A-C126-B2D9-26531FCBC0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607" y="6355080"/>
            <a:ext cx="1298448" cy="4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558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gradFill>
            <a:gsLst>
              <a:gs pos="30000">
                <a:schemeClr val="bg1"/>
              </a:gs>
              <a:gs pos="69000">
                <a:srgbClr val="0032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278610" y="1381125"/>
            <a:ext cx="4123098" cy="4419947"/>
          </a:xfrm>
        </p:spPr>
        <p:txBody>
          <a:bodyPr/>
          <a:lstStyle>
            <a:lvl1pPr marL="228594" indent="-228594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1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4696756" y="1381125"/>
            <a:ext cx="4168640" cy="4427538"/>
          </a:xfrm>
        </p:spPr>
        <p:txBody>
          <a:bodyPr/>
          <a:lstStyle>
            <a:lvl1pPr marL="228594" indent="-228594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17920"/>
            <a:ext cx="2057400" cy="646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C6567-34A0-4ED6-2997-44B21E6EC7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608" y="6355080"/>
            <a:ext cx="1298448" cy="4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gradFill>
            <a:gsLst>
              <a:gs pos="30000">
                <a:schemeClr val="bg1"/>
              </a:gs>
              <a:gs pos="69000">
                <a:srgbClr val="0032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2" y="427768"/>
            <a:ext cx="3784948" cy="902627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3"/>
          </p:nvPr>
        </p:nvSpPr>
        <p:spPr>
          <a:xfrm>
            <a:off x="278608" y="1474347"/>
            <a:ext cx="3795552" cy="3909132"/>
          </a:xfrm>
        </p:spPr>
        <p:txBody>
          <a:bodyPr/>
          <a:lstStyle>
            <a:lvl1pPr marL="228594" indent="-228594">
              <a:buSzPct val="90000"/>
              <a:buFont typeface="Arial" panose="020B0604020202020204" pitchFamily="34" charset="0"/>
              <a:buChar char="•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8" name="Zástupný objekt pre obsah 7"/>
          <p:cNvSpPr>
            <a:spLocks noGrp="1"/>
          </p:cNvSpPr>
          <p:nvPr>
            <p:ph sz="quarter" idx="14" hasCustomPrompt="1"/>
          </p:nvPr>
        </p:nvSpPr>
        <p:spPr>
          <a:xfrm>
            <a:off x="4221480" y="427044"/>
            <a:ext cx="4643916" cy="49564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/>
              <a:t>Objekt</a:t>
            </a:r>
            <a:endParaRPr lang="en-US" dirty="0"/>
          </a:p>
        </p:txBody>
      </p:sp>
      <p:pic>
        <p:nvPicPr>
          <p:cNvPr id="12" name="Obrázo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216077"/>
            <a:ext cx="2057400" cy="646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08F76-8662-74D4-C393-44A51EDF24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607" y="6355081"/>
            <a:ext cx="1298448" cy="4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6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  <p15:guide id="4" pos="26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gradFill>
            <a:gsLst>
              <a:gs pos="30000">
                <a:schemeClr val="bg1"/>
              </a:gs>
              <a:gs pos="69000">
                <a:srgbClr val="0032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13" hasCustomPrompt="1"/>
          </p:nvPr>
        </p:nvSpPr>
        <p:spPr>
          <a:xfrm>
            <a:off x="278608" y="1354138"/>
            <a:ext cx="8586788" cy="4838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Objekt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6216078"/>
            <a:ext cx="2057400" cy="646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4E1B1E-8D1F-3A3B-013F-CB9B2C113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9213" y="6355080"/>
            <a:ext cx="1298448" cy="4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pos="558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 userDrawn="1"/>
        </p:nvSpPr>
        <p:spPr>
          <a:xfrm>
            <a:off x="1" y="6216078"/>
            <a:ext cx="9144000" cy="641927"/>
          </a:xfrm>
          <a:prstGeom prst="rect">
            <a:avLst/>
          </a:prstGeom>
          <a:gradFill>
            <a:gsLst>
              <a:gs pos="30000">
                <a:schemeClr val="bg1"/>
              </a:gs>
              <a:gs pos="69000">
                <a:srgbClr val="0032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89213" y="373839"/>
            <a:ext cx="8576183" cy="61905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 dirty="0"/>
              <a:t>Nadpis prezentačného snímku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6216078"/>
            <a:ext cx="2057400" cy="646661"/>
          </a:xfrm>
          <a:prstGeom prst="rect">
            <a:avLst/>
          </a:prstGeom>
        </p:spPr>
      </p:pic>
      <p:graphicFrame>
        <p:nvGraphicFramePr>
          <p:cNvPr id="11" name="Graf 10"/>
          <p:cNvGraphicFramePr/>
          <p:nvPr userDrawn="1">
            <p:extLst>
              <p:ext uri="{D42A27DB-BD31-4B8C-83A1-F6EECF244321}">
                <p14:modId xmlns:p14="http://schemas.microsoft.com/office/powerpoint/2010/main" val="679411105"/>
              </p:ext>
            </p:extLst>
          </p:nvPr>
        </p:nvGraphicFramePr>
        <p:xfrm>
          <a:off x="279401" y="1217900"/>
          <a:ext cx="8586788" cy="423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34A528E-DCBC-B5D2-10E2-2C31B48E95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608" y="6355080"/>
            <a:ext cx="1298448" cy="4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>
          <p15:clr>
            <a:srgbClr val="FBAE40"/>
          </p15:clr>
        </p15:guide>
        <p15:guide id="2" pos="176">
          <p15:clr>
            <a:srgbClr val="FBAE40"/>
          </p15:clr>
        </p15:guide>
        <p15:guide id="3" pos="55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784D-4928-4D1C-9696-D92BC1EDB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6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3" r:id="rId2"/>
    <p:sldLayoutId id="2147483685" r:id="rId3"/>
    <p:sldLayoutId id="2147483686" r:id="rId4"/>
    <p:sldLayoutId id="2147483687" r:id="rId5"/>
    <p:sldLayoutId id="2147483688" r:id="rId6"/>
    <p:sldLayoutId id="2147483669" r:id="rId7"/>
    <p:sldLayoutId id="214748369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44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Sekvenčná</a:t>
            </a:r>
            <a:r>
              <a:rPr lang="en-US" dirty="0"/>
              <a:t> </a:t>
            </a:r>
            <a:r>
              <a:rPr lang="en-US" dirty="0" err="1"/>
              <a:t>úloha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ktorej</a:t>
            </a:r>
            <a:r>
              <a:rPr lang="en-US" dirty="0"/>
              <a:t> je </a:t>
            </a:r>
            <a:r>
              <a:rPr lang="en-US" dirty="0" err="1"/>
              <a:t>daná</a:t>
            </a:r>
            <a:r>
              <a:rPr lang="en-US" dirty="0"/>
              <a:t> </a:t>
            </a:r>
            <a:r>
              <a:rPr lang="en-US" dirty="0" err="1"/>
              <a:t>požiadavka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889" y="1484586"/>
            <a:ext cx="7874796" cy="44196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sk-SK" altLang="sk-SK" dirty="0" smtClean="0"/>
              <a:t>Matematicky všeobecne:</a:t>
            </a:r>
          </a:p>
          <a:p>
            <a:pPr marL="0" indent="0" eaLnBrk="1" hangingPunct="1">
              <a:buNone/>
            </a:pPr>
            <a:endParaRPr lang="sk-SK" altLang="sk-SK" dirty="0" smtClean="0"/>
          </a:p>
          <a:p>
            <a:pPr marL="0" indent="0" eaLnBrk="1" hangingPunct="1">
              <a:buNone/>
            </a:pPr>
            <a:endParaRPr lang="sk-SK" altLang="sk-SK" dirty="0" smtClean="0"/>
          </a:p>
          <a:p>
            <a:pPr marL="0" indent="0" eaLnBrk="1" hangingPunct="1">
              <a:buNone/>
            </a:pPr>
            <a:endParaRPr lang="sk-SK" altLang="sk-SK" dirty="0" smtClean="0"/>
          </a:p>
          <a:p>
            <a:pPr marL="0" indent="0" eaLnBrk="1" hangingPunct="1">
              <a:buNone/>
            </a:pPr>
            <a:r>
              <a:rPr lang="sk-SK" altLang="sk-SK" dirty="0" smtClean="0"/>
              <a:t>Prvá </a:t>
            </a:r>
            <a:r>
              <a:rPr lang="sk-SK" altLang="sk-SK" dirty="0" smtClean="0"/>
              <a:t>vložka nezávisí od optimálneho poradia, je konštantná.</a:t>
            </a:r>
          </a:p>
          <a:p>
            <a:pPr marL="0" indent="0" eaLnBrk="1" hangingPunct="1">
              <a:buNone/>
            </a:pPr>
            <a:endParaRPr lang="sk-SK" altLang="sk-SK" dirty="0" smtClean="0"/>
          </a:p>
          <a:p>
            <a:pPr marL="0" indent="0" eaLnBrk="1" hangingPunct="1">
              <a:buNone/>
            </a:pPr>
            <a:r>
              <a:rPr lang="sk-SK" altLang="sk-SK" dirty="0" smtClean="0"/>
              <a:t>Druhá </a:t>
            </a:r>
            <a:r>
              <a:rPr lang="sk-SK" altLang="sk-SK" dirty="0" smtClean="0"/>
              <a:t>a tretia zložka sú závislé od optimálneho poradia.</a:t>
            </a:r>
          </a:p>
          <a:p>
            <a:pPr marL="0" indent="0" eaLnBrk="1" hangingPunct="1">
              <a:buNone/>
            </a:pPr>
            <a:endParaRPr lang="sk-SK" altLang="sk-SK" dirty="0" smtClean="0"/>
          </a:p>
          <a:p>
            <a:pPr marL="0" indent="0" eaLnBrk="1" hangingPunct="1">
              <a:buNone/>
            </a:pPr>
            <a:endParaRPr lang="cs-CZ" altLang="sk-SK" dirty="0" smtClean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42382"/>
              </p:ext>
            </p:extLst>
          </p:nvPr>
        </p:nvGraphicFramePr>
        <p:xfrm>
          <a:off x="467889" y="2143618"/>
          <a:ext cx="8397507" cy="71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ovnice" r:id="rId3" imgW="5321300" imgH="444500" progId="Equation.3">
                  <p:embed/>
                </p:oleObj>
              </mc:Choice>
              <mc:Fallback>
                <p:oleObj name="Rovnice" r:id="rId3" imgW="5321300" imgH="444500" progId="Equation.3">
                  <p:embed/>
                  <p:pic>
                    <p:nvPicPr>
                      <p:cNvPr id="706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89" y="2143618"/>
                        <a:ext cx="8397507" cy="714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7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Sekvenčná</a:t>
            </a:r>
            <a:r>
              <a:rPr lang="en-US" dirty="0"/>
              <a:t> </a:t>
            </a:r>
            <a:r>
              <a:rPr lang="en-US" dirty="0" err="1"/>
              <a:t>úloha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ktorej</a:t>
            </a:r>
            <a:r>
              <a:rPr lang="en-US" dirty="0"/>
              <a:t> je </a:t>
            </a:r>
            <a:r>
              <a:rPr lang="en-US" dirty="0" err="1"/>
              <a:t>daná</a:t>
            </a:r>
            <a:r>
              <a:rPr lang="en-US" dirty="0"/>
              <a:t> </a:t>
            </a:r>
            <a:r>
              <a:rPr lang="en-US" dirty="0" err="1"/>
              <a:t>požiadavka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1600200"/>
            <a:ext cx="7763641" cy="44196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k-SK" dirty="0" smtClean="0"/>
              <a:t>Ak </a:t>
            </a:r>
            <a:r>
              <a:rPr lang="sk-SK" altLang="sk-SK" dirty="0" smtClean="0"/>
              <a:t>je počet výrobných stupňov (VS) oveľa </a:t>
            </a:r>
            <a:r>
              <a:rPr lang="sk-SK" altLang="sk-SK" dirty="0" smtClean="0"/>
              <a:t>menší ako počet výrobkov</a:t>
            </a:r>
            <a:r>
              <a:rPr lang="en-US" altLang="sk-SK" dirty="0" smtClean="0"/>
              <a:t> </a:t>
            </a:r>
            <a:r>
              <a:rPr lang="sk-SK" altLang="sk-SK" dirty="0" smtClean="0"/>
              <a:t>(m</a:t>
            </a:r>
            <a:r>
              <a:rPr lang="en-US" altLang="sk-SK" dirty="0" smtClean="0"/>
              <a:t>&lt;&lt;n</a:t>
            </a:r>
            <a:r>
              <a:rPr lang="sk-SK" altLang="sk-SK" dirty="0" smtClean="0"/>
              <a:t>), v takom prípade môžeme zanedbať aj 2 zložku a zmenou poradia minimalizovať 3 zložku.</a:t>
            </a:r>
          </a:p>
          <a:p>
            <a:pPr eaLnBrk="1" hangingPunct="1"/>
            <a:endParaRPr lang="sk-SK" altLang="sk-SK" dirty="0" smtClean="0"/>
          </a:p>
          <a:p>
            <a:pPr eaLnBrk="1" hangingPunct="1"/>
            <a:r>
              <a:rPr lang="sk-SK" altLang="sk-SK" dirty="0" smtClean="0"/>
              <a:t>Na riešenie- určenie optimálneho poradia možno použiť Maďarskú metódu.</a:t>
            </a:r>
            <a:endParaRPr lang="cs-CZ" altLang="sk-SK" dirty="0" smtClean="0"/>
          </a:p>
        </p:txBody>
      </p:sp>
    </p:spTree>
    <p:extLst>
      <p:ext uri="{BB962C8B-B14F-4D97-AF65-F5344CB8AC3E}">
        <p14:creationId xmlns:p14="http://schemas.microsoft.com/office/powerpoint/2010/main" val="35456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Sekvenčná</a:t>
            </a:r>
            <a:r>
              <a:rPr lang="en-US" dirty="0"/>
              <a:t> </a:t>
            </a:r>
            <a:r>
              <a:rPr lang="en-US" dirty="0" err="1"/>
              <a:t>úloha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ktorej</a:t>
            </a:r>
            <a:r>
              <a:rPr lang="en-US" dirty="0"/>
              <a:t> je </a:t>
            </a:r>
            <a:r>
              <a:rPr lang="en-US" dirty="0" err="1"/>
              <a:t>daná</a:t>
            </a:r>
            <a:r>
              <a:rPr lang="en-US" dirty="0"/>
              <a:t> </a:t>
            </a:r>
            <a:r>
              <a:rPr lang="en-US" dirty="0" err="1"/>
              <a:t>požiadavka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8372" y="1362459"/>
            <a:ext cx="7840717" cy="4678362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sk-SK" altLang="sk-SK" sz="2800" dirty="0"/>
              <a:t>Musíme mať maticu sadzieb, zostavíme ju:- prestoje na 1VS medzi jednotlivými výrobkami a z hodnôt </a:t>
            </a:r>
            <a:r>
              <a:rPr lang="sk-SK" altLang="sk-SK" sz="2800" dirty="0" err="1"/>
              <a:t>y</a:t>
            </a:r>
            <a:r>
              <a:rPr lang="sk-SK" altLang="sk-SK" sz="2800" baseline="-25000" dirty="0" err="1"/>
              <a:t>is</a:t>
            </a:r>
            <a:r>
              <a:rPr lang="sk-SK" altLang="sk-SK" sz="2800" dirty="0"/>
              <a:t>.</a:t>
            </a:r>
          </a:p>
          <a:p>
            <a:pPr marL="0" indent="0" eaLnBrk="1" hangingPunct="1">
              <a:buNone/>
            </a:pPr>
            <a:r>
              <a:rPr lang="sk-SK" altLang="sk-SK" sz="2800" dirty="0" err="1"/>
              <a:t>y</a:t>
            </a:r>
            <a:r>
              <a:rPr lang="sk-SK" altLang="sk-SK" sz="2800" baseline="-25000" dirty="0" err="1"/>
              <a:t>is</a:t>
            </a:r>
            <a:r>
              <a:rPr lang="sk-SK" altLang="sk-SK" sz="2800" dirty="0"/>
              <a:t> – prestoje na 1VS medzi výrobkom i a výrobkom s ak výrobok i predchádza bezprostredne pred výrobkom s.</a:t>
            </a:r>
          </a:p>
          <a:p>
            <a:pPr marL="0" indent="0" eaLnBrk="1" hangingPunct="1">
              <a:buNone/>
            </a:pPr>
            <a:endParaRPr lang="sk-SK" altLang="sk-SK" sz="2800" dirty="0"/>
          </a:p>
          <a:p>
            <a:pPr marL="0" indent="0" eaLnBrk="1" hangingPunct="1">
              <a:buNone/>
            </a:pPr>
            <a:endParaRPr lang="sk-SK" altLang="sk-SK" sz="2800" dirty="0"/>
          </a:p>
          <a:p>
            <a:pPr marL="0" indent="0" eaLnBrk="1" hangingPunct="1">
              <a:buNone/>
            </a:pPr>
            <a:r>
              <a:rPr lang="sk-SK" altLang="sk-SK" sz="2800" dirty="0"/>
              <a:t>ak i = s potom </a:t>
            </a:r>
            <a:r>
              <a:rPr lang="sk-SK" altLang="sk-SK" sz="2800" dirty="0" err="1"/>
              <a:t>y</a:t>
            </a:r>
            <a:r>
              <a:rPr lang="sk-SK" altLang="sk-SK" sz="2800" baseline="-25000" dirty="0" err="1"/>
              <a:t>ii</a:t>
            </a:r>
            <a:r>
              <a:rPr lang="sk-SK" altLang="sk-SK" sz="2800" dirty="0"/>
              <a:t> = </a:t>
            </a:r>
            <a:r>
              <a:rPr lang="sk-SK" altLang="sk-SK" sz="2800" dirty="0" err="1"/>
              <a:t>y</a:t>
            </a:r>
            <a:r>
              <a:rPr lang="sk-SK" altLang="sk-SK" sz="2800" baseline="-25000" dirty="0" err="1"/>
              <a:t>ii</a:t>
            </a:r>
            <a:r>
              <a:rPr lang="sk-SK" altLang="sk-SK" sz="2800" dirty="0"/>
              <a:t> = M     </a:t>
            </a:r>
            <a:r>
              <a:rPr lang="sk-SK" altLang="sk-SK" sz="2800" dirty="0" err="1"/>
              <a:t>M</a:t>
            </a:r>
            <a:r>
              <a:rPr lang="sk-SK" altLang="sk-SK" sz="2800" dirty="0">
                <a:cs typeface="Arial" panose="020B0604020202020204" pitchFamily="34" charset="0"/>
              </a:rPr>
              <a:t>→∞</a:t>
            </a:r>
          </a:p>
          <a:p>
            <a:pPr marL="0" indent="0" eaLnBrk="1" hangingPunct="1">
              <a:buNone/>
            </a:pPr>
            <a:endParaRPr lang="cs-CZ" altLang="sk-SK" sz="280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05343"/>
              </p:ext>
            </p:extLst>
          </p:nvPr>
        </p:nvGraphicFramePr>
        <p:xfrm>
          <a:off x="472823" y="3580252"/>
          <a:ext cx="82089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Rovnice" r:id="rId3" imgW="4140200" imgH="444500" progId="Equation.3">
                  <p:embed/>
                </p:oleObj>
              </mc:Choice>
              <mc:Fallback>
                <p:oleObj name="Rovnice" r:id="rId3" imgW="4140200" imgH="444500" progId="Equation.3">
                  <p:embed/>
                  <p:pic>
                    <p:nvPicPr>
                      <p:cNvPr id="727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23" y="3580252"/>
                        <a:ext cx="820896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8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Sekvenčná</a:t>
            </a:r>
            <a:r>
              <a:rPr lang="en-US" dirty="0"/>
              <a:t> </a:t>
            </a:r>
            <a:r>
              <a:rPr lang="en-US" dirty="0" err="1"/>
              <a:t>úloha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ktorej</a:t>
            </a:r>
            <a:r>
              <a:rPr lang="en-US" dirty="0"/>
              <a:t> je </a:t>
            </a:r>
            <a:r>
              <a:rPr lang="en-US" dirty="0" err="1"/>
              <a:t>daná</a:t>
            </a:r>
            <a:r>
              <a:rPr lang="en-US" dirty="0"/>
              <a:t> </a:t>
            </a:r>
            <a:r>
              <a:rPr lang="en-US" dirty="0" err="1"/>
              <a:t>požiadavka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1600200"/>
            <a:ext cx="7753131" cy="44196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sk-SK" altLang="sk-SK" dirty="0" smtClean="0"/>
              <a:t>Matica sadzieb:</a:t>
            </a:r>
          </a:p>
          <a:p>
            <a:pPr marL="0" indent="0" eaLnBrk="1" hangingPunct="1">
              <a:buNone/>
            </a:pPr>
            <a:endParaRPr lang="sk-SK" altLang="sk-SK" dirty="0" smtClean="0"/>
          </a:p>
          <a:p>
            <a:pPr marL="0" indent="0" eaLnBrk="1" hangingPunct="1">
              <a:buNone/>
            </a:pPr>
            <a:endParaRPr lang="sk-SK" altLang="sk-SK" dirty="0" smtClean="0"/>
          </a:p>
          <a:p>
            <a:pPr marL="0" indent="0" eaLnBrk="1" hangingPunct="1">
              <a:buNone/>
            </a:pPr>
            <a:endParaRPr lang="sk-SK" altLang="sk-SK" dirty="0" smtClean="0"/>
          </a:p>
          <a:p>
            <a:pPr marL="0" indent="0" eaLnBrk="1" hangingPunct="1">
              <a:buNone/>
            </a:pPr>
            <a:r>
              <a:rPr lang="sk-SK" altLang="sk-SK" dirty="0" smtClean="0"/>
              <a:t>Použili by sme ju- ak počet VS je oveľa menší ako počet výrobkov, ak môžeme zanedbať z hľadiska optimalizácie 2 zložku ÚF.</a:t>
            </a:r>
            <a:endParaRPr lang="cs-CZ" altLang="sk-SK" dirty="0" smtClean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053888"/>
              </p:ext>
            </p:extLst>
          </p:nvPr>
        </p:nvGraphicFramePr>
        <p:xfrm>
          <a:off x="4119727" y="1600200"/>
          <a:ext cx="2665413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Rovnica" r:id="rId3" imgW="1308100" imgH="939800" progId="Equation.3">
                  <p:embed/>
                </p:oleObj>
              </mc:Choice>
              <mc:Fallback>
                <p:oleObj name="Rovnica" r:id="rId3" imgW="1308100" imgH="939800" progId="Equation.3">
                  <p:embed/>
                  <p:pic>
                    <p:nvPicPr>
                      <p:cNvPr id="74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727" y="1600200"/>
                        <a:ext cx="2665413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6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Sekvenčná</a:t>
            </a:r>
            <a:r>
              <a:rPr lang="en-US" dirty="0"/>
              <a:t> </a:t>
            </a:r>
            <a:r>
              <a:rPr lang="en-US" dirty="0" err="1"/>
              <a:t>úloha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ktorej</a:t>
            </a:r>
            <a:r>
              <a:rPr lang="en-US" dirty="0"/>
              <a:t> je </a:t>
            </a:r>
            <a:r>
              <a:rPr lang="en-US" dirty="0" err="1"/>
              <a:t>daná</a:t>
            </a:r>
            <a:r>
              <a:rPr lang="en-US" dirty="0"/>
              <a:t> </a:t>
            </a:r>
            <a:r>
              <a:rPr lang="en-US" dirty="0" err="1"/>
              <a:t>požiadavka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3299" y="1246845"/>
            <a:ext cx="8308756" cy="4678362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sk-SK" altLang="sk-SK" sz="2800" dirty="0"/>
              <a:t>Ak počet výrobkov nie je oveľa väčší ako počet VS a do optimalizácie chceme zahrnúť aj 2 zložku ÚF, musíme maticu sadzieb rozšíriť o ďalší stĺpec a aby bola štvorcová aj o ďalší riadok.</a:t>
            </a:r>
          </a:p>
          <a:p>
            <a:pPr marL="0" indent="0" eaLnBrk="1" hangingPunct="1">
              <a:buNone/>
            </a:pPr>
            <a:endParaRPr lang="sk-SK" altLang="sk-SK" sz="2800" dirty="0"/>
          </a:p>
          <a:p>
            <a:pPr marL="0" indent="0" eaLnBrk="1" hangingPunct="1">
              <a:buNone/>
            </a:pPr>
            <a:endParaRPr lang="sk-SK" altLang="sk-SK" sz="2800" dirty="0"/>
          </a:p>
          <a:p>
            <a:pPr marL="0" indent="0" eaLnBrk="1" hangingPunct="1">
              <a:buNone/>
            </a:pPr>
            <a:endParaRPr lang="sk-SK" altLang="sk-SK" sz="2800" dirty="0"/>
          </a:p>
          <a:p>
            <a:pPr marL="0" indent="0" eaLnBrk="1" hangingPunct="1">
              <a:buNone/>
            </a:pPr>
            <a:endParaRPr lang="sk-SK" altLang="sk-SK" sz="2800" dirty="0"/>
          </a:p>
          <a:p>
            <a:pPr marL="0" indent="0" eaLnBrk="1" hangingPunct="1">
              <a:buNone/>
            </a:pPr>
            <a:endParaRPr lang="cs-CZ" altLang="sk-SK" sz="28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755486"/>
              </p:ext>
            </p:extLst>
          </p:nvPr>
        </p:nvGraphicFramePr>
        <p:xfrm>
          <a:off x="932081" y="3026380"/>
          <a:ext cx="295275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Rovnice" r:id="rId3" imgW="1854200" imgH="1371600" progId="Equation.3">
                  <p:embed/>
                </p:oleObj>
              </mc:Choice>
              <mc:Fallback>
                <p:oleObj name="Rovnice" r:id="rId3" imgW="1854200" imgH="1371600" progId="Equation.3">
                  <p:embed/>
                  <p:pic>
                    <p:nvPicPr>
                      <p:cNvPr id="757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081" y="3026380"/>
                        <a:ext cx="295275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36641"/>
              </p:ext>
            </p:extLst>
          </p:nvPr>
        </p:nvGraphicFramePr>
        <p:xfrm>
          <a:off x="6102952" y="3173524"/>
          <a:ext cx="2589103" cy="76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Rovnice" r:id="rId5" imgW="1320227" imgH="444307" progId="Equation.3">
                  <p:embed/>
                </p:oleObj>
              </mc:Choice>
              <mc:Fallback>
                <p:oleObj name="Rovnice" r:id="rId5" imgW="1320227" imgH="444307" progId="Equation.3">
                  <p:embed/>
                  <p:pic>
                    <p:nvPicPr>
                      <p:cNvPr id="75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952" y="3173524"/>
                        <a:ext cx="2589103" cy="768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77103" y="4431419"/>
            <a:ext cx="41882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k-SK" altLang="sk-SK" dirty="0">
                <a:solidFill>
                  <a:srgbClr val="000000"/>
                </a:solidFill>
              </a:rPr>
              <a:t>Potom máme maticu n+1 rádu, </a:t>
            </a:r>
            <a:r>
              <a:rPr lang="sk-SK" altLang="sk-SK" dirty="0" smtClean="0">
                <a:solidFill>
                  <a:srgbClr val="000000"/>
                </a:solidFill>
              </a:rPr>
              <a:t/>
            </a:r>
            <a:br>
              <a:rPr lang="sk-SK" altLang="sk-SK" dirty="0" smtClean="0">
                <a:solidFill>
                  <a:srgbClr val="000000"/>
                </a:solidFill>
              </a:rPr>
            </a:br>
            <a:r>
              <a:rPr lang="sk-SK" altLang="sk-SK" dirty="0" smtClean="0">
                <a:solidFill>
                  <a:srgbClr val="000000"/>
                </a:solidFill>
              </a:rPr>
              <a:t>n- </a:t>
            </a:r>
            <a:r>
              <a:rPr lang="sk-SK" altLang="sk-SK" dirty="0">
                <a:solidFill>
                  <a:srgbClr val="000000"/>
                </a:solidFill>
              </a:rPr>
              <a:t>počet výrobkov a pokračujeme Maďarskou metódou.</a:t>
            </a:r>
            <a:endParaRPr lang="cs-CZ" alt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Sekvenčný</a:t>
            </a:r>
            <a:r>
              <a:rPr lang="en-US" dirty="0"/>
              <a:t> model Akers - </a:t>
            </a:r>
            <a:r>
              <a:rPr lang="en-US" dirty="0" err="1"/>
              <a:t>Friedmana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213" y="1288887"/>
            <a:ext cx="8392332" cy="482441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k-SK" dirty="0" smtClean="0"/>
              <a:t>Riešenie úlohy 2 výrobky alebo 2 výrobné dávky na 4-5 VS.(n=2, m=4 alebo 5).</a:t>
            </a:r>
          </a:p>
          <a:p>
            <a:pPr eaLnBrk="1" hangingPunct="1"/>
            <a:r>
              <a:rPr lang="sk-SK" altLang="sk-SK" dirty="0" smtClean="0"/>
              <a:t>Poradie VS nie je rovnaké pre oba výrobky.</a:t>
            </a:r>
          </a:p>
          <a:p>
            <a:pPr eaLnBrk="1" hangingPunct="1"/>
            <a:r>
              <a:rPr lang="sk-SK" altLang="sk-SK" dirty="0" smtClean="0"/>
              <a:t>Úlohou je určiť pre každý VS, ktorý z týchto výrobkov bude opracovaný ako prvý a ktorý ako druhý.</a:t>
            </a:r>
          </a:p>
          <a:p>
            <a:pPr eaLnBrk="1" hangingPunct="1"/>
            <a:r>
              <a:rPr lang="sk-SK" altLang="sk-SK" dirty="0" smtClean="0"/>
              <a:t>Optimálne poradie je také, pri ktorom T opracovania oboch výrobkov na uvažovaných 4 alebo 5 VS bude min.</a:t>
            </a:r>
            <a:endParaRPr lang="cs-CZ" altLang="sk-SK" dirty="0" smtClean="0"/>
          </a:p>
        </p:txBody>
      </p:sp>
    </p:spTree>
    <p:extLst>
      <p:ext uri="{BB962C8B-B14F-4D97-AF65-F5344CB8AC3E}">
        <p14:creationId xmlns:p14="http://schemas.microsoft.com/office/powerpoint/2010/main" val="37237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89211" y="427768"/>
            <a:ext cx="8392333" cy="902627"/>
          </a:xfrm>
        </p:spPr>
        <p:txBody>
          <a:bodyPr/>
          <a:lstStyle/>
          <a:p>
            <a:r>
              <a:rPr lang="en-US" dirty="0" err="1"/>
              <a:t>Sekvenčný</a:t>
            </a:r>
            <a:r>
              <a:rPr lang="en-US" dirty="0"/>
              <a:t> model Akers - </a:t>
            </a:r>
            <a:r>
              <a:rPr lang="en-US" dirty="0" err="1"/>
              <a:t>Friedmana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211" y="1330395"/>
            <a:ext cx="8623561" cy="4824412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buNone/>
            </a:pPr>
            <a:r>
              <a:rPr lang="sk-SK" altLang="sk-SK" dirty="0" smtClean="0"/>
              <a:t>Postup: </a:t>
            </a:r>
          </a:p>
          <a:p>
            <a:pPr marL="609600" indent="-609600" eaLnBrk="1" hangingPunct="1">
              <a:buNone/>
            </a:pPr>
            <a:r>
              <a:rPr lang="sk-SK" altLang="sk-SK" dirty="0" smtClean="0"/>
              <a:t>1. zostavíme si množinu všetkých teoreticky možných poradí. Táto množina má 2</a:t>
            </a:r>
            <a:r>
              <a:rPr lang="sk-SK" altLang="sk-SK" baseline="30000" dirty="0" smtClean="0"/>
              <a:t>m</a:t>
            </a:r>
            <a:r>
              <a:rPr lang="sk-SK" altLang="sk-SK" dirty="0" smtClean="0"/>
              <a:t> prvkov (m- počet VS, n- dva výrobky).</a:t>
            </a:r>
          </a:p>
          <a:p>
            <a:pPr marL="609600" indent="-609600" eaLnBrk="1" hangingPunct="1">
              <a:buNone/>
            </a:pPr>
            <a:endParaRPr lang="sk-SK" altLang="sk-SK" dirty="0" smtClean="0"/>
          </a:p>
          <a:p>
            <a:pPr marL="609600" indent="-609600" eaLnBrk="1" hangingPunct="1">
              <a:buNone/>
            </a:pPr>
            <a:r>
              <a:rPr lang="sk-SK" altLang="sk-SK" dirty="0" smtClean="0"/>
              <a:t>2. na základe A- F vety vylúčime z tejto množiny tie poradia, ktoré sú technologicky neprípustné, ostanú len technologicky prípustné poradia.</a:t>
            </a:r>
            <a:endParaRPr lang="cs-CZ" altLang="sk-SK" dirty="0" smtClean="0"/>
          </a:p>
        </p:txBody>
      </p:sp>
    </p:spTree>
    <p:extLst>
      <p:ext uri="{BB962C8B-B14F-4D97-AF65-F5344CB8AC3E}">
        <p14:creationId xmlns:p14="http://schemas.microsoft.com/office/powerpoint/2010/main" val="17716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89211" y="427768"/>
            <a:ext cx="8276719" cy="902627"/>
          </a:xfrm>
        </p:spPr>
        <p:txBody>
          <a:bodyPr/>
          <a:lstStyle/>
          <a:p>
            <a:r>
              <a:rPr lang="sk-SK" altLang="sk-SK" dirty="0"/>
              <a:t>Sekvenčný model </a:t>
            </a:r>
            <a:r>
              <a:rPr lang="sk-SK" altLang="sk-SK" dirty="0" err="1"/>
              <a:t>Akers</a:t>
            </a:r>
            <a:r>
              <a:rPr lang="sk-SK" altLang="sk-SK" dirty="0"/>
              <a:t> - </a:t>
            </a:r>
            <a:r>
              <a:rPr lang="sk-SK" altLang="sk-SK" dirty="0" err="1"/>
              <a:t>Friedmana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212" y="1600200"/>
            <a:ext cx="8581519" cy="4419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dirty="0" smtClean="0"/>
              <a:t>3. Na základe A-F kritérií vylúčime z množiny technologicky prípustných poradí tie, ktoré nemôžu byť optimálne, ostane konečná množina poradí</a:t>
            </a:r>
            <a:r>
              <a:rPr lang="sk-SK" altLang="sk-SK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sk-SK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dirty="0" smtClean="0"/>
              <a:t>4. Pre každé poradie, ktoré sa dostalo do konečnej množiny určíme graficky alebo numericky T. </a:t>
            </a:r>
            <a:endParaRPr lang="sk-SK" altLang="sk-SK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sk-SK" altLang="sk-SK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k-SK" altLang="sk-SK" dirty="0" smtClean="0"/>
              <a:t>Tie poradia, ktorým prislúcha najmenšia hodnota T sú optimálne poradia.</a:t>
            </a:r>
            <a:endParaRPr lang="cs-CZ" altLang="sk-SK" dirty="0" smtClean="0"/>
          </a:p>
        </p:txBody>
      </p:sp>
    </p:spTree>
    <p:extLst>
      <p:ext uri="{BB962C8B-B14F-4D97-AF65-F5344CB8AC3E}">
        <p14:creationId xmlns:p14="http://schemas.microsoft.com/office/powerpoint/2010/main" val="407935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89211" y="427768"/>
            <a:ext cx="7835285" cy="902627"/>
          </a:xfrm>
        </p:spPr>
        <p:txBody>
          <a:bodyPr/>
          <a:lstStyle/>
          <a:p>
            <a:r>
              <a:rPr lang="sk-SK" altLang="sk-SK" dirty="0"/>
              <a:t>Sekvenčný model </a:t>
            </a:r>
            <a:r>
              <a:rPr lang="sk-SK" altLang="sk-SK" dirty="0" err="1"/>
              <a:t>Akers</a:t>
            </a:r>
            <a:r>
              <a:rPr lang="sk-SK" altLang="sk-SK" dirty="0"/>
              <a:t> - </a:t>
            </a:r>
            <a:r>
              <a:rPr lang="sk-SK" altLang="sk-SK" dirty="0" err="1"/>
              <a:t>Friedmana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212" y="1541134"/>
            <a:ext cx="8280400" cy="489585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</a:pPr>
            <a:r>
              <a:rPr lang="sk-SK" altLang="sk-SK" dirty="0" smtClean="0"/>
              <a:t>A-F veta: </a:t>
            </a:r>
          </a:p>
          <a:p>
            <a:pPr marL="0" indent="0" eaLnBrk="1" hangingPunct="1">
              <a:buNone/>
            </a:pPr>
            <a:r>
              <a:rPr lang="sk-SK" altLang="sk-SK" sz="2800" dirty="0"/>
              <a:t>Ak pri výrobku č.1 je poradie VS XY a pri č.2 je YX, potom nutnou a postačujúcou podmienkou aby bolo poradie technologicky prípustné je, že nesmie obsahovať </a:t>
            </a:r>
            <a:r>
              <a:rPr lang="sk-SK" altLang="sk-SK" sz="2800" dirty="0" smtClean="0"/>
              <a:t>inštrukciu</a:t>
            </a:r>
          </a:p>
          <a:p>
            <a:pPr marL="0" indent="0" eaLnBrk="1" hangingPunct="1">
              <a:buNone/>
            </a:pPr>
            <a:endParaRPr lang="sk-SK" altLang="sk-SK" sz="2800" dirty="0"/>
          </a:p>
          <a:p>
            <a:pPr marL="0" indent="0" eaLnBrk="1" hangingPunct="1">
              <a:buNone/>
            </a:pPr>
            <a:r>
              <a:rPr lang="sk-SK" altLang="sk-SK" sz="2800" dirty="0"/>
              <a:t>Počet </a:t>
            </a:r>
            <a:r>
              <a:rPr lang="sk-SK" altLang="sk-SK" sz="2800" dirty="0" smtClean="0"/>
              <a:t>technologicky </a:t>
            </a:r>
            <a:r>
              <a:rPr lang="sk-SK" altLang="sk-SK" sz="2800" dirty="0"/>
              <a:t>prípustných vieme aj </a:t>
            </a:r>
            <a:r>
              <a:rPr lang="sk-SK" altLang="sk-SK" sz="2800" dirty="0" smtClean="0"/>
              <a:t>vypočítať:</a:t>
            </a:r>
            <a:endParaRPr lang="sk-SK" altLang="sk-SK" sz="2800" dirty="0"/>
          </a:p>
          <a:p>
            <a:pPr marL="0" indent="0" eaLnBrk="1" hangingPunct="1">
              <a:buNone/>
            </a:pPr>
            <a:endParaRPr lang="cs-CZ" altLang="sk-SK" dirty="0" smtClean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55465"/>
              </p:ext>
            </p:extLst>
          </p:nvPr>
        </p:nvGraphicFramePr>
        <p:xfrm>
          <a:off x="562908" y="4631066"/>
          <a:ext cx="280828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Rovnica" r:id="rId3" imgW="1040948" imgH="431613" progId="Equation.3">
                  <p:embed/>
                </p:oleObj>
              </mc:Choice>
              <mc:Fallback>
                <p:oleObj name="Rovnica" r:id="rId3" imgW="1040948" imgH="431613" progId="Equation.3">
                  <p:embed/>
                  <p:pic>
                    <p:nvPicPr>
                      <p:cNvPr id="809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08" y="4631066"/>
                        <a:ext cx="280828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644891" y="4925355"/>
            <a:ext cx="519841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k-SK" altLang="sk-SK" dirty="0">
                <a:solidFill>
                  <a:srgbClr val="000000"/>
                </a:solidFill>
              </a:rPr>
              <a:t>m- počet VS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sk-SK" altLang="sk-SK" dirty="0" err="1">
                <a:solidFill>
                  <a:srgbClr val="000000"/>
                </a:solidFill>
              </a:rPr>
              <a:t>i</a:t>
            </a:r>
            <a:r>
              <a:rPr lang="sk-SK" altLang="sk-SK" baseline="-25000" dirty="0" err="1">
                <a:solidFill>
                  <a:srgbClr val="000000"/>
                </a:solidFill>
              </a:rPr>
              <a:t>k</a:t>
            </a:r>
            <a:r>
              <a:rPr lang="sk-SK" altLang="sk-SK" dirty="0">
                <a:solidFill>
                  <a:srgbClr val="000000"/>
                </a:solidFill>
              </a:rPr>
              <a:t>- počet skupín VS, ktoré majú k výrobných stupňov a majú rovnaké poradie oboch výrobkov</a:t>
            </a:r>
            <a:endParaRPr lang="cs-CZ" alt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89211" y="427768"/>
            <a:ext cx="5607091" cy="902627"/>
          </a:xfrm>
        </p:spPr>
        <p:txBody>
          <a:bodyPr/>
          <a:lstStyle/>
          <a:p>
            <a:r>
              <a:rPr lang="sk-SK" altLang="sk-SK" dirty="0" err="1"/>
              <a:t>Akers</a:t>
            </a:r>
            <a:r>
              <a:rPr lang="sk-SK" altLang="sk-SK" dirty="0"/>
              <a:t> – </a:t>
            </a:r>
            <a:r>
              <a:rPr lang="sk-SK" altLang="sk-SK" dirty="0" err="1"/>
              <a:t>Friedmanove</a:t>
            </a:r>
            <a:r>
              <a:rPr lang="sk-SK" altLang="sk-SK" dirty="0"/>
              <a:t> kritériá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1" y="1105115"/>
            <a:ext cx="8081455" cy="368366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11" y="4915314"/>
            <a:ext cx="857101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7E01C1-561E-01F5-DE25-17E0CCD4D4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63378" y="2671281"/>
            <a:ext cx="8417243" cy="1694731"/>
          </a:xfrm>
          <a:solidFill>
            <a:srgbClr val="0032A0"/>
          </a:solidFill>
        </p:spPr>
        <p:txBody>
          <a:bodyPr/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Sekvenčné modely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65FEC8-A11F-40A3-5AB0-3174FB8C45D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3377" y="4617024"/>
            <a:ext cx="8417243" cy="1371400"/>
          </a:xfrm>
        </p:spPr>
        <p:txBody>
          <a:bodyPr/>
          <a:lstStyle/>
          <a:p>
            <a:pPr marL="0" indent="0" algn="ctr">
              <a:buNone/>
            </a:pPr>
            <a:r>
              <a:rPr lang="sk-SK" sz="2800" dirty="0" smtClean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Sekvenčná úloha s požiadavkou (podmienkou)</a:t>
            </a:r>
            <a:endParaRPr lang="sk-SK" sz="2800" dirty="0">
              <a:solidFill>
                <a:srgbClr val="0032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5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7339" y="373836"/>
            <a:ext cx="8578850" cy="1325563"/>
          </a:xfrm>
        </p:spPr>
        <p:txBody>
          <a:bodyPr/>
          <a:lstStyle/>
          <a:p>
            <a:r>
              <a:rPr lang="en-US" dirty="0" err="1"/>
              <a:t>Sekvenčné</a:t>
            </a:r>
            <a:r>
              <a:rPr lang="en-US" dirty="0"/>
              <a:t> </a:t>
            </a:r>
            <a:r>
              <a:rPr lang="en-US" dirty="0" err="1"/>
              <a:t>modely</a:t>
            </a:r>
            <a:endParaRPr lang="en-US" dirty="0"/>
          </a:p>
        </p:txBody>
      </p:sp>
      <p:sp>
        <p:nvSpPr>
          <p:cNvPr id="2" name="Obdĺžnik 1"/>
          <p:cNvSpPr/>
          <p:nvPr/>
        </p:nvSpPr>
        <p:spPr>
          <a:xfrm>
            <a:off x="662152" y="1933902"/>
            <a:ext cx="7977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altLang="sk-SK" sz="2800" dirty="0">
                <a:latin typeface="Arial" panose="020B0604020202020204" pitchFamily="34" charset="0"/>
                <a:cs typeface="Arial" panose="020B0604020202020204" pitchFamily="34" charset="0"/>
              </a:rPr>
              <a:t>Slúžia na určenie optimálneho poradia objektov (výrobkov) vzhľadom na postavené kritérium (celkový priebežný čas </a:t>
            </a:r>
            <a:r>
              <a:rPr lang="sk-SK" alt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výroby         ).</a:t>
            </a:r>
            <a:endParaRPr lang="cs-CZ" alt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426" y="2705742"/>
            <a:ext cx="786900" cy="5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8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62455" y="522154"/>
            <a:ext cx="3979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32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Symbolika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7862" y="1505607"/>
            <a:ext cx="8635781" cy="4001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altLang="sk-SK" dirty="0" smtClean="0"/>
              <a:t>i- výrobky (výrobná dávka), i= 1,...,n</a:t>
            </a:r>
          </a:p>
          <a:p>
            <a:r>
              <a:rPr lang="sk-SK" altLang="sk-SK" dirty="0" smtClean="0"/>
              <a:t>j- výrobný stupeň (pracovné miesta, cez ktoré prechádza výrobok: pracovné čaty, dielne, výrobné stroje, prevádzky...), j= 1,...,m</a:t>
            </a:r>
          </a:p>
          <a:p>
            <a:r>
              <a:rPr lang="sk-SK" altLang="sk-SK" dirty="0" err="1" smtClean="0"/>
              <a:t>t</a:t>
            </a:r>
            <a:r>
              <a:rPr lang="sk-SK" altLang="sk-SK" baseline="-25000" dirty="0" err="1" smtClean="0"/>
              <a:t>ij</a:t>
            </a:r>
            <a:r>
              <a:rPr lang="sk-SK" altLang="sk-SK" dirty="0" smtClean="0"/>
              <a:t>- operačný čas i- </a:t>
            </a:r>
            <a:r>
              <a:rPr lang="sk-SK" altLang="sk-SK" dirty="0" err="1" smtClean="0"/>
              <a:t>teho</a:t>
            </a:r>
            <a:r>
              <a:rPr lang="sk-SK" altLang="sk-SK" dirty="0" smtClean="0"/>
              <a:t> výrobku na j- tom výrobnom stupni </a:t>
            </a:r>
          </a:p>
          <a:p>
            <a:r>
              <a:rPr lang="sk-SK" altLang="sk-SK" dirty="0" smtClean="0"/>
              <a:t>T- celkový priebežný čas, ktorý je potrebný na výrobu </a:t>
            </a:r>
            <a:br>
              <a:rPr lang="sk-SK" altLang="sk-SK" dirty="0" smtClean="0"/>
            </a:br>
            <a:r>
              <a:rPr lang="sk-SK" altLang="sk-SK" dirty="0" smtClean="0"/>
              <a:t>n- výrobkov na m- výrobných stupňoch</a:t>
            </a:r>
          </a:p>
          <a:p>
            <a:r>
              <a:rPr lang="sk-SK" altLang="sk-SK" dirty="0" smtClean="0"/>
              <a:t>Účelová funkcia T </a:t>
            </a:r>
            <a:endParaRPr lang="cs-CZ" alt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130" y="4973454"/>
            <a:ext cx="786900" cy="5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Johnsonov</a:t>
            </a:r>
            <a:r>
              <a:rPr lang="en-US" dirty="0"/>
              <a:t> model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213" y="1421524"/>
            <a:ext cx="10086428" cy="3949262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k-SK" dirty="0" smtClean="0"/>
              <a:t>Aplikácia </a:t>
            </a:r>
            <a:r>
              <a:rPr lang="sk-SK" altLang="sk-SK" dirty="0" err="1" smtClean="0"/>
              <a:t>Johnsonovho</a:t>
            </a:r>
            <a:r>
              <a:rPr lang="sk-SK" altLang="sk-SK" dirty="0" smtClean="0"/>
              <a:t> modelu pre 2 VS</a:t>
            </a:r>
          </a:p>
          <a:p>
            <a:pPr eaLnBrk="1" hangingPunct="1"/>
            <a:endParaRPr lang="sk-SK" altLang="sk-SK" dirty="0" smtClean="0"/>
          </a:p>
          <a:p>
            <a:pPr eaLnBrk="1" hangingPunct="1"/>
            <a:r>
              <a:rPr lang="sk-SK" altLang="sk-SK" dirty="0" smtClean="0"/>
              <a:t>Aplikácia </a:t>
            </a:r>
            <a:r>
              <a:rPr lang="sk-SK" altLang="sk-SK" dirty="0" err="1" smtClean="0"/>
              <a:t>Johnsonovho</a:t>
            </a:r>
            <a:r>
              <a:rPr lang="sk-SK" altLang="sk-SK" dirty="0" smtClean="0"/>
              <a:t> modelu pre 3 VS</a:t>
            </a:r>
          </a:p>
          <a:p>
            <a:pPr eaLnBrk="1" hangingPunct="1"/>
            <a:endParaRPr lang="sk-SK" altLang="sk-SK" dirty="0" smtClean="0"/>
          </a:p>
          <a:p>
            <a:pPr eaLnBrk="1" hangingPunct="1"/>
            <a:r>
              <a:rPr lang="sk-SK" altLang="sk-SK" dirty="0" smtClean="0"/>
              <a:t>Použitie </a:t>
            </a:r>
            <a:r>
              <a:rPr lang="sk-SK" altLang="sk-SK" dirty="0" err="1" smtClean="0"/>
              <a:t>Johnsonovho</a:t>
            </a:r>
            <a:r>
              <a:rPr lang="sk-SK" altLang="sk-SK" dirty="0" smtClean="0"/>
              <a:t> modelu pre ľubovoľný počet </a:t>
            </a:r>
            <a:r>
              <a:rPr lang="sk-SK" altLang="sk-SK" dirty="0" smtClean="0"/>
              <a:t/>
            </a:r>
            <a:br>
              <a:rPr lang="sk-SK" altLang="sk-SK" dirty="0" smtClean="0"/>
            </a:br>
            <a:r>
              <a:rPr lang="sk-SK" altLang="sk-SK" dirty="0" smtClean="0"/>
              <a:t>výrobkov </a:t>
            </a:r>
            <a:r>
              <a:rPr lang="sk-SK" altLang="sk-SK" dirty="0" smtClean="0"/>
              <a:t>a ľubovoľný počet  VS</a:t>
            </a:r>
            <a:endParaRPr lang="cs-CZ" altLang="sk-SK" dirty="0" smtClean="0"/>
          </a:p>
        </p:txBody>
      </p:sp>
    </p:spTree>
    <p:extLst>
      <p:ext uri="{BB962C8B-B14F-4D97-AF65-F5344CB8AC3E}">
        <p14:creationId xmlns:p14="http://schemas.microsoft.com/office/powerpoint/2010/main" val="15558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Johnsonové</a:t>
            </a:r>
            <a:r>
              <a:rPr lang="en-US" dirty="0"/>
              <a:t> </a:t>
            </a:r>
            <a:r>
              <a:rPr lang="en-US" dirty="0" err="1"/>
              <a:t>pravidlá</a:t>
            </a:r>
            <a:endParaRPr lang="en-US" dirty="0"/>
          </a:p>
        </p:txBody>
      </p:sp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45" y="1090516"/>
            <a:ext cx="7141451" cy="52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Aplikácie</a:t>
            </a:r>
            <a:r>
              <a:rPr lang="en-US" dirty="0"/>
              <a:t> </a:t>
            </a:r>
            <a:r>
              <a:rPr lang="en-US" dirty="0" err="1"/>
              <a:t>Johnsonovho</a:t>
            </a:r>
            <a:r>
              <a:rPr lang="en-US" dirty="0"/>
              <a:t> </a:t>
            </a:r>
            <a:r>
              <a:rPr lang="en-US" dirty="0" err="1"/>
              <a:t>modelu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92" y="919321"/>
            <a:ext cx="8402824" cy="52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Jacksonov</a:t>
            </a:r>
            <a:r>
              <a:rPr lang="en-US" dirty="0"/>
              <a:t> model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5033" y="1253357"/>
            <a:ext cx="8108553" cy="4758559"/>
          </a:xfrm>
          <a:prstGeom prst="rect">
            <a:avLst/>
          </a:prstGeo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None/>
            </a:pPr>
            <a:r>
              <a:rPr lang="sk-SK" altLang="sk-SK" dirty="0" smtClean="0"/>
              <a:t>Výrobky sa rozdelia na štyri </a:t>
            </a:r>
            <a:r>
              <a:rPr lang="sk-SK" altLang="sk-SK" dirty="0" smtClean="0"/>
              <a:t>skupiny:</a:t>
            </a:r>
          </a:p>
          <a:p>
            <a:pPr marL="812800" indent="-812800" eaLnBrk="1" hangingPunct="1">
              <a:lnSpc>
                <a:spcPct val="90000"/>
              </a:lnSpc>
              <a:buFont typeface="Wingdings" panose="05000000000000000000" pitchFamily="2" charset="2"/>
              <a:buAutoNum type="romanUcPeriod"/>
            </a:pPr>
            <a:r>
              <a:rPr lang="sk-SK" altLang="sk-SK" dirty="0" smtClean="0"/>
              <a:t>iba na 1VS</a:t>
            </a:r>
          </a:p>
          <a:p>
            <a:pPr marL="812800" indent="-812800" eaLnBrk="1" hangingPunct="1">
              <a:lnSpc>
                <a:spcPct val="90000"/>
              </a:lnSpc>
              <a:buFont typeface="Wingdings" panose="05000000000000000000" pitchFamily="2" charset="2"/>
              <a:buAutoNum type="romanUcPeriod"/>
            </a:pPr>
            <a:r>
              <a:rPr lang="sk-SK" altLang="sk-SK" dirty="0" smtClean="0"/>
              <a:t>iba na 2VS</a:t>
            </a:r>
          </a:p>
          <a:p>
            <a:pPr marL="812800" indent="-812800" eaLnBrk="1" hangingPunct="1">
              <a:lnSpc>
                <a:spcPct val="90000"/>
              </a:lnSpc>
              <a:buFont typeface="Wingdings" panose="05000000000000000000" pitchFamily="2" charset="2"/>
              <a:buAutoNum type="romanUcPeriod"/>
            </a:pPr>
            <a:r>
              <a:rPr lang="sk-SK" altLang="sk-SK" dirty="0" smtClean="0"/>
              <a:t>najskôr na 1VS a potom na 2VS</a:t>
            </a:r>
          </a:p>
          <a:p>
            <a:pPr marL="812800" indent="-812800" eaLnBrk="1" hangingPunct="1">
              <a:lnSpc>
                <a:spcPct val="90000"/>
              </a:lnSpc>
              <a:buFont typeface="Wingdings" panose="05000000000000000000" pitchFamily="2" charset="2"/>
              <a:buAutoNum type="romanUcPeriod"/>
            </a:pPr>
            <a:r>
              <a:rPr lang="sk-SK" altLang="sk-SK" dirty="0" smtClean="0"/>
              <a:t>najskôr na 2VS a potom na 1VS</a:t>
            </a:r>
          </a:p>
          <a:p>
            <a:pPr marL="812800" indent="-812800" eaLnBrk="1" hangingPunct="1">
              <a:lnSpc>
                <a:spcPct val="90000"/>
              </a:lnSpc>
              <a:buNone/>
            </a:pPr>
            <a:endParaRPr lang="sk-SK" altLang="sk-SK" dirty="0" smtClean="0"/>
          </a:p>
          <a:p>
            <a:pPr marL="812800" indent="-812800" eaLnBrk="1" hangingPunct="1">
              <a:lnSpc>
                <a:spcPct val="90000"/>
              </a:lnSpc>
              <a:buNone/>
            </a:pPr>
            <a:r>
              <a:rPr lang="sk-SK" altLang="sk-SK" dirty="0" smtClean="0"/>
              <a:t>Optimálne </a:t>
            </a:r>
            <a:r>
              <a:rPr lang="sk-SK" altLang="sk-SK" dirty="0" smtClean="0"/>
              <a:t>poradie pre:</a:t>
            </a:r>
          </a:p>
          <a:p>
            <a:pPr marL="812800" indent="-812800" eaLnBrk="1" hangingPunct="1">
              <a:lnSpc>
                <a:spcPct val="90000"/>
              </a:lnSpc>
              <a:buNone/>
            </a:pPr>
            <a:r>
              <a:rPr lang="sk-SK" altLang="sk-SK" dirty="0" smtClean="0"/>
              <a:t>1VS: III. </a:t>
            </a:r>
            <a:r>
              <a:rPr lang="sk-SK" altLang="sk-SK" dirty="0" err="1" smtClean="0"/>
              <a:t>opt</a:t>
            </a:r>
            <a:r>
              <a:rPr lang="sk-SK" altLang="sk-SK" dirty="0" smtClean="0"/>
              <a:t>.- I. </a:t>
            </a:r>
            <a:r>
              <a:rPr lang="sk-SK" altLang="sk-SK" dirty="0" err="1" smtClean="0"/>
              <a:t>ľub</a:t>
            </a:r>
            <a:r>
              <a:rPr lang="sk-SK" altLang="sk-SK" dirty="0" smtClean="0"/>
              <a:t>. – IV. </a:t>
            </a:r>
            <a:r>
              <a:rPr lang="sk-SK" altLang="sk-SK" dirty="0" err="1" smtClean="0"/>
              <a:t>opt</a:t>
            </a:r>
            <a:r>
              <a:rPr lang="sk-SK" altLang="sk-SK" dirty="0" smtClean="0"/>
              <a:t>.</a:t>
            </a:r>
          </a:p>
          <a:p>
            <a:pPr marL="812800" indent="-812800" eaLnBrk="1" hangingPunct="1">
              <a:lnSpc>
                <a:spcPct val="90000"/>
              </a:lnSpc>
              <a:buNone/>
            </a:pPr>
            <a:r>
              <a:rPr lang="sk-SK" altLang="sk-SK" dirty="0" smtClean="0"/>
              <a:t>2VS: IV. </a:t>
            </a:r>
            <a:r>
              <a:rPr lang="sk-SK" altLang="sk-SK" dirty="0" err="1" smtClean="0"/>
              <a:t>opt</a:t>
            </a:r>
            <a:r>
              <a:rPr lang="sk-SK" altLang="sk-SK" dirty="0" smtClean="0"/>
              <a:t>.- II. </a:t>
            </a:r>
            <a:r>
              <a:rPr lang="sk-SK" altLang="sk-SK" dirty="0" err="1" smtClean="0"/>
              <a:t>ľub</a:t>
            </a:r>
            <a:r>
              <a:rPr lang="sk-SK" altLang="sk-SK" dirty="0" smtClean="0"/>
              <a:t>. – III. </a:t>
            </a:r>
            <a:r>
              <a:rPr lang="sk-SK" altLang="sk-SK" dirty="0" err="1" smtClean="0"/>
              <a:t>opt</a:t>
            </a:r>
            <a:r>
              <a:rPr lang="sk-SK" altLang="sk-SK" dirty="0" smtClean="0"/>
              <a:t>.</a:t>
            </a:r>
          </a:p>
          <a:p>
            <a:pPr marL="812800" indent="-812800" eaLnBrk="1" hangingPunct="1">
              <a:lnSpc>
                <a:spcPct val="90000"/>
              </a:lnSpc>
              <a:buNone/>
            </a:pPr>
            <a:endParaRPr lang="cs-CZ" altLang="sk-SK" dirty="0" smtClean="0"/>
          </a:p>
        </p:txBody>
      </p:sp>
    </p:spTree>
    <p:extLst>
      <p:ext uri="{BB962C8B-B14F-4D97-AF65-F5344CB8AC3E}">
        <p14:creationId xmlns:p14="http://schemas.microsoft.com/office/powerpoint/2010/main" val="5986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Sekvenčná</a:t>
            </a:r>
            <a:r>
              <a:rPr lang="en-US" dirty="0"/>
              <a:t> </a:t>
            </a:r>
            <a:r>
              <a:rPr lang="en-US" dirty="0" err="1"/>
              <a:t>úloha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ktorej</a:t>
            </a:r>
            <a:r>
              <a:rPr lang="en-US" dirty="0"/>
              <a:t> je </a:t>
            </a:r>
            <a:r>
              <a:rPr lang="en-US" dirty="0" err="1"/>
              <a:t>daná</a:t>
            </a:r>
            <a:r>
              <a:rPr lang="en-US" dirty="0"/>
              <a:t> </a:t>
            </a:r>
            <a:r>
              <a:rPr lang="en-US" dirty="0" err="1"/>
              <a:t>požiadavka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1600200"/>
            <a:ext cx="7416800" cy="44196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dirty="0" smtClean="0"/>
              <a:t>T sa skladá s 3 zložiek: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k-SK" altLang="sk-SK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dirty="0" smtClean="0"/>
              <a:t>1. Súčet </a:t>
            </a:r>
            <a:r>
              <a:rPr lang="sk-SK" altLang="sk-SK" dirty="0" err="1" smtClean="0"/>
              <a:t>t</a:t>
            </a:r>
            <a:r>
              <a:rPr lang="sk-SK" altLang="sk-SK" baseline="-25000" dirty="0" err="1" smtClean="0"/>
              <a:t>ij</a:t>
            </a:r>
            <a:r>
              <a:rPr lang="sk-SK" altLang="sk-SK" dirty="0" smtClean="0"/>
              <a:t> všetkých výrobkov na 1VS.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dirty="0" smtClean="0"/>
              <a:t>2. Súčet </a:t>
            </a:r>
            <a:r>
              <a:rPr lang="sk-SK" altLang="sk-SK" dirty="0" err="1" smtClean="0"/>
              <a:t>t</a:t>
            </a:r>
            <a:r>
              <a:rPr lang="sk-SK" altLang="sk-SK" baseline="-25000" dirty="0" err="1" smtClean="0"/>
              <a:t>ij</a:t>
            </a:r>
            <a:r>
              <a:rPr lang="sk-SK" altLang="sk-SK" dirty="0" smtClean="0"/>
              <a:t> na 2 až poslednom VS výrobku, ktorý je posledný v poradí.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k-SK" altLang="sk-SK" dirty="0" smtClean="0"/>
              <a:t>3. Súčet prestojov 1VS medzi jednotlivými výrobkami.</a:t>
            </a:r>
            <a:endParaRPr lang="cs-CZ" altLang="sk-SK" dirty="0" smtClean="0"/>
          </a:p>
        </p:txBody>
      </p:sp>
    </p:spTree>
    <p:extLst>
      <p:ext uri="{BB962C8B-B14F-4D97-AF65-F5344CB8AC3E}">
        <p14:creationId xmlns:p14="http://schemas.microsoft.com/office/powerpoint/2010/main" val="29883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173E5998E91D42BBC8855A409F8ED8" ma:contentTypeVersion="7" ma:contentTypeDescription="Umožňuje vytvoriť nový dokument." ma:contentTypeScope="" ma:versionID="b4c4388ef71e35fab5df91a43f92688f">
  <xsd:schema xmlns:xsd="http://www.w3.org/2001/XMLSchema" xmlns:xs="http://www.w3.org/2001/XMLSchema" xmlns:p="http://schemas.microsoft.com/office/2006/metadata/properties" xmlns:ns2="f4111c67-a5ab-48dc-a141-ac7cee93d1f5" targetNamespace="http://schemas.microsoft.com/office/2006/metadata/properties" ma:root="true" ma:fieldsID="9d75253d037e57dc3126f066497b68c0" ns2:_="">
    <xsd:import namespace="f4111c67-a5ab-48dc-a141-ac7cee93d1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11c67-a5ab-48dc-a141-ac7cee93d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C77FC9-47E4-4EA7-BF51-E9CCAA14AE1B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f4111c67-a5ab-48dc-a141-ac7cee93d1f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7338420-6B47-4FA1-88D3-8B56468DF5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111c67-a5ab-48dc-a141-ac7cee93d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89EBE6-AD61-475A-BD60-88BCC68047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709</Words>
  <Application>Microsoft Office PowerPoint</Application>
  <PresentationFormat>Prezentácia na obrazovke (4:3)</PresentationFormat>
  <Paragraphs>88</Paragraphs>
  <Slides>19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Motív balíka Office</vt:lpstr>
      <vt:lpstr>Rovnice</vt:lpstr>
      <vt:lpstr>Microsoft Equation 3.0</vt:lpstr>
      <vt:lpstr>Prezentácia programu PowerPoint</vt:lpstr>
      <vt:lpstr>Sekvenčné modely</vt:lpstr>
      <vt:lpstr>Sekvenčné modely</vt:lpstr>
      <vt:lpstr>Prezentácia programu PowerPoint</vt:lpstr>
      <vt:lpstr>Johnsonov model</vt:lpstr>
      <vt:lpstr>Johnsonové pravidlá</vt:lpstr>
      <vt:lpstr>Aplikácie Johnsonovho modelu</vt:lpstr>
      <vt:lpstr>Jacksonov model</vt:lpstr>
      <vt:lpstr>Sekvenčná úloha, pri ktorej je daná požiadavka</vt:lpstr>
      <vt:lpstr>Sekvenčná úloha, pri ktorej je daná požiadavka</vt:lpstr>
      <vt:lpstr>Sekvenčná úloha, pri ktorej je daná požiadavka</vt:lpstr>
      <vt:lpstr>Sekvenčná úloha, pri ktorej je daná požiadavka</vt:lpstr>
      <vt:lpstr>Sekvenčná úloha, pri ktorej je daná požiadavka</vt:lpstr>
      <vt:lpstr>Sekvenčná úloha, pri ktorej je daná požiadavka</vt:lpstr>
      <vt:lpstr>Sekvenčný model Akers - Friedmana</vt:lpstr>
      <vt:lpstr>Sekvenčný model Akers - Friedmana</vt:lpstr>
      <vt:lpstr>Sekvenčný model Akers - Friedmana</vt:lpstr>
      <vt:lpstr>Sekvenčný model Akers - Friedmana</vt:lpstr>
      <vt:lpstr>Akers – Friedmanove kritériá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XI</dc:creator>
  <cp:lastModifiedBy>Henrieta Hrablik Chovanová</cp:lastModifiedBy>
  <cp:revision>88</cp:revision>
  <dcterms:created xsi:type="dcterms:W3CDTF">2021-04-12T06:48:28Z</dcterms:created>
  <dcterms:modified xsi:type="dcterms:W3CDTF">2023-12-20T09:40:40Z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0x010100F6173E5998E91D42BBC8855A409F8ED8</vt:lpwstr>
  </property>
</Properties>
</file>