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22"/>
  </p:notesMasterIdLst>
  <p:sldIdLst>
    <p:sldId id="256" r:id="rId5"/>
    <p:sldId id="267" r:id="rId6"/>
    <p:sldId id="258" r:id="rId7"/>
    <p:sldId id="264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59" r:id="rId16"/>
    <p:sldId id="275" r:id="rId17"/>
    <p:sldId id="278" r:id="rId18"/>
    <p:sldId id="276" r:id="rId19"/>
    <p:sldId id="277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A0"/>
    <a:srgbClr val="002D72"/>
    <a:srgbClr val="E41625"/>
    <a:srgbClr val="FF6A14"/>
    <a:srgbClr val="777777"/>
    <a:srgbClr val="A1A5C8"/>
    <a:srgbClr val="3E56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519761-3714-4732-84A3-E217D85A54E1}" v="14" dt="2022-11-03T12:18:33.8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41" autoAdjust="0"/>
    <p:restoredTop sz="94660"/>
  </p:normalViewPr>
  <p:slideViewPr>
    <p:cSldViewPr snapToGrid="0">
      <p:cViewPr varScale="1">
        <p:scale>
          <a:sx n="73" d="100"/>
          <a:sy n="73" d="100"/>
        </p:scale>
        <p:origin x="86" y="30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46478314781515"/>
          <c:y val="0.19638879375493556"/>
          <c:w val="0.70650339237505078"/>
          <c:h val="0.713301802324539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Rad 1</c:v>
                </c:pt>
              </c:strCache>
            </c:strRef>
          </c:tx>
          <c:spPr>
            <a:solidFill>
              <a:srgbClr val="002D72"/>
            </a:solidFill>
            <a:ln>
              <a:noFill/>
            </a:ln>
            <a:effectLst/>
          </c:spPr>
          <c:invertIfNegative val="0"/>
          <c:cat>
            <c:strRef>
              <c:f>Hárok1!$A$2:$A$5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Hárok1!$B$2:$B$5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7-4CA5-BF92-EEA9CD7D7676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Rad 2</c:v>
                </c:pt>
              </c:strCache>
            </c:strRef>
          </c:tx>
          <c:spPr>
            <a:solidFill>
              <a:srgbClr val="A1A5C8"/>
            </a:solidFill>
            <a:ln>
              <a:noFill/>
            </a:ln>
            <a:effectLst/>
          </c:spPr>
          <c:invertIfNegative val="0"/>
          <c:cat>
            <c:strRef>
              <c:f>Hárok1!$A$2:$A$5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Hárok1!$C$2:$C$5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7-4CA5-BF92-EEA9CD7D7676}"/>
            </c:ext>
          </c:extLst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Rad 3</c:v>
                </c:pt>
              </c:strCache>
            </c:strRef>
          </c:tx>
          <c:spPr>
            <a:solidFill>
              <a:srgbClr val="3E5698"/>
            </a:solidFill>
            <a:ln>
              <a:noFill/>
            </a:ln>
            <a:effectLst/>
          </c:spPr>
          <c:invertIfNegative val="0"/>
          <c:cat>
            <c:strRef>
              <c:f>Hárok1!$A$2:$A$5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Hárok1!$D$2:$D$5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7-4CA5-BF92-EEA9CD7D76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13"/>
        <c:axId val="2053996144"/>
        <c:axId val="2053996560"/>
      </c:barChart>
      <c:catAx>
        <c:axId val="2053996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197" b="0" i="0" u="none" strike="noStrike" kern="1200" baseline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53996560"/>
        <c:crosses val="autoZero"/>
        <c:auto val="1"/>
        <c:lblAlgn val="ctr"/>
        <c:lblOffset val="100"/>
        <c:noMultiLvlLbl val="0"/>
      </c:catAx>
      <c:valAx>
        <c:axId val="2053996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5399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7.5403180359500971E-4"/>
          <c:w val="8.1184373015847133E-2"/>
          <c:h val="0.193134198587305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350" b="0" i="0" u="none" strike="noStrike" kern="1200" baseline="0">
              <a:solidFill>
                <a:srgbClr val="777777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1F174-C4BC-460C-9DE8-4EBD38507E3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7A0BC-2C49-4A47-BF6B-7B2A43011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4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_Projektová sním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9D1F13-8A36-6D5E-26EB-10FDD53078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6443" y="914400"/>
            <a:ext cx="2052523" cy="6742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92BA27-AE74-C29A-23AB-C99A0447B7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94593" y="711476"/>
            <a:ext cx="3436308" cy="1080065"/>
          </a:xfrm>
          <a:prstGeom prst="rect">
            <a:avLst/>
          </a:prstGeom>
        </p:spPr>
      </p:pic>
      <p:sp>
        <p:nvSpPr>
          <p:cNvPr id="12" name="Podnadpis 7">
            <a:extLst>
              <a:ext uri="{FF2B5EF4-FFF2-40B4-BE49-F238E27FC236}">
                <a16:creationId xmlns:a16="http://schemas.microsoft.com/office/drawing/2014/main" id="{C1CDD372-77FE-2E16-FCC7-67D31307C1CC}"/>
              </a:ext>
            </a:extLst>
          </p:cNvPr>
          <p:cNvSpPr txBox="1">
            <a:spLocks/>
          </p:cNvSpPr>
          <p:nvPr userDrawn="1"/>
        </p:nvSpPr>
        <p:spPr>
          <a:xfrm>
            <a:off x="1056443" y="3260030"/>
            <a:ext cx="7031114" cy="2341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k-SK" sz="2800" b="1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KEGA 021STU–4/2021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sk-SK" sz="2800" b="1" dirty="0">
              <a:solidFill>
                <a:srgbClr val="0032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k-SK" sz="1800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Implementácia inovatívnych metód výučby a MM príručky pre oblasť rozhodovania a uplatňovania analytických metód vo výučbe vybraných predmetov priemyselného inžinierstva</a:t>
            </a:r>
            <a:endParaRPr lang="en-US" sz="2000" dirty="0">
              <a:solidFill>
                <a:srgbClr val="0032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350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88" userDrawn="1">
          <p15:clr>
            <a:srgbClr val="FBAE40"/>
          </p15:clr>
        </p15:guide>
        <p15:guide id="2" orient="horz" pos="40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á snímka-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ctrTitle" idx="4294967295"/>
          </p:nvPr>
        </p:nvSpPr>
        <p:spPr>
          <a:xfrm>
            <a:off x="452153" y="2581634"/>
            <a:ext cx="8417243" cy="1694731"/>
          </a:xfrm>
          <a:solidFill>
            <a:srgbClr val="0032A0"/>
          </a:solidFill>
        </p:spPr>
        <p:txBody>
          <a:bodyPr>
            <a:normAutofit/>
          </a:bodyPr>
          <a:lstStyle>
            <a:lvl1pPr algn="ctr">
              <a:defRPr baseline="0">
                <a:solidFill>
                  <a:srgbClr val="002D72"/>
                </a:solidFill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dnadpis 2"/>
          <p:cNvSpPr>
            <a:spLocks noGrp="1"/>
          </p:cNvSpPr>
          <p:nvPr>
            <p:ph type="subTitle" idx="4294967295"/>
          </p:nvPr>
        </p:nvSpPr>
        <p:spPr>
          <a:xfrm>
            <a:off x="265721" y="4867821"/>
            <a:ext cx="8417243" cy="1655762"/>
          </a:xfrm>
        </p:spPr>
        <p:txBody>
          <a:bodyPr>
            <a:normAutofit/>
          </a:bodyPr>
          <a:lstStyle>
            <a:lvl1pPr>
              <a:defRPr baseline="0">
                <a:solidFill>
                  <a:srgbClr val="002D72"/>
                </a:solidFill>
              </a:defRPr>
            </a:lvl1pPr>
          </a:lstStyle>
          <a:p>
            <a:pPr marL="0" indent="0" algn="l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657AD7-A703-BA1F-808D-D3A1183E67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6443" y="914400"/>
            <a:ext cx="2052523" cy="674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B8FEBA-9FF0-BA4A-8D77-B669E80175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93792" y="713232"/>
            <a:ext cx="3436308" cy="108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41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88" userDrawn="1">
          <p15:clr>
            <a:srgbClr val="FBAE40"/>
          </p15:clr>
        </p15:guide>
        <p15:guide id="2" orient="horz" pos="40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0" y="6217920"/>
            <a:ext cx="9143998" cy="640080"/>
          </a:xfrm>
          <a:prstGeom prst="rect">
            <a:avLst/>
          </a:prstGeom>
          <a:gradFill flip="none" rotWithShape="1">
            <a:gsLst>
              <a:gs pos="30000">
                <a:schemeClr val="bg1"/>
              </a:gs>
              <a:gs pos="69000">
                <a:srgbClr val="0032A0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Obrázo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217920"/>
            <a:ext cx="2055314" cy="646004"/>
          </a:xfrm>
          <a:prstGeom prst="rect">
            <a:avLst/>
          </a:prstGeom>
        </p:spPr>
      </p:pic>
      <p:sp>
        <p:nvSpPr>
          <p:cNvPr id="5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0" y="7"/>
            <a:ext cx="9143999" cy="613981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89212" y="373837"/>
            <a:ext cx="7886700" cy="1325563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Nadpis predelového snímku</a:t>
            </a:r>
            <a:br>
              <a:rPr lang="sk-SK" dirty="0"/>
            </a:br>
            <a:r>
              <a:rPr lang="sk-SK" dirty="0"/>
              <a:t>do dvoch riadkov s fotografiou na pozadí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0F4B00-FF24-8DBA-D407-80E979B488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9212" y="6353729"/>
            <a:ext cx="1297412" cy="42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12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5585">
          <p15:clr>
            <a:srgbClr val="FBAE40"/>
          </p15:clr>
        </p15:guide>
        <p15:guide id="3" pos="18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8"/>
            <a:ext cx="9144000" cy="641927"/>
          </a:xfrm>
          <a:prstGeom prst="rect">
            <a:avLst/>
          </a:prstGeom>
          <a:gradFill>
            <a:gsLst>
              <a:gs pos="30000">
                <a:schemeClr val="bg1"/>
              </a:gs>
              <a:gs pos="69000">
                <a:srgbClr val="0032A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Obrázo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217920"/>
            <a:ext cx="2057400" cy="6466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767FBD-0D1A-C126-B2D9-26531FCBC0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607" y="6355080"/>
            <a:ext cx="1298448" cy="42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1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558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8"/>
            <a:ext cx="9144000" cy="641927"/>
          </a:xfrm>
          <a:prstGeom prst="rect">
            <a:avLst/>
          </a:prstGeom>
          <a:gradFill>
            <a:gsLst>
              <a:gs pos="30000">
                <a:schemeClr val="bg1"/>
              </a:gs>
              <a:gs pos="69000">
                <a:srgbClr val="0032A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89213" y="373839"/>
            <a:ext cx="8576183" cy="619055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Nadpis prezentačného snímku</a:t>
            </a:r>
            <a:endParaRPr lang="en-US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3"/>
          </p:nvPr>
        </p:nvSpPr>
        <p:spPr>
          <a:xfrm>
            <a:off x="278610" y="1381125"/>
            <a:ext cx="4123098" cy="4419947"/>
          </a:xfrm>
        </p:spPr>
        <p:txBody>
          <a:bodyPr/>
          <a:lstStyle>
            <a:lvl1pPr marL="228594" indent="-228594">
              <a:buSzPct val="90000"/>
              <a:buFont typeface="Arial" panose="020B0604020202020204" pitchFamily="34" charset="0"/>
              <a:buChar char="•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1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4696756" y="1381125"/>
            <a:ext cx="4168640" cy="4427538"/>
          </a:xfrm>
        </p:spPr>
        <p:txBody>
          <a:bodyPr/>
          <a:lstStyle>
            <a:lvl1pPr marL="228594" indent="-228594">
              <a:buSzPct val="90000"/>
              <a:buFont typeface="Arial" panose="020B0604020202020204" pitchFamily="34" charset="0"/>
              <a:buChar char="•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pic>
        <p:nvPicPr>
          <p:cNvPr id="8" name="Obrázo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217920"/>
            <a:ext cx="2057400" cy="6466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EC6567-34A0-4ED6-2997-44B21E6EC7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608" y="6355080"/>
            <a:ext cx="1298448" cy="42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176">
          <p15:clr>
            <a:srgbClr val="FBAE40"/>
          </p15:clr>
        </p15:guide>
        <p15:guide id="3" pos="558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8"/>
            <a:ext cx="9144000" cy="641927"/>
          </a:xfrm>
          <a:prstGeom prst="rect">
            <a:avLst/>
          </a:prstGeom>
          <a:gradFill>
            <a:gsLst>
              <a:gs pos="30000">
                <a:schemeClr val="bg1"/>
              </a:gs>
              <a:gs pos="69000">
                <a:srgbClr val="0032A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89213" y="373839"/>
            <a:ext cx="8576183" cy="619055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Nadpis prezentačného snímku</a:t>
            </a:r>
            <a:endParaRPr lang="en-US" dirty="0"/>
          </a:p>
        </p:txBody>
      </p:sp>
      <p:sp>
        <p:nvSpPr>
          <p:cNvPr id="4" name="Zástupný objekt pre obsah 3"/>
          <p:cNvSpPr>
            <a:spLocks noGrp="1"/>
          </p:cNvSpPr>
          <p:nvPr>
            <p:ph sz="quarter" idx="13" hasCustomPrompt="1"/>
          </p:nvPr>
        </p:nvSpPr>
        <p:spPr>
          <a:xfrm>
            <a:off x="278608" y="1354138"/>
            <a:ext cx="8586788" cy="48388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Objekt</a:t>
            </a:r>
            <a:endParaRPr lang="en-US" dirty="0"/>
          </a:p>
        </p:txBody>
      </p:sp>
      <p:pic>
        <p:nvPicPr>
          <p:cNvPr id="8" name="Obrázo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599" y="6216078"/>
            <a:ext cx="2057400" cy="6466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4E1B1E-8D1F-3A3B-013F-CB9B2C1135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9213" y="6355080"/>
            <a:ext cx="1298448" cy="42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12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pos="558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8"/>
            <a:ext cx="9144000" cy="641927"/>
          </a:xfrm>
          <a:prstGeom prst="rect">
            <a:avLst/>
          </a:prstGeom>
          <a:gradFill>
            <a:gsLst>
              <a:gs pos="30000">
                <a:schemeClr val="bg1"/>
              </a:gs>
              <a:gs pos="69000">
                <a:srgbClr val="0032A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89213" y="373839"/>
            <a:ext cx="8576183" cy="619055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Nadpis prezentačného snímku</a:t>
            </a:r>
            <a:endParaRPr lang="en-US" dirty="0"/>
          </a:p>
        </p:txBody>
      </p:sp>
      <p:pic>
        <p:nvPicPr>
          <p:cNvPr id="8" name="Obrázo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599" y="6216078"/>
            <a:ext cx="2057400" cy="646661"/>
          </a:xfrm>
          <a:prstGeom prst="rect">
            <a:avLst/>
          </a:prstGeom>
        </p:spPr>
      </p:pic>
      <p:graphicFrame>
        <p:nvGraphicFramePr>
          <p:cNvPr id="11" name="Graf 10"/>
          <p:cNvGraphicFramePr/>
          <p:nvPr userDrawn="1">
            <p:extLst>
              <p:ext uri="{D42A27DB-BD31-4B8C-83A1-F6EECF244321}">
                <p14:modId xmlns:p14="http://schemas.microsoft.com/office/powerpoint/2010/main" val="679411105"/>
              </p:ext>
            </p:extLst>
          </p:nvPr>
        </p:nvGraphicFramePr>
        <p:xfrm>
          <a:off x="279401" y="1217900"/>
          <a:ext cx="8586788" cy="423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34A528E-DCBC-B5D2-10E2-2C31B48E95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2608" y="6355080"/>
            <a:ext cx="1298448" cy="42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99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176">
          <p15:clr>
            <a:srgbClr val="FBAE40"/>
          </p15:clr>
        </p15:guide>
        <p15:guide id="3" pos="558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A784D-4928-4D1C-9696-D92BC1EDB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6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3" r:id="rId2"/>
    <p:sldLayoutId id="2147483685" r:id="rId3"/>
    <p:sldLayoutId id="2147483686" r:id="rId4"/>
    <p:sldLayoutId id="2147483687" r:id="rId5"/>
    <p:sldLayoutId id="2147483669" r:id="rId6"/>
    <p:sldLayoutId id="214748369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44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25668" y="474123"/>
            <a:ext cx="84660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altLang="sk-SK" sz="2800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Dvojfázová </a:t>
            </a:r>
            <a:r>
              <a:rPr lang="sk-SK" altLang="sk-SK" sz="2800" dirty="0" err="1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simplexová</a:t>
            </a:r>
            <a:r>
              <a:rPr lang="sk-SK" altLang="sk-SK" sz="2800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metóda riešenia ÚLP s umelou bázou – Príklad 2 </a:t>
            </a:r>
            <a:endParaRPr lang="cs-CZ" sz="2800" dirty="0">
              <a:solidFill>
                <a:srgbClr val="0032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425668" y="1681655"/>
            <a:ext cx="8229600" cy="4937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0" lvl="1" indent="-582613">
              <a:spcBef>
                <a:spcPct val="50000"/>
              </a:spcBef>
              <a:buFontTx/>
              <a:buNone/>
            </a:pPr>
            <a:r>
              <a:rPr lang="sk-SK" altLang="sk-SK" sz="1600" b="1" dirty="0" smtClean="0"/>
              <a:t>min z(x) = 240x</a:t>
            </a:r>
            <a:r>
              <a:rPr lang="sk-SK" altLang="sk-SK" sz="1600" b="1" baseline="-25000" dirty="0" smtClean="0"/>
              <a:t>1 </a:t>
            </a:r>
            <a:r>
              <a:rPr lang="sk-SK" altLang="sk-SK" sz="1600" b="1" dirty="0" smtClean="0"/>
              <a:t>+ 350x</a:t>
            </a:r>
            <a:r>
              <a:rPr lang="sk-SK" altLang="sk-SK" sz="1600" b="1" baseline="-25000" dirty="0" smtClean="0"/>
              <a:t>2</a:t>
            </a:r>
          </a:p>
          <a:p>
            <a:pPr marL="0" indent="0">
              <a:spcBef>
                <a:spcPct val="10000"/>
              </a:spcBef>
              <a:buFontTx/>
              <a:buNone/>
            </a:pPr>
            <a:r>
              <a:rPr lang="sk-SK" altLang="sk-SK" sz="1600" b="1" dirty="0" smtClean="0"/>
              <a:t>   	          2x</a:t>
            </a:r>
            <a:r>
              <a:rPr lang="sk-SK" altLang="sk-SK" sz="1600" b="1" baseline="-25000" dirty="0" smtClean="0"/>
              <a:t>1 </a:t>
            </a:r>
            <a:r>
              <a:rPr lang="sk-SK" altLang="sk-SK" sz="1600" b="1" dirty="0" smtClean="0"/>
              <a:t>+     3x</a:t>
            </a:r>
            <a:r>
              <a:rPr lang="sk-SK" altLang="sk-SK" sz="1600" b="1" baseline="-25000" dirty="0" smtClean="0"/>
              <a:t>2 </a:t>
            </a:r>
            <a:r>
              <a:rPr lang="sk-SK" altLang="sk-SK" sz="1600" b="1" dirty="0" smtClean="0"/>
              <a:t> </a:t>
            </a:r>
            <a:r>
              <a:rPr lang="sk-SK" altLang="sk-SK" sz="1600" b="1" dirty="0" smtClean="0">
                <a:sym typeface="Symbol" panose="05050102010706020507" pitchFamily="18" charset="2"/>
              </a:rPr>
              <a:t></a:t>
            </a:r>
            <a:r>
              <a:rPr lang="sk-SK" altLang="sk-SK" sz="1600" b="1" dirty="0" smtClean="0"/>
              <a:t> 210</a:t>
            </a:r>
          </a:p>
          <a:p>
            <a:pPr marL="0" indent="0">
              <a:spcBef>
                <a:spcPct val="10000"/>
              </a:spcBef>
              <a:buFontTx/>
              <a:buNone/>
            </a:pPr>
            <a:r>
              <a:rPr lang="sk-SK" altLang="sk-SK" sz="1600" b="1" dirty="0" smtClean="0"/>
              <a:t>	          3x</a:t>
            </a:r>
            <a:r>
              <a:rPr lang="sk-SK" altLang="sk-SK" sz="1600" b="1" baseline="-25000" dirty="0" smtClean="0"/>
              <a:t>1</a:t>
            </a:r>
            <a:r>
              <a:rPr lang="sk-SK" altLang="sk-SK" sz="1600" b="1" dirty="0" smtClean="0"/>
              <a:t>+    1,5x</a:t>
            </a:r>
            <a:r>
              <a:rPr lang="sk-SK" altLang="sk-SK" sz="1600" b="1" baseline="-25000" dirty="0" smtClean="0"/>
              <a:t>2 </a:t>
            </a:r>
            <a:r>
              <a:rPr lang="sk-SK" altLang="sk-SK" sz="1600" b="1" dirty="0" smtClean="0"/>
              <a:t> </a:t>
            </a:r>
            <a:r>
              <a:rPr lang="sk-SK" altLang="sk-SK" sz="1600" b="1" dirty="0" smtClean="0">
                <a:sym typeface="Symbol" panose="05050102010706020507" pitchFamily="18" charset="2"/>
              </a:rPr>
              <a:t></a:t>
            </a:r>
            <a:r>
              <a:rPr lang="sk-SK" altLang="sk-SK" sz="1600" b="1" dirty="0" smtClean="0"/>
              <a:t> 270</a:t>
            </a:r>
          </a:p>
          <a:p>
            <a:pPr marL="0" indent="0">
              <a:spcBef>
                <a:spcPct val="10000"/>
              </a:spcBef>
              <a:buFontTx/>
              <a:buNone/>
            </a:pPr>
            <a:r>
              <a:rPr lang="sk-SK" altLang="sk-SK" sz="1600" b="1" dirty="0" smtClean="0"/>
              <a:t>	          4x</a:t>
            </a:r>
            <a:r>
              <a:rPr lang="sk-SK" altLang="sk-SK" sz="1600" b="1" baseline="-25000" dirty="0" smtClean="0"/>
              <a:t>1 </a:t>
            </a:r>
            <a:r>
              <a:rPr lang="sk-SK" altLang="sk-SK" sz="1600" b="1" dirty="0" smtClean="0"/>
              <a:t>+      5x</a:t>
            </a:r>
            <a:r>
              <a:rPr lang="sk-SK" altLang="sk-SK" sz="1600" b="1" baseline="-25000" dirty="0" smtClean="0"/>
              <a:t>2 </a:t>
            </a:r>
            <a:r>
              <a:rPr lang="sk-SK" altLang="sk-SK" sz="1600" b="1" dirty="0" smtClean="0"/>
              <a:t> </a:t>
            </a:r>
            <a:r>
              <a:rPr lang="sk-SK" altLang="sk-SK" sz="1600" b="1" dirty="0" smtClean="0">
                <a:sym typeface="Symbol" panose="05050102010706020507" pitchFamily="18" charset="2"/>
              </a:rPr>
              <a:t></a:t>
            </a:r>
            <a:r>
              <a:rPr lang="sk-SK" altLang="sk-SK" sz="1600" b="1" dirty="0" smtClean="0"/>
              <a:t> 900</a:t>
            </a:r>
          </a:p>
          <a:p>
            <a:pPr marL="0" indent="0">
              <a:spcBef>
                <a:spcPct val="10000"/>
              </a:spcBef>
              <a:buFontTx/>
              <a:buNone/>
            </a:pPr>
            <a:r>
              <a:rPr lang="sk-SK" altLang="sk-SK" sz="1600" b="1" dirty="0" smtClean="0"/>
              <a:t>	            x</a:t>
            </a:r>
            <a:r>
              <a:rPr lang="sk-SK" altLang="sk-SK" sz="1600" b="1" baseline="-25000" dirty="0" smtClean="0"/>
              <a:t>1             </a:t>
            </a:r>
            <a:r>
              <a:rPr lang="sk-SK" altLang="sk-SK" sz="1600" b="1" dirty="0" smtClean="0"/>
              <a:t>       </a:t>
            </a:r>
            <a:r>
              <a:rPr lang="sk-SK" altLang="sk-SK" sz="1600" b="1" dirty="0" smtClean="0">
                <a:sym typeface="Symbol" panose="05050102010706020507" pitchFamily="18" charset="2"/>
              </a:rPr>
              <a:t></a:t>
            </a:r>
            <a:r>
              <a:rPr lang="sk-SK" altLang="sk-SK" sz="1600" b="1" dirty="0" smtClean="0"/>
              <a:t> 75</a:t>
            </a:r>
          </a:p>
          <a:p>
            <a:pPr marL="0" indent="0">
              <a:spcBef>
                <a:spcPct val="10000"/>
              </a:spcBef>
              <a:buFontTx/>
              <a:buNone/>
            </a:pPr>
            <a:r>
              <a:rPr lang="sk-SK" altLang="sk-SK" sz="1600" b="1" dirty="0" smtClean="0"/>
              <a:t>		    x</a:t>
            </a:r>
            <a:r>
              <a:rPr lang="sk-SK" altLang="sk-SK" sz="1600" b="1" baseline="-25000" dirty="0" smtClean="0"/>
              <a:t>1,2 </a:t>
            </a:r>
            <a:r>
              <a:rPr lang="sk-SK" altLang="sk-SK" sz="1600" b="1" dirty="0" smtClean="0"/>
              <a:t> </a:t>
            </a:r>
            <a:r>
              <a:rPr lang="sk-SK" altLang="sk-SK" sz="1600" b="1" dirty="0" smtClean="0">
                <a:sym typeface="Symbol" panose="05050102010706020507" pitchFamily="18" charset="2"/>
              </a:rPr>
              <a:t></a:t>
            </a:r>
            <a:r>
              <a:rPr lang="sk-SK" altLang="sk-SK" sz="1600" b="1" dirty="0" smtClean="0"/>
              <a:t> 0</a:t>
            </a:r>
          </a:p>
          <a:p>
            <a:pPr marL="0" indent="0">
              <a:spcBef>
                <a:spcPct val="10000"/>
              </a:spcBef>
              <a:buFontTx/>
              <a:buNone/>
            </a:pPr>
            <a:endParaRPr lang="sk-SK" altLang="sk-SK" sz="1600" b="1" dirty="0" smtClean="0"/>
          </a:p>
          <a:p>
            <a:pPr marL="0" indent="0">
              <a:spcBef>
                <a:spcPct val="10000"/>
              </a:spcBef>
              <a:buFontTx/>
              <a:buNone/>
            </a:pPr>
            <a:r>
              <a:rPr lang="sk-SK" altLang="sk-SK" sz="1600" b="1" dirty="0" smtClean="0"/>
              <a:t>I. min z(x) = 240x</a:t>
            </a:r>
            <a:r>
              <a:rPr lang="sk-SK" altLang="sk-SK" sz="1600" b="1" baseline="-25000" dirty="0" smtClean="0"/>
              <a:t>1 </a:t>
            </a:r>
            <a:r>
              <a:rPr lang="sk-SK" altLang="sk-SK" sz="1600" b="1" dirty="0" smtClean="0"/>
              <a:t>+ 350x</a:t>
            </a:r>
            <a:r>
              <a:rPr lang="sk-SK" altLang="sk-SK" sz="1600" b="1" baseline="-25000" dirty="0" smtClean="0"/>
              <a:t>2</a:t>
            </a:r>
            <a:r>
              <a:rPr lang="sk-SK" altLang="sk-SK" sz="1600" b="1" dirty="0" smtClean="0"/>
              <a:t>+0s</a:t>
            </a:r>
            <a:r>
              <a:rPr lang="sk-SK" altLang="sk-SK" sz="1600" b="1" baseline="-25000" dirty="0" smtClean="0"/>
              <a:t>1</a:t>
            </a:r>
            <a:r>
              <a:rPr lang="sk-SK" altLang="sk-SK" sz="1600" b="1" dirty="0" smtClean="0"/>
              <a:t> +0s</a:t>
            </a:r>
            <a:r>
              <a:rPr lang="sk-SK" altLang="sk-SK" sz="1600" b="1" baseline="-25000" dirty="0" smtClean="0"/>
              <a:t>2</a:t>
            </a:r>
            <a:r>
              <a:rPr lang="sk-SK" altLang="sk-SK" sz="1600" b="1" dirty="0" smtClean="0"/>
              <a:t> +0s</a:t>
            </a:r>
            <a:r>
              <a:rPr lang="sk-SK" altLang="sk-SK" sz="1600" b="1" baseline="-25000" dirty="0" smtClean="0"/>
              <a:t>3</a:t>
            </a:r>
            <a:r>
              <a:rPr lang="sk-SK" altLang="sk-SK" sz="1600" b="1" dirty="0" smtClean="0"/>
              <a:t> +0s</a:t>
            </a:r>
            <a:r>
              <a:rPr lang="sk-SK" altLang="sk-SK" sz="1600" b="1" baseline="-25000" dirty="0" smtClean="0"/>
              <a:t>4 </a:t>
            </a:r>
            <a:r>
              <a:rPr lang="sk-SK" altLang="sk-SK" sz="1600" b="1" dirty="0" smtClean="0"/>
              <a:t>+ Mw</a:t>
            </a:r>
            <a:r>
              <a:rPr lang="sk-SK" altLang="sk-SK" sz="1600" b="1" baseline="-25000" dirty="0" smtClean="0"/>
              <a:t>1</a:t>
            </a:r>
            <a:r>
              <a:rPr lang="sk-SK" altLang="sk-SK" sz="1600" b="1" dirty="0" smtClean="0"/>
              <a:t> + Mw</a:t>
            </a:r>
            <a:r>
              <a:rPr lang="sk-SK" altLang="sk-SK" sz="1600" b="1" baseline="-25000" dirty="0" smtClean="0"/>
              <a:t>2</a:t>
            </a:r>
            <a:r>
              <a:rPr lang="sk-SK" altLang="sk-SK" sz="1600" b="1" dirty="0" smtClean="0"/>
              <a:t> + Mw</a:t>
            </a:r>
            <a:r>
              <a:rPr lang="sk-SK" altLang="sk-SK" sz="1600" b="1" baseline="-25000" dirty="0" smtClean="0"/>
              <a:t>4</a:t>
            </a:r>
            <a:r>
              <a:rPr lang="sk-SK" altLang="sk-SK" sz="1600" b="1" dirty="0" smtClean="0"/>
              <a:t> </a:t>
            </a:r>
            <a:r>
              <a:rPr lang="sk-SK" altLang="sk-SK" sz="1600" b="1" baseline="-25000" dirty="0" smtClean="0"/>
              <a:t>		</a:t>
            </a:r>
            <a:endParaRPr lang="sk-SK" altLang="sk-SK" sz="1600" b="1" dirty="0" smtClean="0"/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sk-SK" altLang="sk-SK" sz="1600" b="1" dirty="0" smtClean="0"/>
              <a:t>                         2x</a:t>
            </a:r>
            <a:r>
              <a:rPr lang="sk-SK" altLang="sk-SK" sz="1600" b="1" baseline="-25000" dirty="0" smtClean="0"/>
              <a:t>1 </a:t>
            </a:r>
            <a:r>
              <a:rPr lang="sk-SK" altLang="sk-SK" sz="1600" b="1" dirty="0" smtClean="0"/>
              <a:t>+    3x</a:t>
            </a:r>
            <a:r>
              <a:rPr lang="sk-SK" altLang="sk-SK" sz="1600" b="1" baseline="-25000" dirty="0" smtClean="0"/>
              <a:t>2    </a:t>
            </a:r>
            <a:r>
              <a:rPr lang="sk-SK" altLang="sk-SK" sz="1600" b="1" dirty="0" smtClean="0"/>
              <a:t>- s</a:t>
            </a:r>
            <a:r>
              <a:rPr lang="sk-SK" altLang="sk-SK" sz="1600" b="1" baseline="-25000" dirty="0" smtClean="0"/>
              <a:t>1 	                </a:t>
            </a:r>
            <a:r>
              <a:rPr lang="sk-SK" altLang="sk-SK" sz="1600" b="1" dirty="0" smtClean="0"/>
              <a:t>+ w</a:t>
            </a:r>
            <a:r>
              <a:rPr lang="sk-SK" altLang="sk-SK" sz="1600" b="1" baseline="-25000" dirty="0" smtClean="0"/>
              <a:t>1	                               		</a:t>
            </a:r>
            <a:r>
              <a:rPr lang="sk-SK" altLang="sk-SK" sz="1600" b="1" dirty="0" smtClean="0"/>
              <a:t>= 210 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sk-SK" altLang="sk-SK" sz="1600" b="1" dirty="0" smtClean="0"/>
              <a:t>     	          3x</a:t>
            </a:r>
            <a:r>
              <a:rPr lang="sk-SK" altLang="sk-SK" sz="1600" b="1" baseline="-25000" dirty="0" smtClean="0"/>
              <a:t>1 </a:t>
            </a:r>
            <a:r>
              <a:rPr lang="sk-SK" altLang="sk-SK" sz="1600" b="1" dirty="0" smtClean="0"/>
              <a:t>+ 1,5x</a:t>
            </a:r>
            <a:r>
              <a:rPr lang="sk-SK" altLang="sk-SK" sz="1600" b="1" baseline="-25000" dirty="0" smtClean="0"/>
              <a:t>2            </a:t>
            </a:r>
            <a:r>
              <a:rPr lang="sk-SK" altLang="sk-SK" sz="1600" b="1" dirty="0" smtClean="0"/>
              <a:t>- s</a:t>
            </a:r>
            <a:r>
              <a:rPr lang="sk-SK" altLang="sk-SK" sz="1600" b="1" baseline="-25000" dirty="0" smtClean="0"/>
              <a:t>2 		          </a:t>
            </a:r>
            <a:r>
              <a:rPr lang="sk-SK" altLang="sk-SK" sz="1600" b="1" dirty="0" smtClean="0"/>
              <a:t>+ w</a:t>
            </a:r>
            <a:r>
              <a:rPr lang="sk-SK" altLang="sk-SK" sz="1600" b="1" baseline="-25000" dirty="0" smtClean="0"/>
              <a:t>2</a:t>
            </a:r>
            <a:r>
              <a:rPr lang="sk-SK" altLang="sk-SK" sz="1600" dirty="0" smtClean="0"/>
              <a:t>                         </a:t>
            </a:r>
            <a:r>
              <a:rPr lang="sk-SK" altLang="sk-SK" sz="1600" b="1" dirty="0" smtClean="0"/>
              <a:t>= 270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sk-SK" altLang="sk-SK" sz="1600" b="1" dirty="0" smtClean="0"/>
              <a:t>   	          4x</a:t>
            </a:r>
            <a:r>
              <a:rPr lang="sk-SK" altLang="sk-SK" sz="1600" b="1" baseline="-25000" dirty="0" smtClean="0"/>
              <a:t>1 </a:t>
            </a:r>
            <a:r>
              <a:rPr lang="sk-SK" altLang="sk-SK" sz="1600" b="1" dirty="0" smtClean="0"/>
              <a:t>+    5x</a:t>
            </a:r>
            <a:r>
              <a:rPr lang="sk-SK" altLang="sk-SK" sz="1600" b="1" baseline="-25000" dirty="0" smtClean="0"/>
              <a:t>2                       </a:t>
            </a:r>
            <a:r>
              <a:rPr lang="sk-SK" altLang="sk-SK" sz="1600" b="1" dirty="0" smtClean="0"/>
              <a:t>+ s</a:t>
            </a:r>
            <a:r>
              <a:rPr lang="sk-SK" altLang="sk-SK" sz="1600" b="1" baseline="-25000" dirty="0" smtClean="0"/>
              <a:t>3 			                              </a:t>
            </a:r>
            <a:r>
              <a:rPr lang="sk-SK" altLang="sk-SK" sz="1600" b="1" dirty="0" smtClean="0"/>
              <a:t>= 900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sk-SK" altLang="sk-SK" sz="1600" b="1" dirty="0" smtClean="0"/>
              <a:t> 	            </a:t>
            </a:r>
            <a:r>
              <a:rPr lang="sk-SK" altLang="sk-SK" sz="1600" b="1" dirty="0" smtClean="0">
                <a:solidFill>
                  <a:srgbClr val="000000"/>
                </a:solidFill>
              </a:rPr>
              <a:t>x</a:t>
            </a:r>
            <a:r>
              <a:rPr lang="sk-SK" altLang="sk-SK" sz="1600" b="1" baseline="-25000" dirty="0" smtClean="0">
                <a:solidFill>
                  <a:srgbClr val="000000"/>
                </a:solidFill>
              </a:rPr>
              <a:t>1</a:t>
            </a:r>
            <a:r>
              <a:rPr lang="sk-SK" altLang="sk-SK" sz="1600" b="1" dirty="0" smtClean="0">
                <a:solidFill>
                  <a:srgbClr val="000000"/>
                </a:solidFill>
              </a:rPr>
              <a:t>		                     </a:t>
            </a:r>
            <a:r>
              <a:rPr lang="sk-SK" altLang="sk-SK" sz="1600" b="1" dirty="0" smtClean="0"/>
              <a:t>- s</a:t>
            </a:r>
            <a:r>
              <a:rPr lang="sk-SK" altLang="sk-SK" sz="1600" b="1" baseline="-25000" dirty="0" smtClean="0"/>
              <a:t>4</a:t>
            </a:r>
            <a:r>
              <a:rPr lang="sk-SK" altLang="sk-SK" sz="1600" b="1" dirty="0" smtClean="0">
                <a:solidFill>
                  <a:srgbClr val="000000"/>
                </a:solidFill>
              </a:rPr>
              <a:t> 	                    </a:t>
            </a:r>
            <a:r>
              <a:rPr lang="sk-SK" altLang="sk-SK" sz="1600" b="1" dirty="0" smtClean="0"/>
              <a:t>+ w</a:t>
            </a:r>
            <a:r>
              <a:rPr lang="sk-SK" altLang="sk-SK" sz="1600" b="1" baseline="-25000" dirty="0" smtClean="0"/>
              <a:t>4</a:t>
            </a:r>
            <a:r>
              <a:rPr lang="sk-SK" altLang="sk-SK" sz="1600" dirty="0" smtClean="0"/>
              <a:t> </a:t>
            </a:r>
            <a:r>
              <a:rPr lang="sk-SK" altLang="sk-SK" sz="1600" b="1" dirty="0" smtClean="0">
                <a:solidFill>
                  <a:srgbClr val="000000"/>
                </a:solidFill>
              </a:rPr>
              <a:t>	</a:t>
            </a:r>
            <a:r>
              <a:rPr lang="sk-SK" altLang="sk-SK" sz="16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=</a:t>
            </a:r>
            <a:r>
              <a:rPr lang="sk-SK" altLang="sk-SK" sz="1600" b="1" dirty="0" smtClean="0">
                <a:solidFill>
                  <a:srgbClr val="000000"/>
                </a:solidFill>
              </a:rPr>
              <a:t> 75</a:t>
            </a:r>
            <a:endParaRPr lang="sk-SK" altLang="sk-SK" sz="1600" b="1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sk-SK" altLang="sk-SK" sz="1600" b="1" dirty="0" smtClean="0"/>
              <a:t>			                               x</a:t>
            </a:r>
            <a:r>
              <a:rPr lang="sk-SK" altLang="sk-SK" sz="1600" b="1" baseline="-25000" dirty="0" smtClean="0"/>
              <a:t>1</a:t>
            </a:r>
            <a:r>
              <a:rPr lang="sk-SK" altLang="sk-SK" sz="1600" b="1" dirty="0" smtClean="0"/>
              <a:t>,x</a:t>
            </a:r>
            <a:r>
              <a:rPr lang="sk-SK" altLang="sk-SK" sz="1600" b="1" baseline="-25000" dirty="0" smtClean="0"/>
              <a:t>2</a:t>
            </a:r>
            <a:r>
              <a:rPr lang="sk-SK" altLang="sk-SK" sz="1600" b="1" dirty="0" smtClean="0"/>
              <a:t>,s</a:t>
            </a:r>
            <a:r>
              <a:rPr lang="sk-SK" altLang="sk-SK" sz="1600" b="1" baseline="-25000" dirty="0" smtClean="0"/>
              <a:t>1</a:t>
            </a:r>
            <a:r>
              <a:rPr lang="sk-SK" altLang="sk-SK" sz="1600" b="1" dirty="0" smtClean="0"/>
              <a:t>,s</a:t>
            </a:r>
            <a:r>
              <a:rPr lang="sk-SK" altLang="sk-SK" sz="1600" b="1" baseline="-25000" dirty="0" smtClean="0"/>
              <a:t>2</a:t>
            </a:r>
            <a:r>
              <a:rPr lang="sk-SK" altLang="sk-SK" sz="1600" b="1" dirty="0" smtClean="0"/>
              <a:t>,s</a:t>
            </a:r>
            <a:r>
              <a:rPr lang="sk-SK" altLang="sk-SK" sz="1600" b="1" baseline="-25000" dirty="0" smtClean="0"/>
              <a:t>3</a:t>
            </a:r>
            <a:r>
              <a:rPr lang="sk-SK" altLang="sk-SK" sz="1600" b="1" dirty="0" smtClean="0"/>
              <a:t>,s</a:t>
            </a:r>
            <a:r>
              <a:rPr lang="sk-SK" altLang="sk-SK" sz="1600" b="1" baseline="-25000" dirty="0" smtClean="0"/>
              <a:t>4 </a:t>
            </a:r>
            <a:r>
              <a:rPr lang="sk-SK" altLang="sk-SK" sz="1600" b="1" dirty="0" smtClean="0"/>
              <a:t>,w</a:t>
            </a:r>
            <a:r>
              <a:rPr lang="sk-SK" altLang="sk-SK" sz="1600" b="1" baseline="-25000" dirty="0" smtClean="0"/>
              <a:t>1</a:t>
            </a:r>
            <a:r>
              <a:rPr lang="sk-SK" altLang="sk-SK" sz="1600" b="1" dirty="0" smtClean="0"/>
              <a:t>, w</a:t>
            </a:r>
            <a:r>
              <a:rPr lang="sk-SK" altLang="sk-SK" sz="1600" b="1" baseline="-25000" dirty="0" smtClean="0"/>
              <a:t>2</a:t>
            </a:r>
            <a:r>
              <a:rPr lang="sk-SK" altLang="sk-SK" sz="1600" b="1" dirty="0" smtClean="0"/>
              <a:t> , w</a:t>
            </a:r>
            <a:r>
              <a:rPr lang="sk-SK" altLang="sk-SK" sz="1600" b="1" baseline="-25000" dirty="0" smtClean="0"/>
              <a:t>4</a:t>
            </a:r>
            <a:r>
              <a:rPr lang="sk-SK" altLang="sk-SK" sz="1600" b="1" dirty="0" smtClean="0"/>
              <a:t> </a:t>
            </a:r>
            <a:r>
              <a:rPr lang="sk-SK" altLang="sk-SK" sz="1600" b="1" dirty="0" smtClean="0">
                <a:sym typeface="Symbol" panose="05050102010706020507" pitchFamily="18" charset="2"/>
              </a:rPr>
              <a:t></a:t>
            </a:r>
            <a:r>
              <a:rPr lang="sk-SK" altLang="sk-SK" sz="1600" b="1" dirty="0" smtClean="0"/>
              <a:t> 0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sk-SK" altLang="sk-SK" sz="1600" b="1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sk-SK" altLang="sk-SK" sz="1600" b="1" dirty="0" smtClean="0"/>
              <a:t>II. min p(w) = w</a:t>
            </a:r>
            <a:r>
              <a:rPr lang="sk-SK" altLang="sk-SK" sz="1600" b="1" baseline="-25000" dirty="0" smtClean="0"/>
              <a:t>1</a:t>
            </a:r>
            <a:r>
              <a:rPr lang="sk-SK" altLang="sk-SK" sz="1600" b="1" dirty="0" smtClean="0"/>
              <a:t> + w</a:t>
            </a:r>
            <a:r>
              <a:rPr lang="sk-SK" altLang="sk-SK" sz="1600" b="1" baseline="-25000" dirty="0" smtClean="0"/>
              <a:t>2</a:t>
            </a:r>
            <a:r>
              <a:rPr lang="sk-SK" altLang="sk-SK" sz="1600" b="1" dirty="0" smtClean="0"/>
              <a:t> + w</a:t>
            </a:r>
            <a:r>
              <a:rPr lang="sk-SK" altLang="sk-SK" sz="1600" b="1" baseline="-25000" dirty="0" smtClean="0"/>
              <a:t>4</a:t>
            </a:r>
            <a:endParaRPr lang="sk-SK" altLang="sk-SK" sz="16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84497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438682"/>
              </p:ext>
            </p:extLst>
          </p:nvPr>
        </p:nvGraphicFramePr>
        <p:xfrm>
          <a:off x="820847" y="688373"/>
          <a:ext cx="6192837" cy="526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kument" r:id="rId3" imgW="6094895" imgH="5182386" progId="Word.Document.8">
                  <p:embed/>
                </p:oleObj>
              </mc:Choice>
              <mc:Fallback>
                <p:oleObj name="Dokument" r:id="rId3" imgW="6094895" imgH="5182386" progId="Word.Document.8">
                  <p:embed/>
                  <p:pic>
                    <p:nvPicPr>
                      <p:cNvPr id="1013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847" y="688373"/>
                        <a:ext cx="6192837" cy="5265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106143" y="4909097"/>
            <a:ext cx="2195512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sk-SK" altLang="sk-SK" sz="1300" dirty="0"/>
              <a:t>x</a:t>
            </a:r>
            <a:r>
              <a:rPr lang="sk-SK" altLang="sk-SK" sz="1300" baseline="30000" dirty="0"/>
              <a:t>*</a:t>
            </a:r>
            <a:r>
              <a:rPr lang="sk-SK" altLang="sk-SK" sz="1300" dirty="0"/>
              <a:t>= (82,5, 15)   z* = 25 050</a:t>
            </a:r>
          </a:p>
          <a:p>
            <a:pPr>
              <a:spcBef>
                <a:spcPct val="50000"/>
              </a:spcBef>
            </a:pPr>
            <a:r>
              <a:rPr lang="sk-SK" altLang="sk-SK" sz="1300" dirty="0"/>
              <a:t>s</a:t>
            </a:r>
            <a:r>
              <a:rPr lang="sk-SK" altLang="sk-SK" sz="1300" baseline="30000" dirty="0"/>
              <a:t>*</a:t>
            </a:r>
            <a:r>
              <a:rPr lang="sk-SK" altLang="sk-SK" sz="1300" dirty="0"/>
              <a:t>= (0, 0, 495, 7,5)</a:t>
            </a:r>
          </a:p>
          <a:p>
            <a:pPr>
              <a:spcBef>
                <a:spcPct val="50000"/>
              </a:spcBef>
            </a:pPr>
            <a:r>
              <a:rPr lang="sk-SK" altLang="sk-SK" sz="1300" dirty="0"/>
              <a:t>u</a:t>
            </a:r>
            <a:r>
              <a:rPr lang="sk-SK" altLang="sk-SK" sz="1300" baseline="30000" dirty="0"/>
              <a:t>*</a:t>
            </a:r>
            <a:r>
              <a:rPr lang="sk-SK" altLang="sk-SK" sz="1300" dirty="0"/>
              <a:t>= (115, 3,33, 0, 0)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58133">
            <a:off x="5185154" y="4542299"/>
            <a:ext cx="868945" cy="1150766"/>
          </a:xfrm>
          <a:prstGeom prst="rect">
            <a:avLst/>
          </a:prstGeom>
        </p:spPr>
      </p:pic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940773" y="4645572"/>
            <a:ext cx="2648" cy="1150938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sk-SK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776358" y="5696606"/>
            <a:ext cx="5118428" cy="7664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sk-SK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860441" y="4739754"/>
            <a:ext cx="431800" cy="576262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142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sk-SK" altLang="sk-SK" dirty="0"/>
              <a:t>Dvojfázová </a:t>
            </a:r>
            <a:r>
              <a:rPr lang="sk-SK" altLang="sk-SK" dirty="0" err="1"/>
              <a:t>simplexová</a:t>
            </a:r>
            <a:r>
              <a:rPr lang="sk-SK" altLang="sk-SK" dirty="0"/>
              <a:t> metóda riešenia ÚLP s umelou bázou </a:t>
            </a:r>
            <a:r>
              <a:rPr lang="sk-SK" altLang="sk-SK" dirty="0">
                <a:cs typeface="Times New Roman" panose="02020603050405020304" pitchFamily="18" charset="0"/>
              </a:rPr>
              <a:t>– zhrnutie (max)</a:t>
            </a:r>
            <a:r>
              <a:rPr lang="sk-SK" altLang="sk-SK" dirty="0"/>
              <a:t> 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7184" y="1276021"/>
            <a:ext cx="8558212" cy="512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985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2401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60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89718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5438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1158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26878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2598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00"/>
              </a:spcBef>
              <a:buFontTx/>
              <a:buAutoNum type="arabicPeriod"/>
            </a:pPr>
            <a:r>
              <a:rPr lang="sk-SK" altLang="sk-SK" sz="1800" b="1" dirty="0">
                <a:latin typeface="Arial" panose="020B0604020202020204" pitchFamily="34" charset="0"/>
              </a:rPr>
              <a:t>Hľadanie príp. bázického riešenia rozšírenej úlohy s ÚF II.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sk-SK" altLang="sk-SK" sz="1800" b="1" dirty="0">
                <a:latin typeface="Arial" panose="020B0604020202020204" pitchFamily="34" charset="0"/>
              </a:rPr>
              <a:t>Preverenie optimálnosti riešenia rozšírenej ÚLP (!!! ÚF min !!!):</a:t>
            </a:r>
          </a:p>
          <a:p>
            <a:pPr lvl="1">
              <a:spcBef>
                <a:spcPts val="600"/>
              </a:spcBef>
              <a:buFontTx/>
              <a:buAutoNum type="arabicPeriod"/>
            </a:pPr>
            <a:r>
              <a:rPr lang="sk-SK" altLang="sk-SK" sz="1800" b="1" dirty="0">
                <a:latin typeface="Arial" panose="020B0604020202020204" pitchFamily="34" charset="0"/>
              </a:rPr>
              <a:t>Ak platí </a:t>
            </a:r>
            <a:r>
              <a:rPr lang="sk-SK" altLang="sk-SK" sz="1800" b="1" dirty="0" err="1">
                <a:latin typeface="Arial" panose="020B0604020202020204" pitchFamily="34" charset="0"/>
              </a:rPr>
              <a:t>c</a:t>
            </a:r>
            <a:r>
              <a:rPr lang="sk-SK" altLang="sk-SK" sz="1800" b="1" baseline="-25000" dirty="0" err="1">
                <a:latin typeface="Arial" panose="020B0604020202020204" pitchFamily="34" charset="0"/>
              </a:rPr>
              <a:t>j</a:t>
            </a:r>
            <a:r>
              <a:rPr lang="sk-SK" altLang="sk-SK" sz="1800" b="1" dirty="0">
                <a:latin typeface="Arial" panose="020B0604020202020204" pitchFamily="34" charset="0"/>
              </a:rPr>
              <a:t> </a:t>
            </a:r>
            <a:r>
              <a:rPr lang="sk-SK" altLang="sk-SK" sz="1800" b="1" dirty="0">
                <a:latin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sk-SK" altLang="sk-SK" sz="1800" b="1" dirty="0">
                <a:latin typeface="Arial" panose="020B0604020202020204" pitchFamily="34" charset="0"/>
              </a:rPr>
              <a:t> </a:t>
            </a:r>
            <a:r>
              <a:rPr lang="sk-SK" altLang="sk-SK" sz="1800" b="1" dirty="0" err="1">
                <a:latin typeface="Arial" panose="020B0604020202020204" pitchFamily="34" charset="0"/>
              </a:rPr>
              <a:t>z</a:t>
            </a:r>
            <a:r>
              <a:rPr lang="sk-SK" altLang="sk-SK" sz="1800" b="1" baseline="-25000" dirty="0" err="1">
                <a:latin typeface="Arial" panose="020B0604020202020204" pitchFamily="34" charset="0"/>
              </a:rPr>
              <a:t>j</a:t>
            </a:r>
            <a:r>
              <a:rPr lang="sk-SK" altLang="sk-SK" sz="1800" b="1" baseline="30000" dirty="0" err="1">
                <a:latin typeface="Arial" panose="020B0604020202020204" pitchFamily="34" charset="0"/>
              </a:rPr>
              <a:t>II</a:t>
            </a:r>
            <a:r>
              <a:rPr lang="sk-SK" altLang="sk-SK" sz="1800" b="1" dirty="0">
                <a:latin typeface="Arial" panose="020B0604020202020204" pitchFamily="34" charset="0"/>
              </a:rPr>
              <a:t> </a:t>
            </a:r>
            <a:r>
              <a:rPr lang="sk-SK" altLang="sk-SK" sz="1800" b="1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</a:t>
            </a:r>
            <a:r>
              <a:rPr lang="sk-SK" altLang="sk-SK" sz="1800" b="1" dirty="0">
                <a:latin typeface="Arial" panose="020B0604020202020204" pitchFamily="34" charset="0"/>
              </a:rPr>
              <a:t> 0 (</a:t>
            </a:r>
            <a:r>
              <a:rPr lang="sk-SK" altLang="sk-SK" sz="1800" b="1" dirty="0">
                <a:latin typeface="Arial" panose="020B0604020202020204" pitchFamily="34" charset="0"/>
                <a:sym typeface="Webdings" panose="05030102010509060703" pitchFamily="18" charset="2"/>
              </a:rPr>
              <a:t>j =1, 2, ..., n, n+1, n+2, ...,</a:t>
            </a:r>
            <a:r>
              <a:rPr lang="sk-SK" altLang="sk-SK" sz="1800" b="1" dirty="0" smtClean="0">
                <a:latin typeface="Arial" panose="020B0604020202020204" pitchFamily="34" charset="0"/>
                <a:sym typeface="Webdings" panose="05030102010509060703" pitchFamily="18" charset="2"/>
              </a:rPr>
              <a:t>n + m</a:t>
            </a:r>
            <a:r>
              <a:rPr lang="sk-SK" altLang="sk-SK" sz="1800" b="1" dirty="0">
                <a:latin typeface="Arial" panose="020B0604020202020204" pitchFamily="34" charset="0"/>
                <a:sym typeface="Webdings" panose="05030102010509060703" pitchFamily="18" charset="2"/>
              </a:rPr>
              <a:t>, n+m+1, ..., </a:t>
            </a:r>
            <a:r>
              <a:rPr lang="sk-SK" altLang="sk-SK" sz="1800" b="1" dirty="0" err="1" smtClean="0">
                <a:latin typeface="Arial" panose="020B0604020202020204" pitchFamily="34" charset="0"/>
                <a:sym typeface="Webdings" panose="05030102010509060703" pitchFamily="18" charset="2"/>
              </a:rPr>
              <a:t>n+m+m</a:t>
            </a:r>
            <a:r>
              <a:rPr lang="sk-SK" altLang="sk-SK" sz="1800" b="1" dirty="0">
                <a:latin typeface="Arial" panose="020B0604020202020204" pitchFamily="34" charset="0"/>
                <a:sym typeface="Webdings" panose="05030102010509060703" pitchFamily="18" charset="2"/>
              </a:rPr>
              <a:t>)</a:t>
            </a:r>
          </a:p>
          <a:p>
            <a:pPr lvl="1">
              <a:spcBef>
                <a:spcPts val="600"/>
              </a:spcBef>
            </a:pPr>
            <a:r>
              <a:rPr lang="sk-SK" altLang="sk-SK" sz="1800" b="1" dirty="0">
                <a:latin typeface="Arial" panose="020B0604020202020204" pitchFamily="34" charset="0"/>
                <a:sym typeface="Webdings" panose="05030102010509060703" pitchFamily="18" charset="2"/>
              </a:rPr>
              <a:t>a) a p(w) = 0,  OR </a:t>
            </a:r>
            <a:r>
              <a:rPr lang="sk-SK" altLang="sk-SK" sz="1800" b="1" dirty="0">
                <a:latin typeface="Arial" panose="020B0604020202020204" pitchFamily="34" charset="0"/>
              </a:rPr>
              <a:t>rozšírenej úlohy</a:t>
            </a:r>
            <a:r>
              <a:rPr lang="sk-SK" altLang="sk-SK" sz="1800" b="1" dirty="0">
                <a:latin typeface="Arial" panose="020B0604020202020204" pitchFamily="34" charset="0"/>
                <a:sym typeface="Webdings" panose="05030102010509060703" pitchFamily="18" charset="2"/>
              </a:rPr>
              <a:t>, prechod na 2. fázu</a:t>
            </a:r>
          </a:p>
          <a:p>
            <a:pPr lvl="1">
              <a:spcBef>
                <a:spcPts val="600"/>
              </a:spcBef>
            </a:pPr>
            <a:r>
              <a:rPr lang="sk-SK" altLang="sk-SK" sz="1800" b="1" dirty="0">
                <a:latin typeface="Arial" panose="020B0604020202020204" pitchFamily="34" charset="0"/>
              </a:rPr>
              <a:t>b) a p</a:t>
            </a:r>
            <a:r>
              <a:rPr lang="sk-SK" altLang="sk-SK" sz="1800" dirty="0">
                <a:latin typeface="Arial" panose="020B0604020202020204" pitchFamily="34" charset="0"/>
                <a:sym typeface="Symbol" panose="05050102010706020507" pitchFamily="18" charset="2"/>
              </a:rPr>
              <a:t>(w)  0</a:t>
            </a:r>
            <a:r>
              <a:rPr lang="sk-SK" altLang="sk-SK" sz="1800" b="1" dirty="0">
                <a:latin typeface="Arial" panose="020B0604020202020204" pitchFamily="34" charset="0"/>
              </a:rPr>
              <a:t>, </a:t>
            </a:r>
            <a:r>
              <a:rPr lang="sk-SK" altLang="sk-SK" sz="1800" b="1" dirty="0">
                <a:latin typeface="Arial" panose="020B0604020202020204" pitchFamily="34" charset="0"/>
                <a:sym typeface="Webdings" panose="05030102010509060703" pitchFamily="18" charset="2"/>
              </a:rPr>
              <a:t></a:t>
            </a:r>
            <a:r>
              <a:rPr lang="sk-SK" altLang="sk-SK" sz="1800" dirty="0">
                <a:latin typeface="Arial" panose="020B0604020202020204" pitchFamily="34" charset="0"/>
              </a:rPr>
              <a:t> </a:t>
            </a:r>
            <a:r>
              <a:rPr lang="sk-SK" altLang="sk-SK" sz="1800" b="1" dirty="0">
                <a:latin typeface="Arial" panose="020B0604020202020204" pitchFamily="34" charset="0"/>
              </a:rPr>
              <a:t>pôvodná úloha nemá prípustné bázické riešenie, koniec</a:t>
            </a:r>
            <a:r>
              <a:rPr lang="sk-SK" altLang="sk-SK" sz="1800" dirty="0">
                <a:latin typeface="Arial" panose="020B0604020202020204" pitchFamily="34" charset="0"/>
              </a:rPr>
              <a:t> </a:t>
            </a:r>
            <a:r>
              <a:rPr lang="sk-SK" altLang="sk-SK" sz="1800" b="1" dirty="0">
                <a:latin typeface="Arial" panose="020B0604020202020204" pitchFamily="34" charset="0"/>
              </a:rPr>
              <a:t> </a:t>
            </a:r>
          </a:p>
          <a:p>
            <a:pPr lvl="1">
              <a:spcBef>
                <a:spcPts val="600"/>
              </a:spcBef>
              <a:buFontTx/>
              <a:buAutoNum type="arabicPeriod" startAt="2"/>
            </a:pPr>
            <a:r>
              <a:rPr lang="sk-SK" altLang="sk-SK" sz="1800" b="1" dirty="0">
                <a:latin typeface="Arial" panose="020B0604020202020204" pitchFamily="34" charset="0"/>
              </a:rPr>
              <a:t>Ak aspoň pre jedno j platí </a:t>
            </a:r>
            <a:r>
              <a:rPr lang="sk-SK" altLang="sk-SK" sz="1800" b="1" dirty="0" err="1">
                <a:latin typeface="Arial" panose="020B0604020202020204" pitchFamily="34" charset="0"/>
              </a:rPr>
              <a:t>c</a:t>
            </a:r>
            <a:r>
              <a:rPr lang="sk-SK" altLang="sk-SK" sz="1800" b="1" baseline="-25000" dirty="0" err="1">
                <a:latin typeface="Arial" panose="020B0604020202020204" pitchFamily="34" charset="0"/>
              </a:rPr>
              <a:t>j</a:t>
            </a:r>
            <a:r>
              <a:rPr lang="sk-SK" altLang="sk-SK" sz="1800" b="1" dirty="0">
                <a:latin typeface="Arial" panose="020B0604020202020204" pitchFamily="34" charset="0"/>
              </a:rPr>
              <a:t> </a:t>
            </a:r>
            <a:r>
              <a:rPr lang="sk-SK" altLang="sk-SK" sz="1800" b="1" dirty="0">
                <a:latin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sk-SK" altLang="sk-SK" sz="1800" b="1" dirty="0">
                <a:latin typeface="Arial" panose="020B0604020202020204" pitchFamily="34" charset="0"/>
              </a:rPr>
              <a:t> </a:t>
            </a:r>
            <a:r>
              <a:rPr lang="sk-SK" altLang="sk-SK" sz="1800" b="1" dirty="0" err="1">
                <a:latin typeface="Arial" panose="020B0604020202020204" pitchFamily="34" charset="0"/>
              </a:rPr>
              <a:t>z</a:t>
            </a:r>
            <a:r>
              <a:rPr lang="sk-SK" altLang="sk-SK" sz="1800" b="1" baseline="-25000" dirty="0" err="1">
                <a:latin typeface="Arial" panose="020B0604020202020204" pitchFamily="34" charset="0"/>
              </a:rPr>
              <a:t>j</a:t>
            </a:r>
            <a:r>
              <a:rPr lang="sk-SK" altLang="sk-SK" sz="1800" b="1" baseline="30000" dirty="0" err="1">
                <a:latin typeface="Arial" panose="020B0604020202020204" pitchFamily="34" charset="0"/>
              </a:rPr>
              <a:t>II</a:t>
            </a:r>
            <a:r>
              <a:rPr lang="sk-SK" altLang="sk-SK" sz="1800" b="1" dirty="0">
                <a:latin typeface="Arial" panose="020B0604020202020204" pitchFamily="34" charset="0"/>
              </a:rPr>
              <a:t> </a:t>
            </a:r>
            <a:r>
              <a:rPr lang="sk-SK" altLang="sk-SK" sz="1800" b="1" dirty="0">
                <a:latin typeface="Arial" panose="020B0604020202020204" pitchFamily="34" charset="0"/>
                <a:sym typeface="Symbol" panose="05050102010706020507" pitchFamily="18" charset="2"/>
              </a:rPr>
              <a:t></a:t>
            </a:r>
            <a:r>
              <a:rPr lang="sk-SK" altLang="sk-SK" sz="1800" b="1" dirty="0">
                <a:latin typeface="Arial" panose="020B0604020202020204" pitchFamily="34" charset="0"/>
              </a:rPr>
              <a:t> 0,</a:t>
            </a:r>
            <a:r>
              <a:rPr lang="sk-SK" altLang="sk-SK" sz="1800" dirty="0">
                <a:latin typeface="Arial" panose="020B0604020202020204" pitchFamily="34" charset="0"/>
              </a:rPr>
              <a:t> u</a:t>
            </a:r>
            <a:r>
              <a:rPr lang="sk-SK" altLang="sk-SK" sz="1800" b="1" dirty="0">
                <a:latin typeface="Arial" panose="020B0604020202020204" pitchFamily="34" charset="0"/>
              </a:rPr>
              <a:t>rčiť vstupujúcu premennú </a:t>
            </a:r>
            <a:r>
              <a:rPr lang="sk-SK" altLang="sk-SK" sz="1800" b="1" dirty="0" err="1">
                <a:latin typeface="Arial" panose="020B0604020202020204" pitchFamily="34" charset="0"/>
              </a:rPr>
              <a:t>x</a:t>
            </a:r>
            <a:r>
              <a:rPr lang="sk-SK" altLang="sk-SK" sz="1800" b="1" baseline="-25000" dirty="0" err="1">
                <a:latin typeface="Arial" panose="020B0604020202020204" pitchFamily="34" charset="0"/>
              </a:rPr>
              <a:t>k</a:t>
            </a:r>
            <a:r>
              <a:rPr lang="sk-SK" altLang="sk-SK" sz="1800" b="1" dirty="0">
                <a:latin typeface="Arial" panose="020B0604020202020204" pitchFamily="34" charset="0"/>
              </a:rPr>
              <a:t>: </a:t>
            </a:r>
            <a:r>
              <a:rPr lang="sk-SK" altLang="sk-SK" sz="1800" b="1" dirty="0" err="1">
                <a:latin typeface="Arial" panose="020B0604020202020204" pitchFamily="34" charset="0"/>
              </a:rPr>
              <a:t>c</a:t>
            </a:r>
            <a:r>
              <a:rPr lang="sk-SK" altLang="sk-SK" sz="1800" b="1" baseline="-25000" dirty="0" err="1">
                <a:latin typeface="Arial" panose="020B0604020202020204" pitchFamily="34" charset="0"/>
              </a:rPr>
              <a:t>k</a:t>
            </a:r>
            <a:r>
              <a:rPr lang="sk-SK" altLang="sk-SK" sz="1800" b="1" dirty="0">
                <a:latin typeface="Arial" panose="020B0604020202020204" pitchFamily="34" charset="0"/>
              </a:rPr>
              <a:t> </a:t>
            </a:r>
            <a:r>
              <a:rPr lang="sk-SK" altLang="sk-SK" sz="1800" b="1" dirty="0">
                <a:latin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sk-SK" altLang="sk-SK" sz="1800" b="1" dirty="0">
                <a:latin typeface="Arial" panose="020B0604020202020204" pitchFamily="34" charset="0"/>
              </a:rPr>
              <a:t> </a:t>
            </a:r>
            <a:r>
              <a:rPr lang="sk-SK" altLang="sk-SK" sz="1800" b="1" dirty="0" err="1">
                <a:latin typeface="Arial" panose="020B0604020202020204" pitchFamily="34" charset="0"/>
              </a:rPr>
              <a:t>z</a:t>
            </a:r>
            <a:r>
              <a:rPr lang="sk-SK" altLang="sk-SK" sz="1800" b="1" baseline="-25000" dirty="0" err="1">
                <a:latin typeface="Arial" panose="020B0604020202020204" pitchFamily="34" charset="0"/>
              </a:rPr>
              <a:t>k</a:t>
            </a:r>
            <a:r>
              <a:rPr lang="sk-SK" altLang="sk-SK" sz="1800" b="1" dirty="0">
                <a:latin typeface="Arial" panose="020B0604020202020204" pitchFamily="34" charset="0"/>
              </a:rPr>
              <a:t> = min </a:t>
            </a:r>
            <a:r>
              <a:rPr lang="sk-SK" altLang="sk-SK" sz="1800" b="1" dirty="0">
                <a:latin typeface="Arial" panose="020B0604020202020204" pitchFamily="34" charset="0"/>
                <a:sym typeface="Symbol" panose="05050102010706020507" pitchFamily="18" charset="2"/>
              </a:rPr>
              <a:t></a:t>
            </a:r>
            <a:r>
              <a:rPr lang="sk-SK" altLang="sk-SK" sz="1800" b="1" dirty="0" err="1">
                <a:latin typeface="Arial" panose="020B0604020202020204" pitchFamily="34" charset="0"/>
              </a:rPr>
              <a:t>c</a:t>
            </a:r>
            <a:r>
              <a:rPr lang="sk-SK" altLang="sk-SK" sz="1800" b="1" baseline="-25000" dirty="0" err="1">
                <a:latin typeface="Arial" panose="020B0604020202020204" pitchFamily="34" charset="0"/>
              </a:rPr>
              <a:t>j</a:t>
            </a:r>
            <a:r>
              <a:rPr lang="sk-SK" altLang="sk-SK" sz="1800" b="1" dirty="0">
                <a:latin typeface="Arial" panose="020B0604020202020204" pitchFamily="34" charset="0"/>
              </a:rPr>
              <a:t> </a:t>
            </a:r>
            <a:r>
              <a:rPr lang="sk-SK" altLang="sk-SK" sz="1800" b="1" dirty="0">
                <a:latin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sk-SK" altLang="sk-SK" sz="1800" b="1" dirty="0">
                <a:latin typeface="Arial" panose="020B0604020202020204" pitchFamily="34" charset="0"/>
              </a:rPr>
              <a:t> </a:t>
            </a:r>
            <a:r>
              <a:rPr lang="sk-SK" altLang="sk-SK" sz="1800" b="1" dirty="0" err="1">
                <a:latin typeface="Arial" panose="020B0604020202020204" pitchFamily="34" charset="0"/>
              </a:rPr>
              <a:t>z</a:t>
            </a:r>
            <a:r>
              <a:rPr lang="sk-SK" altLang="sk-SK" sz="1800" b="1" baseline="-25000" dirty="0" err="1">
                <a:latin typeface="Arial" panose="020B0604020202020204" pitchFamily="34" charset="0"/>
              </a:rPr>
              <a:t>j</a:t>
            </a:r>
            <a:r>
              <a:rPr lang="sk-SK" altLang="sk-SK" sz="1800" b="1" dirty="0">
                <a:latin typeface="Arial" panose="020B0604020202020204" pitchFamily="34" charset="0"/>
              </a:rPr>
              <a:t> </a:t>
            </a:r>
            <a:r>
              <a:rPr lang="sk-SK" altLang="sk-SK" sz="1800" b="1" dirty="0">
                <a:latin typeface="Arial" panose="020B0604020202020204" pitchFamily="34" charset="0"/>
                <a:sym typeface="Symbol" panose="05050102010706020507" pitchFamily="18" charset="2"/>
              </a:rPr>
              <a:t></a:t>
            </a:r>
            <a:r>
              <a:rPr lang="sk-SK" altLang="sk-SK" sz="1800" b="1" dirty="0">
                <a:latin typeface="Arial" panose="020B0604020202020204" pitchFamily="34" charset="0"/>
              </a:rPr>
              <a:t> </a:t>
            </a:r>
            <a:r>
              <a:rPr lang="sk-SK" altLang="sk-SK" sz="1800" b="1" dirty="0" err="1">
                <a:latin typeface="Arial" panose="020B0604020202020204" pitchFamily="34" charset="0"/>
              </a:rPr>
              <a:t>c</a:t>
            </a:r>
            <a:r>
              <a:rPr lang="sk-SK" altLang="sk-SK" sz="1800" b="1" baseline="-25000" dirty="0" err="1">
                <a:latin typeface="Arial" panose="020B0604020202020204" pitchFamily="34" charset="0"/>
              </a:rPr>
              <a:t>j</a:t>
            </a:r>
            <a:r>
              <a:rPr lang="sk-SK" altLang="sk-SK" sz="1800" b="1" dirty="0">
                <a:latin typeface="Arial" panose="020B0604020202020204" pitchFamily="34" charset="0"/>
              </a:rPr>
              <a:t> </a:t>
            </a:r>
            <a:r>
              <a:rPr lang="sk-SK" altLang="sk-SK" sz="1800" b="1" dirty="0">
                <a:latin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sk-SK" altLang="sk-SK" sz="1800" b="1" dirty="0">
                <a:latin typeface="Arial" panose="020B0604020202020204" pitchFamily="34" charset="0"/>
              </a:rPr>
              <a:t> </a:t>
            </a:r>
            <a:r>
              <a:rPr lang="sk-SK" altLang="sk-SK" sz="1800" b="1" dirty="0" err="1">
                <a:latin typeface="Arial" panose="020B0604020202020204" pitchFamily="34" charset="0"/>
              </a:rPr>
              <a:t>z</a:t>
            </a:r>
            <a:r>
              <a:rPr lang="sk-SK" altLang="sk-SK" sz="1800" b="1" baseline="-25000" dirty="0" err="1">
                <a:latin typeface="Arial" panose="020B0604020202020204" pitchFamily="34" charset="0"/>
              </a:rPr>
              <a:t>j</a:t>
            </a:r>
            <a:r>
              <a:rPr lang="sk-SK" altLang="sk-SK" sz="1800" b="1" dirty="0">
                <a:latin typeface="Arial" panose="020B0604020202020204" pitchFamily="34" charset="0"/>
              </a:rPr>
              <a:t> </a:t>
            </a:r>
            <a:r>
              <a:rPr lang="sk-SK" altLang="sk-SK" sz="1800" b="1" dirty="0">
                <a:latin typeface="Arial" panose="020B0604020202020204" pitchFamily="34" charset="0"/>
                <a:sym typeface="Symbol" panose="05050102010706020507" pitchFamily="18" charset="2"/>
              </a:rPr>
              <a:t></a:t>
            </a:r>
            <a:r>
              <a:rPr lang="sk-SK" altLang="sk-SK" sz="1800" b="1" dirty="0">
                <a:latin typeface="Arial" panose="020B0604020202020204" pitchFamily="34" charset="0"/>
              </a:rPr>
              <a:t> 0</a:t>
            </a:r>
            <a:r>
              <a:rPr lang="sk-SK" altLang="sk-SK" sz="1800" b="1" dirty="0">
                <a:latin typeface="Arial" panose="020B0604020202020204" pitchFamily="34" charset="0"/>
                <a:sym typeface="Symbol" panose="05050102010706020507" pitchFamily="18" charset="2"/>
              </a:rPr>
              <a:t>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sk-SK" altLang="sk-SK" sz="1800" b="1" dirty="0">
                <a:latin typeface="Arial" panose="020B0604020202020204" pitchFamily="34" charset="0"/>
              </a:rPr>
              <a:t>Preverenie prípustnosti (primárnej):</a:t>
            </a:r>
          </a:p>
          <a:p>
            <a:pPr lvl="1">
              <a:spcBef>
                <a:spcPts val="600"/>
              </a:spcBef>
              <a:buFontTx/>
              <a:buAutoNum type="arabicPeriod"/>
            </a:pPr>
            <a:r>
              <a:rPr lang="sk-SK" altLang="sk-SK" sz="1800" b="1" dirty="0">
                <a:latin typeface="Arial" panose="020B0604020202020204" pitchFamily="34" charset="0"/>
              </a:rPr>
              <a:t>Ak platí </a:t>
            </a:r>
            <a:r>
              <a:rPr lang="sk-SK" altLang="sk-SK" sz="1800" b="1" dirty="0" err="1">
                <a:latin typeface="Arial" panose="020B0604020202020204" pitchFamily="34" charset="0"/>
              </a:rPr>
              <a:t>x</a:t>
            </a:r>
            <a:r>
              <a:rPr lang="sk-SK" altLang="sk-SK" sz="1800" b="1" baseline="-25000" dirty="0" err="1">
                <a:latin typeface="Arial" panose="020B0604020202020204" pitchFamily="34" charset="0"/>
              </a:rPr>
              <a:t>ik</a:t>
            </a:r>
            <a:r>
              <a:rPr lang="sk-SK" altLang="sk-SK" sz="1800" b="1" dirty="0">
                <a:latin typeface="Arial" panose="020B0604020202020204" pitchFamily="34" charset="0"/>
              </a:rPr>
              <a:t> </a:t>
            </a:r>
            <a:r>
              <a:rPr lang="sk-SK" altLang="sk-SK" sz="1800" b="1" dirty="0">
                <a:latin typeface="Arial" panose="020B0604020202020204" pitchFamily="34" charset="0"/>
                <a:sym typeface="Symbol" panose="05050102010706020507" pitchFamily="18" charset="2"/>
              </a:rPr>
              <a:t></a:t>
            </a:r>
            <a:r>
              <a:rPr lang="sk-SK" altLang="sk-SK" sz="1800" b="1" dirty="0">
                <a:latin typeface="Arial" panose="020B0604020202020204" pitchFamily="34" charset="0"/>
              </a:rPr>
              <a:t> 0 (i = 1, 2, ..., m ), </a:t>
            </a:r>
            <a:r>
              <a:rPr lang="sk-SK" altLang="sk-SK" sz="1800" b="1" dirty="0">
                <a:latin typeface="Arial" panose="020B0604020202020204" pitchFamily="34" charset="0"/>
                <a:sym typeface="Webdings" panose="05030102010509060703" pitchFamily="18" charset="2"/>
              </a:rPr>
              <a:t> </a:t>
            </a:r>
            <a:r>
              <a:rPr lang="sk-SK" altLang="sk-SK" sz="1800" b="1" dirty="0">
                <a:latin typeface="Arial" panose="020B0604020202020204" pitchFamily="34" charset="0"/>
              </a:rPr>
              <a:t>ÚLP nemá ohraničenú ÚF, koniec</a:t>
            </a:r>
          </a:p>
          <a:p>
            <a:pPr lvl="1">
              <a:spcBef>
                <a:spcPts val="600"/>
              </a:spcBef>
              <a:buFontTx/>
              <a:buAutoNum type="arabicPeriod"/>
            </a:pPr>
            <a:r>
              <a:rPr lang="sk-SK" altLang="sk-SK" sz="1800" b="1" dirty="0">
                <a:latin typeface="Arial" panose="020B0604020202020204" pitchFamily="34" charset="0"/>
              </a:rPr>
              <a:t>Ak nie, určiť vystupujúcu premennú </a:t>
            </a:r>
            <a:r>
              <a:rPr lang="sk-SK" altLang="sk-SK" sz="1800" b="1" dirty="0" err="1">
                <a:latin typeface="Arial" panose="020B0604020202020204" pitchFamily="34" charset="0"/>
              </a:rPr>
              <a:t>x</a:t>
            </a:r>
            <a:r>
              <a:rPr lang="sk-SK" altLang="sk-SK" sz="1800" b="1" baseline="-25000" dirty="0" err="1">
                <a:latin typeface="Arial" panose="020B0604020202020204" pitchFamily="34" charset="0"/>
              </a:rPr>
              <a:t>r</a:t>
            </a:r>
            <a:r>
              <a:rPr lang="sk-SK" altLang="sk-SK" sz="1800" b="1" dirty="0">
                <a:latin typeface="Arial" panose="020B0604020202020204" pitchFamily="34" charset="0"/>
              </a:rPr>
              <a:t>: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sk-SK" altLang="sk-SK" sz="1800" b="1" dirty="0">
                <a:latin typeface="Arial" panose="020B0604020202020204" pitchFamily="34" charset="0"/>
              </a:rPr>
              <a:t>Výpočet nového riešenia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sk-SK" altLang="sk-SK" sz="1800" b="1" dirty="0">
                <a:latin typeface="Arial" panose="020B0604020202020204" pitchFamily="34" charset="0"/>
              </a:rPr>
              <a:t>Návrat k 2. kroku</a:t>
            </a:r>
          </a:p>
          <a:p>
            <a:pPr>
              <a:spcBef>
                <a:spcPts val="600"/>
              </a:spcBef>
            </a:pPr>
            <a:r>
              <a:rPr lang="sk-SK" altLang="sk-SK" sz="1800" b="1" dirty="0">
                <a:latin typeface="Arial" panose="020B0604020202020204" pitchFamily="34" charset="0"/>
              </a:rPr>
              <a:t>Fáza 2.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endParaRPr lang="sk-SK" altLang="sk-SK" sz="1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84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sk-SK" altLang="sk-SK" dirty="0"/>
              <a:t>Vecná interpretácia hodnôt prídavných a pomocných premenných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5614" y="1560896"/>
            <a:ext cx="9144000" cy="5013325"/>
          </a:xfrm>
          <a:prstGeom prst="rect">
            <a:avLst/>
          </a:prstGeom>
        </p:spPr>
        <p:txBody>
          <a:bodyPr/>
          <a:lstStyle/>
          <a:p>
            <a:pPr marL="363538" indent="-363538">
              <a:buFontTx/>
              <a:buAutoNum type="romanUcParenR"/>
            </a:pPr>
            <a:r>
              <a:rPr lang="sk-SK" altLang="sk-SK" b="1" dirty="0"/>
              <a:t>Prídavné </a:t>
            </a:r>
            <a:r>
              <a:rPr lang="sk-SK" altLang="sk-SK" b="1" dirty="0" smtClean="0"/>
              <a:t>premenné: x</a:t>
            </a:r>
            <a:r>
              <a:rPr lang="sk-SK" altLang="sk-SK" b="1" baseline="-25000" dirty="0" smtClean="0"/>
              <a:t>i</a:t>
            </a:r>
            <a:r>
              <a:rPr lang="sk-SK" altLang="sk-SK" b="1" dirty="0" smtClean="0"/>
              <a:t>´ (s</a:t>
            </a:r>
            <a:r>
              <a:rPr lang="sk-SK" altLang="sk-SK" b="1" baseline="-25000" dirty="0" smtClean="0"/>
              <a:t>i</a:t>
            </a:r>
            <a:r>
              <a:rPr lang="sk-SK" altLang="sk-SK" b="1" dirty="0" smtClean="0"/>
              <a:t>)</a:t>
            </a:r>
            <a:endParaRPr lang="sk-SK" altLang="sk-SK" b="1" dirty="0"/>
          </a:p>
          <a:p>
            <a:pPr marL="363538" indent="-363538">
              <a:buFontTx/>
              <a:buNone/>
            </a:pPr>
            <a:endParaRPr lang="sk-SK" altLang="sk-SK" dirty="0"/>
          </a:p>
          <a:p>
            <a:pPr marL="363538" indent="-363538"/>
            <a:r>
              <a:rPr lang="sk-SK" altLang="sk-SK" b="1" dirty="0"/>
              <a:t>Primárnou funkciou</a:t>
            </a:r>
            <a:r>
              <a:rPr lang="sk-SK" altLang="sk-SK" dirty="0"/>
              <a:t> je vyrovnávanie nerovnosti na rovnice.</a:t>
            </a:r>
          </a:p>
          <a:p>
            <a:pPr marL="363538" indent="-363538"/>
            <a:endParaRPr lang="sk-SK" altLang="sk-SK" dirty="0"/>
          </a:p>
          <a:p>
            <a:pPr marL="363538" indent="-363538"/>
            <a:r>
              <a:rPr lang="sk-SK" altLang="sk-SK" dirty="0"/>
              <a:t>Tie prídavné premenné, pri ktorých sú </a:t>
            </a:r>
            <a:r>
              <a:rPr lang="sk-SK" altLang="sk-SK" b="1" dirty="0"/>
              <a:t>kladné jednotkové vektory</a:t>
            </a:r>
            <a:r>
              <a:rPr lang="sk-SK" altLang="sk-SK" dirty="0"/>
              <a:t> plnia aj druhú funkciu- prispievajú ku </a:t>
            </a:r>
            <a:r>
              <a:rPr lang="sk-SK" altLang="sk-SK" b="1" dirty="0"/>
              <a:t>kanonizácii </a:t>
            </a:r>
            <a:r>
              <a:rPr lang="sk-SK" altLang="sk-SK" dirty="0"/>
              <a:t>sústavy obmedzujúcich podmienok.</a:t>
            </a:r>
            <a:endParaRPr lang="cs-CZ" altLang="sk-SK" dirty="0"/>
          </a:p>
        </p:txBody>
      </p:sp>
    </p:spTree>
    <p:extLst>
      <p:ext uri="{BB962C8B-B14F-4D97-AF65-F5344CB8AC3E}">
        <p14:creationId xmlns:p14="http://schemas.microsoft.com/office/powerpoint/2010/main" val="37921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7644" y="838201"/>
            <a:ext cx="8793956" cy="5791200"/>
          </a:xfrm>
          <a:prstGeom prst="rect">
            <a:avLst/>
          </a:prstGeo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k-SK" altLang="sk-SK" dirty="0"/>
              <a:t>V optimálnom riešení môžu nadobúdať prídavné premenné nulové alebo nenulové kladné hodnoty, ich vecná interpretácia: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endParaRPr lang="sk-SK" altLang="sk-SK" sz="1000" dirty="0"/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endParaRPr lang="sk-SK" altLang="sk-SK" sz="1000" dirty="0"/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endParaRPr lang="sk-SK" altLang="sk-SK" sz="1000" dirty="0"/>
          </a:p>
          <a:p>
            <a:pPr marL="609600" indent="-609600" algn="just">
              <a:lnSpc>
                <a:spcPct val="90000"/>
              </a:lnSpc>
              <a:buSzTx/>
              <a:buFontTx/>
              <a:buAutoNum type="arabicPeriod"/>
            </a:pPr>
            <a:r>
              <a:rPr lang="sk-SK" altLang="sk-SK" dirty="0" smtClean="0"/>
              <a:t>Pri </a:t>
            </a:r>
            <a:r>
              <a:rPr lang="sk-SK" altLang="sk-SK" b="1" dirty="0">
                <a:solidFill>
                  <a:schemeClr val="hlink"/>
                </a:solidFill>
              </a:rPr>
              <a:t>vstupných obmedzeniach</a:t>
            </a:r>
            <a:r>
              <a:rPr lang="sk-SK" altLang="sk-SK" b="1" dirty="0"/>
              <a:t> </a:t>
            </a:r>
            <a:r>
              <a:rPr lang="sk-SK" altLang="sk-SK" dirty="0"/>
              <a:t>predstavujú hodnoty alebo optimálne hodnoty prídavných premenných tie čiastky alebo množstvá výrobných činiteľov, ktoré zostanú po realizácii optimálneho riešenia nevyužité – kladné hodnoty prídavných premenných (x</a:t>
            </a:r>
            <a:r>
              <a:rPr lang="sk-SK" altLang="sk-SK" baseline="-25000" dirty="0"/>
              <a:t>i</a:t>
            </a:r>
            <a:r>
              <a:rPr lang="sk-SK" altLang="sk-SK" dirty="0"/>
              <a:t>´</a:t>
            </a:r>
            <a:r>
              <a:rPr lang="sk-SK" altLang="sk-SK" baseline="-25000" dirty="0"/>
              <a:t> </a:t>
            </a:r>
            <a:r>
              <a:rPr lang="en-US" altLang="sk-SK" dirty="0">
                <a:cs typeface="Arial" panose="020B0604020202020204" pitchFamily="34" charset="0"/>
              </a:rPr>
              <a:t>&gt;</a:t>
            </a:r>
            <a:r>
              <a:rPr lang="sk-SK" altLang="sk-SK" dirty="0">
                <a:cs typeface="Arial" panose="020B0604020202020204" pitchFamily="34" charset="0"/>
              </a:rPr>
              <a:t> 0) </a:t>
            </a:r>
            <a:r>
              <a:rPr lang="sk-SK" altLang="sk-SK" dirty="0"/>
              <a:t>predstavujú najčastejšie </a:t>
            </a:r>
            <a:r>
              <a:rPr lang="sk-SK" altLang="sk-SK" b="1" dirty="0">
                <a:solidFill>
                  <a:schemeClr val="hlink"/>
                </a:solidFill>
              </a:rPr>
              <a:t>rezervy vo výrobných činiteľoch</a:t>
            </a:r>
            <a:r>
              <a:rPr lang="sk-SK" altLang="sk-SK" dirty="0"/>
              <a:t>.</a:t>
            </a:r>
            <a:endParaRPr lang="cs-CZ" altLang="sk-SK" dirty="0"/>
          </a:p>
        </p:txBody>
      </p:sp>
    </p:spTree>
    <p:extLst>
      <p:ext uri="{BB962C8B-B14F-4D97-AF65-F5344CB8AC3E}">
        <p14:creationId xmlns:p14="http://schemas.microsoft.com/office/powerpoint/2010/main" val="106665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12875"/>
            <a:ext cx="8893175" cy="5259388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sk-SK" altLang="sk-SK" dirty="0">
              <a:solidFill>
                <a:schemeClr val="hlink"/>
              </a:solidFill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sk-SK" altLang="sk-SK" dirty="0">
                <a:solidFill>
                  <a:schemeClr val="hlink"/>
                </a:solidFill>
              </a:rPr>
              <a:t>2.</a:t>
            </a:r>
            <a:r>
              <a:rPr lang="sk-SK" altLang="sk-SK" dirty="0"/>
              <a:t> Pri </a:t>
            </a:r>
            <a:r>
              <a:rPr lang="sk-SK" altLang="sk-SK" b="1" dirty="0">
                <a:solidFill>
                  <a:schemeClr val="hlink"/>
                </a:solidFill>
              </a:rPr>
              <a:t>výstupných obmedzeniach</a:t>
            </a:r>
            <a:r>
              <a:rPr lang="sk-SK" altLang="sk-SK" dirty="0"/>
              <a:t>, ktoré vyplývajú z výrobného plánu, predstavujú kladné hodnoty prídavných premenných </a:t>
            </a:r>
            <a:r>
              <a:rPr lang="sk-SK" altLang="sk-SK" dirty="0" smtClean="0"/>
              <a:t>(</a:t>
            </a:r>
            <a:r>
              <a:rPr lang="sk-SK" altLang="sk-SK" dirty="0"/>
              <a:t>x</a:t>
            </a:r>
            <a:r>
              <a:rPr lang="sk-SK" altLang="sk-SK" baseline="-25000" dirty="0"/>
              <a:t>i</a:t>
            </a:r>
            <a:r>
              <a:rPr lang="sk-SK" altLang="sk-SK" dirty="0"/>
              <a:t>´</a:t>
            </a:r>
            <a:r>
              <a:rPr lang="en-US" altLang="sk-SK" dirty="0">
                <a:cs typeface="Arial" panose="020B0604020202020204" pitchFamily="34" charset="0"/>
              </a:rPr>
              <a:t>&gt;</a:t>
            </a:r>
            <a:r>
              <a:rPr lang="sk-SK" altLang="sk-SK" dirty="0">
                <a:cs typeface="Arial" panose="020B0604020202020204" pitchFamily="34" charset="0"/>
              </a:rPr>
              <a:t> 0)</a:t>
            </a:r>
            <a:r>
              <a:rPr lang="sk-SK" altLang="sk-SK" dirty="0"/>
              <a:t> predstavujú tie množstvá produkcie, ktoré pri realizácii  optimálneho riešenia budú </a:t>
            </a:r>
            <a:r>
              <a:rPr lang="sk-SK" altLang="sk-SK" b="1" dirty="0">
                <a:solidFill>
                  <a:schemeClr val="hlink"/>
                </a:solidFill>
              </a:rPr>
              <a:t>vyrobené nad plán</a:t>
            </a:r>
            <a:r>
              <a:rPr lang="sk-SK" altLang="sk-SK" b="1" dirty="0"/>
              <a:t> </a:t>
            </a:r>
            <a:r>
              <a:rPr lang="sk-SK" altLang="sk-SK" dirty="0"/>
              <a:t>(nad požadovaný limit).</a:t>
            </a:r>
            <a:endParaRPr lang="cs-CZ" altLang="sk-SK" dirty="0"/>
          </a:p>
        </p:txBody>
      </p:sp>
    </p:spTree>
    <p:extLst>
      <p:ext uri="{BB962C8B-B14F-4D97-AF65-F5344CB8AC3E}">
        <p14:creationId xmlns:p14="http://schemas.microsoft.com/office/powerpoint/2010/main" val="3010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541283"/>
            <a:ext cx="8964612" cy="59070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altLang="sk-SK" b="1" dirty="0"/>
              <a:t>II) Pomocné premenné x</a:t>
            </a:r>
            <a:r>
              <a:rPr lang="sk-SK" altLang="sk-SK" b="1" baseline="-25000" dirty="0"/>
              <a:t>i</a:t>
            </a:r>
            <a:r>
              <a:rPr lang="sk-SK" altLang="sk-SK" b="1" dirty="0" smtClean="0"/>
              <a:t>´´ (</a:t>
            </a:r>
            <a:r>
              <a:rPr lang="sk-SK" altLang="sk-SK" b="1" dirty="0" err="1" smtClean="0"/>
              <a:t>w</a:t>
            </a:r>
            <a:r>
              <a:rPr lang="sk-SK" altLang="sk-SK" b="1" baseline="-25000" dirty="0" err="1" smtClean="0"/>
              <a:t>i</a:t>
            </a:r>
            <a:r>
              <a:rPr lang="sk-SK" altLang="sk-SK" b="1" dirty="0" smtClean="0"/>
              <a:t>) </a:t>
            </a:r>
            <a:r>
              <a:rPr lang="sk-SK" altLang="sk-SK" dirty="0" smtClean="0"/>
              <a:t>:</a:t>
            </a:r>
            <a:endParaRPr lang="sk-SK" altLang="sk-SK" dirty="0"/>
          </a:p>
          <a:p>
            <a:pPr marL="0" indent="0">
              <a:buFont typeface="Wingdings" panose="05000000000000000000" pitchFamily="2" charset="2"/>
              <a:buNone/>
            </a:pPr>
            <a:endParaRPr lang="sk-SK" altLang="sk-SK" sz="2800" b="1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sk-SK" altLang="sk-SK" sz="2800" b="1" dirty="0" smtClean="0"/>
              <a:t>len </a:t>
            </a:r>
            <a:r>
              <a:rPr lang="sk-SK" altLang="sk-SK" sz="2800" b="1" dirty="0"/>
              <a:t>jedna</a:t>
            </a:r>
            <a:r>
              <a:rPr lang="sk-SK" altLang="sk-SK" sz="2800" dirty="0"/>
              <a:t> funkcia- sústavu VO do </a:t>
            </a:r>
            <a:r>
              <a:rPr lang="sk-SK" altLang="sk-SK" sz="2800" b="1" dirty="0"/>
              <a:t>kanonického</a:t>
            </a:r>
            <a:r>
              <a:rPr lang="sk-SK" altLang="sk-SK" sz="2800" dirty="0"/>
              <a:t> stavu.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sk-SK" altLang="sk-SK" sz="1000" dirty="0"/>
          </a:p>
          <a:p>
            <a:pPr marL="0" indent="0" algn="just">
              <a:buFont typeface="Wingdings" panose="05000000000000000000" pitchFamily="2" charset="2"/>
              <a:buNone/>
            </a:pPr>
            <a:endParaRPr lang="sk-SK" altLang="sk-SK" sz="3000" dirty="0" smtClean="0"/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sk-SK" altLang="sk-SK" sz="3000" dirty="0" smtClean="0"/>
              <a:t>Ak </a:t>
            </a:r>
            <a:r>
              <a:rPr lang="sk-SK" altLang="sk-SK" sz="3000" dirty="0"/>
              <a:t>má daná úloha optimálne riešenie potom všetky pomocné premenné sú v optimálnom riešení nulové </a:t>
            </a:r>
            <a:r>
              <a:rPr lang="sk-SK" altLang="sk-SK" dirty="0"/>
              <a:t>(x</a:t>
            </a:r>
            <a:r>
              <a:rPr lang="sk-SK" altLang="sk-SK" baseline="-25000" dirty="0"/>
              <a:t>i</a:t>
            </a:r>
            <a:r>
              <a:rPr lang="sk-SK" altLang="sk-SK" dirty="0"/>
              <a:t>´´=</a:t>
            </a:r>
            <a:r>
              <a:rPr lang="sk-SK" altLang="sk-SK" dirty="0">
                <a:cs typeface="Arial" panose="020B0604020202020204" pitchFamily="34" charset="0"/>
              </a:rPr>
              <a:t> 0)</a:t>
            </a:r>
            <a:r>
              <a:rPr lang="sk-SK" altLang="sk-SK" dirty="0"/>
              <a:t> . 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sk-SK" altLang="sk-SK" sz="1600" dirty="0"/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sk-SK" altLang="sk-SK" sz="3000" dirty="0"/>
              <a:t>Ak počas riešenia nastane prípad, že aspoň jedna z pomocný premenných nadobúda kladnú hodnotu </a:t>
            </a:r>
            <a:r>
              <a:rPr lang="sk-SK" altLang="sk-SK" sz="3000" dirty="0" smtClean="0"/>
              <a:t/>
            </a:r>
            <a:br>
              <a:rPr lang="sk-SK" altLang="sk-SK" sz="3000" dirty="0" smtClean="0"/>
            </a:br>
            <a:r>
              <a:rPr lang="sk-SK" altLang="sk-SK" sz="3000" dirty="0" smtClean="0"/>
              <a:t>(</a:t>
            </a:r>
            <a:r>
              <a:rPr lang="sk-SK" altLang="sk-SK" sz="3000" dirty="0"/>
              <a:t>x</a:t>
            </a:r>
            <a:r>
              <a:rPr lang="sk-SK" altLang="sk-SK" sz="3000" baseline="-25000" dirty="0"/>
              <a:t>i</a:t>
            </a:r>
            <a:r>
              <a:rPr lang="sk-SK" altLang="sk-SK" sz="3000" dirty="0"/>
              <a:t>´´</a:t>
            </a:r>
            <a:r>
              <a:rPr lang="en-US" altLang="sk-SK" sz="3000" dirty="0"/>
              <a:t>&gt;</a:t>
            </a:r>
            <a:r>
              <a:rPr lang="sk-SK" altLang="sk-SK" sz="3000" dirty="0">
                <a:cs typeface="Arial" panose="020B0604020202020204" pitchFamily="34" charset="0"/>
              </a:rPr>
              <a:t> 0)</a:t>
            </a:r>
            <a:r>
              <a:rPr lang="sk-SK" altLang="sk-SK" sz="3000" dirty="0"/>
              <a:t> a ďalej sa nedá pokračovať v riešení pomocou SM, </a:t>
            </a:r>
            <a:r>
              <a:rPr lang="sk-SK" altLang="sk-SK" sz="3000" dirty="0" err="1" smtClean="0"/>
              <a:t>t.z</a:t>
            </a:r>
            <a:r>
              <a:rPr lang="sk-SK" altLang="sk-SK" sz="3000" dirty="0"/>
              <a:t>. že daná úloha nemá vôbec prípustné riešenie a teda nemôže mať ani optimálne riešenie.</a:t>
            </a:r>
            <a:endParaRPr lang="cs-CZ" altLang="sk-SK" sz="3000" dirty="0"/>
          </a:p>
        </p:txBody>
      </p:sp>
    </p:spTree>
    <p:extLst>
      <p:ext uri="{BB962C8B-B14F-4D97-AF65-F5344CB8AC3E}">
        <p14:creationId xmlns:p14="http://schemas.microsoft.com/office/powerpoint/2010/main" val="227827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133600"/>
            <a:ext cx="8424862" cy="3240088"/>
          </a:xfrm>
          <a:prstGeom prst="rect">
            <a:avLst/>
          </a:prstGeom>
        </p:spPr>
        <p:txBody>
          <a:bodyPr/>
          <a:lstStyle/>
          <a:p>
            <a:pPr marL="0" indent="0" algn="just">
              <a:buFont typeface="Wingdings" panose="05000000000000000000" pitchFamily="2" charset="2"/>
              <a:buNone/>
            </a:pPr>
            <a:r>
              <a:rPr lang="sk-SK" altLang="sk-SK" b="1" dirty="0">
                <a:solidFill>
                  <a:schemeClr val="hlink"/>
                </a:solidFill>
              </a:rPr>
              <a:t>Kladná hodnota pomocnej premennej</a:t>
            </a:r>
            <a:r>
              <a:rPr lang="sk-SK" altLang="sk-SK" b="1" dirty="0"/>
              <a:t> </a:t>
            </a:r>
            <a:r>
              <a:rPr lang="sk-SK" altLang="sk-SK" dirty="0"/>
              <a:t>znamená najčastejšie </a:t>
            </a:r>
            <a:r>
              <a:rPr lang="sk-SK" altLang="sk-SK" b="1" dirty="0">
                <a:solidFill>
                  <a:schemeClr val="hlink"/>
                </a:solidFill>
              </a:rPr>
              <a:t>množstvo výrobkov, ktoré chýba do splnenia plánu</a:t>
            </a:r>
            <a:r>
              <a:rPr lang="sk-SK" altLang="sk-SK" dirty="0"/>
              <a:t>, ktoré nemožno vyrobiť vzhľadom na nepostačujúce disponibilné zdroje.</a:t>
            </a:r>
            <a:endParaRPr lang="cs-CZ" altLang="sk-SK" dirty="0"/>
          </a:p>
        </p:txBody>
      </p:sp>
    </p:spTree>
    <p:extLst>
      <p:ext uri="{BB962C8B-B14F-4D97-AF65-F5344CB8AC3E}">
        <p14:creationId xmlns:p14="http://schemas.microsoft.com/office/powerpoint/2010/main" val="56057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7E01C1-561E-01F5-DE25-17E0CCD4D4C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63378" y="2671281"/>
            <a:ext cx="8417243" cy="1694731"/>
          </a:xfrm>
          <a:solidFill>
            <a:srgbClr val="0032A0"/>
          </a:solidFill>
        </p:spPr>
        <p:txBody>
          <a:bodyPr/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Lineárne </a:t>
            </a:r>
            <a:r>
              <a:rPr lang="sk-SK" dirty="0" smtClean="0">
                <a:solidFill>
                  <a:schemeClr val="bg1"/>
                </a:solidFill>
              </a:rPr>
              <a:t>programovanie</a:t>
            </a:r>
            <a:br>
              <a:rPr lang="sk-SK" dirty="0" smtClean="0">
                <a:solidFill>
                  <a:schemeClr val="bg1"/>
                </a:solidFill>
              </a:rPr>
            </a:br>
            <a:r>
              <a:rPr lang="sk-SK" dirty="0" smtClean="0">
                <a:solidFill>
                  <a:schemeClr val="bg1"/>
                </a:solidFill>
              </a:rPr>
              <a:t>(LP)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E65FEC8-A11F-40A3-5AB0-3174FB8C45D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63377" y="4617024"/>
            <a:ext cx="8417243" cy="1371400"/>
          </a:xfrm>
        </p:spPr>
        <p:txBody>
          <a:bodyPr/>
          <a:lstStyle/>
          <a:p>
            <a:pPr marL="0" indent="0" algn="ctr">
              <a:buNone/>
            </a:pPr>
            <a:r>
              <a:rPr lang="sk-SK" dirty="0" smtClean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Numerické riešenie úloh LP </a:t>
            </a:r>
            <a:r>
              <a:rPr lang="sk-SK" dirty="0" err="1" smtClean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simplexovou</a:t>
            </a:r>
            <a:r>
              <a:rPr lang="sk-SK" dirty="0" smtClean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metódou</a:t>
            </a:r>
            <a:endParaRPr lang="sk-SK" sz="2800" dirty="0">
              <a:solidFill>
                <a:srgbClr val="0032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5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re obrázok 4"/>
          <p:cNvSpPr>
            <a:spLocks noGrp="1"/>
          </p:cNvSpPr>
          <p:nvPr>
            <p:ph type="pic" idx="1"/>
          </p:nvPr>
        </p:nvSpPr>
        <p:spPr/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87339" y="373836"/>
            <a:ext cx="8578850" cy="1325563"/>
          </a:xfrm>
        </p:spPr>
        <p:txBody>
          <a:bodyPr/>
          <a:lstStyle/>
          <a:p>
            <a:r>
              <a:rPr lang="en-US" dirty="0" err="1"/>
              <a:t>Simplexová</a:t>
            </a:r>
            <a:r>
              <a:rPr lang="en-US" dirty="0"/>
              <a:t> </a:t>
            </a:r>
            <a:r>
              <a:rPr lang="en-US" dirty="0" err="1" smtClean="0"/>
              <a:t>metóda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686800" cy="50323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sk-SK" altLang="sk-SK" sz="2000" dirty="0"/>
              <a:t>Univerzálna a presná metóda, vytvoril ju prof. </a:t>
            </a:r>
            <a:r>
              <a:rPr lang="sk-SK" altLang="sk-SK" sz="2000" dirty="0" err="1"/>
              <a:t>Dantzig</a:t>
            </a:r>
            <a:r>
              <a:rPr lang="sk-SK" altLang="sk-SK" sz="2000" dirty="0"/>
              <a:t> v roku 1944.</a:t>
            </a:r>
            <a:endParaRPr lang="cs-CZ" altLang="sk-SK" sz="20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0825" y="2349500"/>
            <a:ext cx="849788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sk-SK" altLang="sk-SK" sz="2400" dirty="0"/>
              <a:t>Teoretickým základom </a:t>
            </a:r>
            <a:r>
              <a:rPr lang="sk-SK" altLang="sk-SK" sz="2400" dirty="0" err="1"/>
              <a:t>Simplexovej</a:t>
            </a:r>
            <a:r>
              <a:rPr lang="sk-SK" altLang="sk-SK" sz="2400" dirty="0"/>
              <a:t> metódy je </a:t>
            </a:r>
            <a:r>
              <a:rPr lang="sk-SK" altLang="sk-SK" sz="2400" dirty="0" err="1"/>
              <a:t>Gausova</a:t>
            </a:r>
            <a:r>
              <a:rPr lang="sk-SK" altLang="sk-SK" sz="2400" dirty="0"/>
              <a:t> eliminačná metóda (GEM). </a:t>
            </a:r>
          </a:p>
          <a:p>
            <a:pPr>
              <a:spcBef>
                <a:spcPct val="50000"/>
              </a:spcBef>
            </a:pPr>
            <a:endParaRPr lang="sk-SK" altLang="sk-SK" sz="2400" dirty="0"/>
          </a:p>
          <a:p>
            <a:pPr algn="just">
              <a:spcBef>
                <a:spcPct val="50000"/>
              </a:spcBef>
            </a:pPr>
            <a:r>
              <a:rPr lang="sk-SK" altLang="sk-SK" sz="2400" dirty="0"/>
              <a:t>Pomocou GEM riešime sústavu lineárnych rovníc (hľadáme bázické riešenia), hľadáme krajné body. GEM nám nezaručuje, že riešenie, ktoré nájdeme bude aj prípustné a neumožňuje optimalizovať postup riešenia a získať optimálne riešenie.</a:t>
            </a:r>
            <a:endParaRPr lang="cs-CZ" altLang="sk-SK" sz="2400" dirty="0"/>
          </a:p>
        </p:txBody>
      </p:sp>
    </p:spTree>
    <p:extLst>
      <p:ext uri="{BB962C8B-B14F-4D97-AF65-F5344CB8AC3E}">
        <p14:creationId xmlns:p14="http://schemas.microsoft.com/office/powerpoint/2010/main" val="243068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>
          <a:xfrm>
            <a:off x="457200" y="1371600"/>
            <a:ext cx="8229600" cy="4959350"/>
          </a:xfrm>
          <a:prstGeom prst="rect">
            <a:avLst/>
          </a:prstGeom>
          <a:noFill/>
          <a:ln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sk-SK" altLang="sk-SK" b="1" smtClean="0"/>
              <a:t>Simplexová metóda</a:t>
            </a:r>
            <a:r>
              <a:rPr lang="sk-SK" altLang="sk-SK" smtClean="0"/>
              <a:t> nám zaručuje, že každé riešenie, ktoré nájdeme je prípustným riešením a že každé ďalšie základné riešenie, ktoré nájdeme, je z hľadiska ÚF buď aspoň tak výhodné ako riešenie predchádzajúce, ale obyčajne je výhodnejšie ako predchádzajúce riešenie.</a:t>
            </a:r>
          </a:p>
          <a:p>
            <a:pPr>
              <a:buFont typeface="Wingdings" panose="05000000000000000000" pitchFamily="2" charset="2"/>
              <a:buNone/>
            </a:pPr>
            <a:r>
              <a:rPr lang="sk-SK" altLang="sk-SK" smtClean="0"/>
              <a:t>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sk-SK" altLang="sk-SK" smtClean="0"/>
              <a:t>Zaručuje nám, že z východiskového riešenia sa do optimálneho riešenia dostaneme najkratšou cestou.</a:t>
            </a:r>
            <a:endParaRPr lang="cs-CZ" altLang="sk-SK" dirty="0"/>
          </a:p>
        </p:txBody>
      </p:sp>
    </p:spTree>
    <p:extLst>
      <p:ext uri="{BB962C8B-B14F-4D97-AF65-F5344CB8AC3E}">
        <p14:creationId xmlns:p14="http://schemas.microsoft.com/office/powerpoint/2010/main" val="278102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0825" y="1219200"/>
            <a:ext cx="8748713" cy="2159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k-SK" altLang="sk-SK" b="1" dirty="0" err="1" smtClean="0"/>
              <a:t>Simplexová</a:t>
            </a:r>
            <a:r>
              <a:rPr lang="sk-SK" altLang="sk-SK" b="1" dirty="0" smtClean="0"/>
              <a:t> metóda</a:t>
            </a:r>
            <a:r>
              <a:rPr lang="sk-SK" altLang="sk-SK" dirty="0" smtClean="0"/>
              <a:t> je </a:t>
            </a:r>
            <a:r>
              <a:rPr lang="sk-SK" altLang="sk-SK" b="1" dirty="0" err="1" smtClean="0"/>
              <a:t>iteračná</a:t>
            </a:r>
            <a:r>
              <a:rPr lang="sk-SK" altLang="sk-SK" dirty="0" smtClean="0"/>
              <a:t> alebo </a:t>
            </a:r>
            <a:r>
              <a:rPr lang="sk-SK" altLang="sk-SK" b="1" dirty="0" smtClean="0"/>
              <a:t>kroková</a:t>
            </a:r>
            <a:r>
              <a:rPr lang="sk-SK" altLang="sk-SK" dirty="0" smtClean="0"/>
              <a:t> metóda, lebo do optimálneho riešenia sa dostávame po jednotlivých krokoch. 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endParaRPr lang="sk-SK" altLang="sk-SK" b="1" dirty="0" smtClean="0"/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k-SK" altLang="sk-SK" b="1" dirty="0" smtClean="0"/>
              <a:t>jeden krok = vypočítané jedno základné riešenie</a:t>
            </a:r>
            <a:endParaRPr lang="cs-CZ" altLang="sk-SK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0825" y="3657600"/>
            <a:ext cx="87137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 sz="2400" b="1" dirty="0" err="1"/>
              <a:t>Simplexová</a:t>
            </a:r>
            <a:r>
              <a:rPr lang="sk-SK" altLang="sk-SK" sz="2400" b="1" dirty="0"/>
              <a:t> metóda</a:t>
            </a:r>
            <a:r>
              <a:rPr lang="sk-SK" altLang="sk-SK" sz="2400" dirty="0"/>
              <a:t> je </a:t>
            </a:r>
            <a:r>
              <a:rPr lang="sk-SK" altLang="sk-SK" sz="2400" b="1" dirty="0"/>
              <a:t>konečná metóda- </a:t>
            </a:r>
            <a:r>
              <a:rPr lang="sk-SK" altLang="sk-SK" sz="2400" dirty="0"/>
              <a:t>pri konečnom počte krokov pomocou nej buď nájdeme optimálne riešenie, alebo zistíme, že úloha nemá optimálne riešenie.</a:t>
            </a:r>
            <a:endParaRPr lang="cs-CZ" altLang="sk-SK" sz="24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0825" y="5229225"/>
            <a:ext cx="8712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 sz="2400" dirty="0"/>
              <a:t>Aby sme mohli riešiť LOM </a:t>
            </a:r>
            <a:r>
              <a:rPr lang="sk-SK" altLang="sk-SK" sz="2400" dirty="0" err="1"/>
              <a:t>simplexovou</a:t>
            </a:r>
            <a:r>
              <a:rPr lang="sk-SK" altLang="sk-SK" sz="2400" dirty="0"/>
              <a:t> metódou musí spĺňať určité základné podmienky.</a:t>
            </a:r>
            <a:endParaRPr lang="cs-CZ" altLang="sk-SK" sz="2400" dirty="0"/>
          </a:p>
        </p:txBody>
      </p:sp>
    </p:spTree>
    <p:extLst>
      <p:ext uri="{BB962C8B-B14F-4D97-AF65-F5344CB8AC3E}">
        <p14:creationId xmlns:p14="http://schemas.microsoft.com/office/powerpoint/2010/main" val="291741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57504" y="517635"/>
            <a:ext cx="91440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altLang="sk-SK" sz="2800" dirty="0" smtClean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Podmienky, ktoré musí spĺňať LOM, aby sa mohol riešiť </a:t>
            </a:r>
            <a:r>
              <a:rPr lang="sk-SK" altLang="sk-SK" sz="2800" dirty="0" err="1" smtClean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simplexovou</a:t>
            </a:r>
            <a:r>
              <a:rPr lang="sk-SK" altLang="sk-SK" sz="2800" dirty="0" smtClean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metódou</a:t>
            </a:r>
            <a:endParaRPr lang="cs-CZ" altLang="sk-SK" sz="2800" dirty="0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7504" y="1368972"/>
            <a:ext cx="8497888" cy="49974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AutoNum type="arabicPeriod"/>
            </a:pPr>
            <a:r>
              <a:rPr lang="sk-SK" altLang="sk-SK" b="1" dirty="0" smtClean="0"/>
              <a:t>b</a:t>
            </a:r>
            <a:r>
              <a:rPr lang="sk-SK" altLang="sk-SK" dirty="0" smtClean="0"/>
              <a:t> ≥ </a:t>
            </a:r>
            <a:r>
              <a:rPr lang="sk-SK" altLang="sk-SK" b="1" dirty="0" smtClean="0"/>
              <a:t>0, </a:t>
            </a:r>
            <a:r>
              <a:rPr lang="sk-SK" altLang="sk-SK" dirty="0" smtClean="0"/>
              <a:t>ak nespĺňa </a:t>
            </a:r>
            <a:r>
              <a:rPr lang="sk-SK" altLang="sk-SK" b="1" dirty="0" smtClean="0"/>
              <a:t>VO prenásobíme (-1)</a:t>
            </a:r>
          </a:p>
          <a:p>
            <a:pPr marL="609600" indent="-609600">
              <a:buFontTx/>
              <a:buAutoNum type="arabicPeriod"/>
            </a:pPr>
            <a:endParaRPr lang="sk-SK" altLang="sk-SK" sz="1600" dirty="0" smtClean="0"/>
          </a:p>
          <a:p>
            <a:pPr marL="609600" indent="-609600">
              <a:buFontTx/>
              <a:buAutoNum type="arabicPeriod"/>
            </a:pPr>
            <a:r>
              <a:rPr lang="sk-SK" altLang="sk-SK" b="1" dirty="0" smtClean="0"/>
              <a:t>x</a:t>
            </a:r>
            <a:r>
              <a:rPr lang="sk-SK" altLang="sk-SK" dirty="0" smtClean="0"/>
              <a:t> ≥ </a:t>
            </a:r>
            <a:r>
              <a:rPr lang="sk-SK" altLang="sk-SK" b="1" dirty="0" smtClean="0"/>
              <a:t>0, </a:t>
            </a:r>
            <a:r>
              <a:rPr lang="sk-SK" altLang="sk-SK" dirty="0" smtClean="0"/>
              <a:t>ak nespĺňa </a:t>
            </a:r>
            <a:r>
              <a:rPr lang="sk-SK" altLang="sk-SK" b="1" dirty="0" smtClean="0"/>
              <a:t>substituujeme</a:t>
            </a:r>
            <a:r>
              <a:rPr lang="sk-SK" altLang="sk-SK" dirty="0" smtClean="0"/>
              <a:t> premennú: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k-SK" altLang="sk-SK" b="1" dirty="0" smtClean="0"/>
              <a:t>	</a:t>
            </a:r>
            <a:r>
              <a:rPr lang="sk-SK" altLang="sk-SK" dirty="0" smtClean="0"/>
              <a:t>a) ak </a:t>
            </a:r>
            <a:r>
              <a:rPr lang="sk-SK" altLang="sk-SK" b="1" dirty="0" smtClean="0"/>
              <a:t>x</a:t>
            </a:r>
            <a:r>
              <a:rPr lang="sk-SK" altLang="sk-SK" b="1" baseline="-25000" dirty="0" smtClean="0"/>
              <a:t>s</a:t>
            </a:r>
            <a:r>
              <a:rPr lang="sk-SK" altLang="sk-SK" b="1" dirty="0" smtClean="0"/>
              <a:t>≤0 </a:t>
            </a:r>
            <a:r>
              <a:rPr lang="sk-SK" altLang="sk-SK" dirty="0" smtClean="0">
                <a:latin typeface="Arial Narrow" panose="020B0606020202030204" pitchFamily="34" charset="0"/>
              </a:rPr>
              <a:t>→</a:t>
            </a:r>
            <a:r>
              <a:rPr lang="sk-SK" altLang="sk-SK" dirty="0" smtClean="0"/>
              <a:t> </a:t>
            </a:r>
            <a:r>
              <a:rPr lang="sk-SK" altLang="sk-SK" b="1" dirty="0" err="1" smtClean="0"/>
              <a:t>x</a:t>
            </a:r>
            <a:r>
              <a:rPr lang="sk-SK" altLang="sk-SK" b="1" baseline="-25000" dirty="0" err="1" smtClean="0"/>
              <a:t>s</a:t>
            </a:r>
            <a:r>
              <a:rPr lang="sk-SK" altLang="sk-SK" b="1" dirty="0" smtClean="0"/>
              <a:t>= -</a:t>
            </a:r>
            <a:r>
              <a:rPr lang="sk-SK" altLang="sk-SK" b="1" dirty="0" err="1" smtClean="0"/>
              <a:t>y</a:t>
            </a:r>
            <a:r>
              <a:rPr lang="sk-SK" altLang="sk-SK" b="1" baseline="-25000" dirty="0" err="1" smtClean="0"/>
              <a:t>s</a:t>
            </a:r>
            <a:r>
              <a:rPr lang="sk-SK" altLang="sk-SK" b="1" dirty="0" smtClean="0"/>
              <a:t> </a:t>
            </a:r>
            <a:r>
              <a:rPr lang="sk-SK" altLang="sk-SK" dirty="0" smtClean="0"/>
              <a:t>, </a:t>
            </a:r>
            <a:r>
              <a:rPr lang="sk-SK" altLang="sk-SK" dirty="0" err="1" smtClean="0"/>
              <a:t>y</a:t>
            </a:r>
            <a:r>
              <a:rPr lang="sk-SK" altLang="sk-SK" baseline="-25000" dirty="0" err="1" smtClean="0"/>
              <a:t>s</a:t>
            </a:r>
            <a:r>
              <a:rPr lang="sk-SK" altLang="sk-SK" dirty="0" smtClean="0"/>
              <a:t> ≥ 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k-SK" altLang="sk-SK" dirty="0" smtClean="0"/>
              <a:t>	b) ak </a:t>
            </a:r>
            <a:r>
              <a:rPr lang="sk-SK" altLang="sk-SK" b="1" dirty="0" err="1" smtClean="0"/>
              <a:t>x</a:t>
            </a:r>
            <a:r>
              <a:rPr lang="sk-SK" altLang="sk-SK" b="1" baseline="-25000" dirty="0" err="1" smtClean="0"/>
              <a:t>k</a:t>
            </a:r>
            <a:r>
              <a:rPr lang="sk-SK" altLang="sk-SK" baseline="-25000" dirty="0" smtClean="0"/>
              <a:t> </a:t>
            </a:r>
            <a:r>
              <a:rPr lang="sk-SK" altLang="sk-SK" dirty="0" smtClean="0"/>
              <a:t>je </a:t>
            </a:r>
            <a:r>
              <a:rPr lang="sk-SK" altLang="sk-SK" b="1" dirty="0" smtClean="0"/>
              <a:t>voľná premenná </a:t>
            </a:r>
            <a:r>
              <a:rPr lang="sk-SK" altLang="sk-SK" dirty="0" smtClean="0">
                <a:latin typeface="Arial Narrow" panose="020B0606020202030204" pitchFamily="34" charset="0"/>
              </a:rPr>
              <a:t>→</a:t>
            </a:r>
            <a:r>
              <a:rPr lang="sk-SK" altLang="sk-SK" dirty="0" smtClean="0"/>
              <a:t> </a:t>
            </a:r>
            <a:r>
              <a:rPr lang="sk-SK" altLang="sk-SK" b="1" dirty="0" err="1" smtClean="0"/>
              <a:t>x</a:t>
            </a:r>
            <a:r>
              <a:rPr lang="sk-SK" altLang="sk-SK" b="1" baseline="-25000" dirty="0" err="1" smtClean="0"/>
              <a:t>k</a:t>
            </a:r>
            <a:r>
              <a:rPr lang="sk-SK" altLang="sk-SK" b="1" dirty="0" smtClean="0"/>
              <a:t>= </a:t>
            </a:r>
            <a:r>
              <a:rPr lang="sk-SK" altLang="sk-SK" b="1" dirty="0" err="1" smtClean="0"/>
              <a:t>x</a:t>
            </a:r>
            <a:r>
              <a:rPr lang="sk-SK" altLang="sk-SK" b="1" baseline="-25000" dirty="0" err="1" smtClean="0"/>
              <a:t>k</a:t>
            </a:r>
            <a:r>
              <a:rPr lang="sk-SK" altLang="sk-SK" b="1" baseline="30000" dirty="0" smtClean="0"/>
              <a:t>+</a:t>
            </a:r>
            <a:r>
              <a:rPr lang="sk-SK" altLang="sk-SK" b="1" dirty="0" smtClean="0"/>
              <a:t> - </a:t>
            </a:r>
            <a:r>
              <a:rPr lang="sk-SK" altLang="sk-SK" b="1" dirty="0" err="1" smtClean="0"/>
              <a:t>x</a:t>
            </a:r>
            <a:r>
              <a:rPr lang="sk-SK" altLang="sk-SK" b="1" baseline="-25000" dirty="0" err="1" smtClean="0"/>
              <a:t>k</a:t>
            </a:r>
            <a:r>
              <a:rPr lang="sk-SK" altLang="sk-SK" b="1" baseline="30000" dirty="0" smtClean="0"/>
              <a:t>-</a:t>
            </a:r>
            <a:r>
              <a:rPr lang="sk-SK" altLang="sk-SK" dirty="0" smtClean="0"/>
              <a:t> ,        					</a:t>
            </a:r>
            <a:r>
              <a:rPr lang="sk-SK" altLang="sk-SK" dirty="0" err="1" smtClean="0"/>
              <a:t>x</a:t>
            </a:r>
            <a:r>
              <a:rPr lang="sk-SK" altLang="sk-SK" baseline="-25000" dirty="0" err="1" smtClean="0"/>
              <a:t>k</a:t>
            </a:r>
            <a:r>
              <a:rPr lang="sk-SK" altLang="sk-SK" baseline="30000" dirty="0" smtClean="0"/>
              <a:t>+</a:t>
            </a:r>
            <a:r>
              <a:rPr lang="sk-SK" altLang="sk-SK" dirty="0" smtClean="0"/>
              <a:t>, </a:t>
            </a:r>
            <a:r>
              <a:rPr lang="sk-SK" altLang="sk-SK" dirty="0" err="1" smtClean="0"/>
              <a:t>x</a:t>
            </a:r>
            <a:r>
              <a:rPr lang="sk-SK" altLang="sk-SK" baseline="-25000" dirty="0" err="1" smtClean="0"/>
              <a:t>k</a:t>
            </a:r>
            <a:r>
              <a:rPr lang="sk-SK" altLang="sk-SK" baseline="30000" dirty="0" smtClean="0"/>
              <a:t>-</a:t>
            </a:r>
            <a:r>
              <a:rPr lang="sk-SK" altLang="sk-SK" dirty="0" smtClean="0"/>
              <a:t> ≥ 0 </a:t>
            </a:r>
            <a:endParaRPr lang="sk-SK" altLang="sk-SK" sz="1600" dirty="0" smtClean="0"/>
          </a:p>
          <a:p>
            <a:pPr marL="609600" indent="-609600">
              <a:buFont typeface="+mj-lt"/>
              <a:buAutoNum type="arabicPeriod" startAt="3"/>
            </a:pPr>
            <a:r>
              <a:rPr lang="sk-SK" altLang="sk-SK" dirty="0" smtClean="0"/>
              <a:t>Všetky nerovnosti v modeli zmeniť na </a:t>
            </a:r>
            <a:r>
              <a:rPr lang="sk-SK" altLang="sk-SK" b="1" dirty="0" smtClean="0"/>
              <a:t>rovnice-</a:t>
            </a:r>
            <a:r>
              <a:rPr lang="sk-SK" altLang="sk-SK" dirty="0" smtClean="0"/>
              <a:t> pomocou </a:t>
            </a:r>
            <a:r>
              <a:rPr lang="sk-SK" altLang="sk-SK" b="1" dirty="0" smtClean="0"/>
              <a:t>prídavných premenných </a:t>
            </a:r>
            <a:r>
              <a:rPr lang="sk-SK" altLang="sk-SK" dirty="0" smtClean="0"/>
              <a:t>x</a:t>
            </a:r>
            <a:r>
              <a:rPr lang="sk-SK" altLang="sk-SK" baseline="-25000" dirty="0" smtClean="0"/>
              <a:t>i</a:t>
            </a:r>
            <a:r>
              <a:rPr lang="sk-SK" altLang="sk-SK" dirty="0" smtClean="0"/>
              <a:t>´ (s</a:t>
            </a:r>
            <a:r>
              <a:rPr lang="sk-SK" altLang="sk-SK" baseline="-25000" dirty="0" smtClean="0"/>
              <a:t>i</a:t>
            </a:r>
            <a:r>
              <a:rPr lang="sk-SK" altLang="sk-SK" dirty="0" smtClean="0"/>
              <a:t>).</a:t>
            </a:r>
          </a:p>
          <a:p>
            <a:pPr marL="609600" indent="-609600">
              <a:buFontTx/>
              <a:buAutoNum type="arabicPeriod" startAt="3"/>
            </a:pPr>
            <a:endParaRPr lang="sk-SK" altLang="sk-SK" sz="1600" dirty="0" smtClean="0"/>
          </a:p>
          <a:p>
            <a:pPr marL="609600" indent="-609600">
              <a:buFontTx/>
              <a:buAutoNum type="arabicPeriod" startAt="3"/>
            </a:pPr>
            <a:r>
              <a:rPr lang="sk-SK" altLang="sk-SK" dirty="0" smtClean="0"/>
              <a:t>Sústavu VO musíme dať do </a:t>
            </a:r>
            <a:r>
              <a:rPr lang="sk-SK" altLang="sk-SK" b="1" dirty="0" smtClean="0"/>
              <a:t>Kanonického tvaru</a:t>
            </a:r>
            <a:r>
              <a:rPr lang="sk-SK" altLang="sk-SK" dirty="0" smtClean="0"/>
              <a:t>-</a:t>
            </a:r>
            <a:r>
              <a:rPr lang="sk-SK" altLang="sk-SK" b="1" dirty="0" smtClean="0"/>
              <a:t> </a:t>
            </a:r>
            <a:r>
              <a:rPr lang="sk-SK" altLang="sk-SK" dirty="0" smtClean="0"/>
              <a:t>pomocou </a:t>
            </a:r>
            <a:r>
              <a:rPr lang="sk-SK" altLang="sk-SK" b="1" dirty="0" smtClean="0"/>
              <a:t>pomocných premenných </a:t>
            </a:r>
            <a:r>
              <a:rPr lang="sk-SK" altLang="sk-SK" dirty="0" smtClean="0"/>
              <a:t>x</a:t>
            </a:r>
            <a:r>
              <a:rPr lang="sk-SK" altLang="sk-SK" baseline="-25000" dirty="0" smtClean="0"/>
              <a:t>i</a:t>
            </a:r>
            <a:r>
              <a:rPr lang="sk-SK" altLang="sk-SK" dirty="0" smtClean="0"/>
              <a:t>´´ (</a:t>
            </a:r>
            <a:r>
              <a:rPr lang="sk-SK" altLang="sk-SK" dirty="0" err="1" smtClean="0"/>
              <a:t>w</a:t>
            </a:r>
            <a:r>
              <a:rPr lang="sk-SK" altLang="sk-SK" baseline="-25000" dirty="0" err="1" smtClean="0"/>
              <a:t>i</a:t>
            </a:r>
            <a:r>
              <a:rPr lang="sk-SK" altLang="sk-SK" dirty="0" smtClean="0"/>
              <a:t>).</a:t>
            </a:r>
            <a:endParaRPr lang="sk-SK" altLang="sk-SK" dirty="0"/>
          </a:p>
        </p:txBody>
      </p:sp>
    </p:spTree>
    <p:extLst>
      <p:ext uri="{BB962C8B-B14F-4D97-AF65-F5344CB8AC3E}">
        <p14:creationId xmlns:p14="http://schemas.microsoft.com/office/powerpoint/2010/main" val="98937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4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04648" y="646414"/>
            <a:ext cx="82033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altLang="sk-SK" sz="2800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Primárny algoritmus </a:t>
            </a:r>
            <a:r>
              <a:rPr lang="sk-SK" altLang="sk-SK" sz="2800" dirty="0" err="1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simplexovej</a:t>
            </a:r>
            <a:r>
              <a:rPr lang="sk-SK" altLang="sk-SK" sz="2800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metódy pre riešenie ÚLP – zhrnutie (max) </a:t>
            </a:r>
            <a:endParaRPr lang="cs-CZ" sz="2800" dirty="0">
              <a:solidFill>
                <a:srgbClr val="0032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87198" y="1818289"/>
            <a:ext cx="8413750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11213" indent="-2698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2401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60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89718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5438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1158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26878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2598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00"/>
              </a:spcBef>
              <a:buFontTx/>
              <a:buAutoNum type="arabicPeriod"/>
            </a:pPr>
            <a:r>
              <a:rPr lang="sk-SK" altLang="sk-SK" sz="1800" b="1" dirty="0">
                <a:latin typeface="Arial" panose="020B0604020202020204" pitchFamily="34" charset="0"/>
              </a:rPr>
              <a:t>Určenie východiskového prípustného bázického riešenia.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sk-SK" altLang="sk-SK" sz="1800" b="1" dirty="0">
                <a:latin typeface="Arial" panose="020B0604020202020204" pitchFamily="34" charset="0"/>
              </a:rPr>
              <a:t>Preverenie optimálnosti riešenia (duálnej prípustnosti):</a:t>
            </a:r>
          </a:p>
          <a:p>
            <a:pPr lvl="1">
              <a:spcBef>
                <a:spcPts val="600"/>
              </a:spcBef>
              <a:buFontTx/>
              <a:buAutoNum type="arabicPeriod"/>
            </a:pPr>
            <a:r>
              <a:rPr lang="sk-SK" altLang="sk-SK" sz="1800" b="1" dirty="0">
                <a:latin typeface="Arial" panose="020B0604020202020204" pitchFamily="34" charset="0"/>
              </a:rPr>
              <a:t>Ak platí </a:t>
            </a:r>
            <a:r>
              <a:rPr lang="sk-SK" altLang="sk-SK" sz="1800" b="1" dirty="0" err="1">
                <a:latin typeface="Arial" panose="020B0604020202020204" pitchFamily="34" charset="0"/>
              </a:rPr>
              <a:t>c</a:t>
            </a:r>
            <a:r>
              <a:rPr lang="sk-SK" altLang="sk-SK" sz="1800" b="1" baseline="-25000" dirty="0" err="1">
                <a:latin typeface="Arial" panose="020B0604020202020204" pitchFamily="34" charset="0"/>
              </a:rPr>
              <a:t>j</a:t>
            </a:r>
            <a:r>
              <a:rPr lang="sk-SK" altLang="sk-SK" sz="1800" b="1" dirty="0">
                <a:latin typeface="Arial" panose="020B0604020202020204" pitchFamily="34" charset="0"/>
              </a:rPr>
              <a:t> </a:t>
            </a:r>
            <a:r>
              <a:rPr lang="sk-SK" altLang="sk-SK" sz="1800" b="1" dirty="0">
                <a:latin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sk-SK" altLang="sk-SK" sz="1800" b="1" dirty="0">
                <a:latin typeface="Arial" panose="020B0604020202020204" pitchFamily="34" charset="0"/>
              </a:rPr>
              <a:t> </a:t>
            </a:r>
            <a:r>
              <a:rPr lang="sk-SK" altLang="sk-SK" sz="1800" b="1" dirty="0" err="1">
                <a:latin typeface="Arial" panose="020B0604020202020204" pitchFamily="34" charset="0"/>
              </a:rPr>
              <a:t>z</a:t>
            </a:r>
            <a:r>
              <a:rPr lang="sk-SK" altLang="sk-SK" sz="1800" b="1" baseline="-25000" dirty="0" err="1">
                <a:latin typeface="Arial" panose="020B0604020202020204" pitchFamily="34" charset="0"/>
              </a:rPr>
              <a:t>j</a:t>
            </a:r>
            <a:r>
              <a:rPr lang="sk-SK" altLang="sk-SK" sz="1800" b="1" dirty="0">
                <a:latin typeface="Arial" panose="020B0604020202020204" pitchFamily="34" charset="0"/>
              </a:rPr>
              <a:t> </a:t>
            </a:r>
            <a:r>
              <a:rPr lang="sk-SK" altLang="sk-SK" sz="1800" b="1" dirty="0">
                <a:latin typeface="Arial" panose="020B0604020202020204" pitchFamily="34" charset="0"/>
                <a:sym typeface="Symbol" panose="05050102010706020507" pitchFamily="18" charset="2"/>
              </a:rPr>
              <a:t></a:t>
            </a:r>
            <a:r>
              <a:rPr lang="sk-SK" altLang="sk-SK" sz="1800" b="1" dirty="0">
                <a:latin typeface="Arial" panose="020B0604020202020204" pitchFamily="34" charset="0"/>
              </a:rPr>
              <a:t> 0 (</a:t>
            </a:r>
            <a:r>
              <a:rPr lang="sk-SK" altLang="sk-SK" sz="1800" b="1" dirty="0">
                <a:latin typeface="Arial" panose="020B0604020202020204" pitchFamily="34" charset="0"/>
                <a:sym typeface="Webdings" panose="05030102010509060703" pitchFamily="18" charset="2"/>
              </a:rPr>
              <a:t>j =1, 2, ..., n, n+1, n+2, ...,</a:t>
            </a:r>
            <a:r>
              <a:rPr lang="sk-SK" altLang="sk-SK" sz="1800" b="1" dirty="0" err="1">
                <a:latin typeface="Arial" panose="020B0604020202020204" pitchFamily="34" charset="0"/>
                <a:sym typeface="Webdings" panose="05030102010509060703" pitchFamily="18" charset="2"/>
              </a:rPr>
              <a:t>n+m</a:t>
            </a:r>
            <a:r>
              <a:rPr lang="sk-SK" altLang="sk-SK" sz="1800" b="1" dirty="0">
                <a:latin typeface="Arial" panose="020B0604020202020204" pitchFamily="34" charset="0"/>
                <a:sym typeface="Webdings" panose="05030102010509060703" pitchFamily="18" charset="2"/>
              </a:rPr>
              <a:t>),  OR, koniec</a:t>
            </a:r>
          </a:p>
          <a:p>
            <a:pPr lvl="1">
              <a:spcBef>
                <a:spcPts val="600"/>
              </a:spcBef>
              <a:buFontTx/>
              <a:buAutoNum type="arabicPeriod"/>
            </a:pPr>
            <a:r>
              <a:rPr lang="sk-SK" altLang="sk-SK" sz="1800" b="1" dirty="0">
                <a:latin typeface="Arial" panose="020B0604020202020204" pitchFamily="34" charset="0"/>
              </a:rPr>
              <a:t>Ak nie, určiť vstupujúcu premennú </a:t>
            </a:r>
            <a:r>
              <a:rPr lang="sk-SK" altLang="sk-SK" sz="1800" b="1" dirty="0" err="1">
                <a:latin typeface="Arial" panose="020B0604020202020204" pitchFamily="34" charset="0"/>
              </a:rPr>
              <a:t>x</a:t>
            </a:r>
            <a:r>
              <a:rPr lang="sk-SK" altLang="sk-SK" sz="1800" b="1" baseline="-25000" dirty="0" err="1">
                <a:latin typeface="Arial" panose="020B0604020202020204" pitchFamily="34" charset="0"/>
              </a:rPr>
              <a:t>k</a:t>
            </a:r>
            <a:r>
              <a:rPr lang="sk-SK" altLang="sk-SK" sz="1800" b="1" dirty="0">
                <a:latin typeface="Arial" panose="020B0604020202020204" pitchFamily="34" charset="0"/>
              </a:rPr>
              <a:t>: </a:t>
            </a:r>
            <a:r>
              <a:rPr lang="sk-SK" altLang="sk-SK" sz="1800" b="1" dirty="0" err="1">
                <a:latin typeface="Arial" panose="020B0604020202020204" pitchFamily="34" charset="0"/>
              </a:rPr>
              <a:t>c</a:t>
            </a:r>
            <a:r>
              <a:rPr lang="sk-SK" altLang="sk-SK" sz="1800" b="1" baseline="-25000" dirty="0" err="1">
                <a:latin typeface="Arial" panose="020B0604020202020204" pitchFamily="34" charset="0"/>
              </a:rPr>
              <a:t>k</a:t>
            </a:r>
            <a:r>
              <a:rPr lang="sk-SK" altLang="sk-SK" sz="1800" b="1" dirty="0" err="1">
                <a:latin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sk-SK" altLang="sk-SK" sz="1800" b="1" dirty="0" err="1">
                <a:latin typeface="Arial" panose="020B0604020202020204" pitchFamily="34" charset="0"/>
              </a:rPr>
              <a:t>z</a:t>
            </a:r>
            <a:r>
              <a:rPr lang="sk-SK" altLang="sk-SK" sz="1800" b="1" baseline="-25000" dirty="0" err="1">
                <a:latin typeface="Arial" panose="020B0604020202020204" pitchFamily="34" charset="0"/>
              </a:rPr>
              <a:t>k</a:t>
            </a:r>
            <a:r>
              <a:rPr lang="sk-SK" altLang="sk-SK" sz="1800" b="1" dirty="0">
                <a:latin typeface="Arial" panose="020B0604020202020204" pitchFamily="34" charset="0"/>
              </a:rPr>
              <a:t> = </a:t>
            </a:r>
            <a:r>
              <a:rPr lang="sk-SK" altLang="sk-SK" sz="1800" b="1" dirty="0" err="1">
                <a:latin typeface="Arial" panose="020B0604020202020204" pitchFamily="34" charset="0"/>
              </a:rPr>
              <a:t>max</a:t>
            </a:r>
            <a:r>
              <a:rPr lang="sk-SK" altLang="sk-SK" sz="1800" b="1" dirty="0" err="1">
                <a:latin typeface="Arial" panose="020B0604020202020204" pitchFamily="34" charset="0"/>
                <a:sym typeface="Symbol" panose="05050102010706020507" pitchFamily="18" charset="2"/>
              </a:rPr>
              <a:t></a:t>
            </a:r>
            <a:r>
              <a:rPr lang="sk-SK" altLang="sk-SK" sz="1800" b="1" dirty="0" err="1">
                <a:latin typeface="Arial" panose="020B0604020202020204" pitchFamily="34" charset="0"/>
              </a:rPr>
              <a:t>c</a:t>
            </a:r>
            <a:r>
              <a:rPr lang="sk-SK" altLang="sk-SK" sz="1800" b="1" baseline="-25000" dirty="0" err="1">
                <a:latin typeface="Arial" panose="020B0604020202020204" pitchFamily="34" charset="0"/>
              </a:rPr>
              <a:t>j</a:t>
            </a:r>
            <a:r>
              <a:rPr lang="sk-SK" altLang="sk-SK" sz="1800" b="1" dirty="0">
                <a:latin typeface="Arial" panose="020B0604020202020204" pitchFamily="34" charset="0"/>
              </a:rPr>
              <a:t> </a:t>
            </a:r>
            <a:r>
              <a:rPr lang="sk-SK" altLang="sk-SK" sz="1800" b="1" dirty="0">
                <a:latin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sk-SK" altLang="sk-SK" sz="1800" b="1" dirty="0">
                <a:latin typeface="Arial" panose="020B0604020202020204" pitchFamily="34" charset="0"/>
              </a:rPr>
              <a:t> </a:t>
            </a:r>
            <a:r>
              <a:rPr lang="sk-SK" altLang="sk-SK" sz="1800" b="1" dirty="0" err="1">
                <a:latin typeface="Arial" panose="020B0604020202020204" pitchFamily="34" charset="0"/>
              </a:rPr>
              <a:t>z</a:t>
            </a:r>
            <a:r>
              <a:rPr lang="sk-SK" altLang="sk-SK" sz="1800" b="1" baseline="-25000" dirty="0" err="1">
                <a:latin typeface="Arial" panose="020B0604020202020204" pitchFamily="34" charset="0"/>
              </a:rPr>
              <a:t>j</a:t>
            </a:r>
            <a:r>
              <a:rPr lang="sk-SK" altLang="sk-SK" sz="1800" b="1" dirty="0">
                <a:latin typeface="Arial" panose="020B0604020202020204" pitchFamily="34" charset="0"/>
              </a:rPr>
              <a:t> </a:t>
            </a:r>
            <a:r>
              <a:rPr lang="sk-SK" altLang="sk-SK" sz="1800" b="1" dirty="0">
                <a:latin typeface="Arial" panose="020B0604020202020204" pitchFamily="34" charset="0"/>
                <a:sym typeface="Symbol" panose="05050102010706020507" pitchFamily="18" charset="2"/>
              </a:rPr>
              <a:t></a:t>
            </a:r>
            <a:r>
              <a:rPr lang="sk-SK" altLang="sk-SK" sz="1800" b="1" dirty="0">
                <a:latin typeface="Arial" panose="020B0604020202020204" pitchFamily="34" charset="0"/>
              </a:rPr>
              <a:t> </a:t>
            </a:r>
            <a:r>
              <a:rPr lang="sk-SK" altLang="sk-SK" sz="1800" b="1" dirty="0" err="1">
                <a:latin typeface="Arial" panose="020B0604020202020204" pitchFamily="34" charset="0"/>
              </a:rPr>
              <a:t>c</a:t>
            </a:r>
            <a:r>
              <a:rPr lang="sk-SK" altLang="sk-SK" sz="1800" b="1" baseline="-25000" dirty="0" err="1">
                <a:latin typeface="Arial" panose="020B0604020202020204" pitchFamily="34" charset="0"/>
              </a:rPr>
              <a:t>j</a:t>
            </a:r>
            <a:r>
              <a:rPr lang="sk-SK" altLang="sk-SK" sz="1800" b="1" dirty="0">
                <a:latin typeface="Arial" panose="020B0604020202020204" pitchFamily="34" charset="0"/>
              </a:rPr>
              <a:t> </a:t>
            </a:r>
            <a:r>
              <a:rPr lang="sk-SK" altLang="sk-SK" sz="1800" b="1" dirty="0">
                <a:latin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sk-SK" altLang="sk-SK" sz="1800" b="1" dirty="0">
                <a:latin typeface="Arial" panose="020B0604020202020204" pitchFamily="34" charset="0"/>
              </a:rPr>
              <a:t> </a:t>
            </a:r>
            <a:r>
              <a:rPr lang="sk-SK" altLang="sk-SK" sz="1800" b="1" dirty="0" err="1">
                <a:latin typeface="Arial" panose="020B0604020202020204" pitchFamily="34" charset="0"/>
              </a:rPr>
              <a:t>z</a:t>
            </a:r>
            <a:r>
              <a:rPr lang="sk-SK" altLang="sk-SK" sz="1800" b="1" baseline="-25000" dirty="0" err="1">
                <a:latin typeface="Arial" panose="020B0604020202020204" pitchFamily="34" charset="0"/>
              </a:rPr>
              <a:t>j</a:t>
            </a:r>
            <a:r>
              <a:rPr lang="sk-SK" altLang="sk-SK" sz="1800" b="1" dirty="0">
                <a:latin typeface="Arial" panose="020B0604020202020204" pitchFamily="34" charset="0"/>
              </a:rPr>
              <a:t> </a:t>
            </a:r>
            <a:r>
              <a:rPr lang="sk-SK" altLang="sk-SK" sz="1800" b="1" dirty="0">
                <a:latin typeface="Arial" panose="020B0604020202020204" pitchFamily="34" charset="0"/>
                <a:sym typeface="Symbol" panose="05050102010706020507" pitchFamily="18" charset="2"/>
              </a:rPr>
              <a:t></a:t>
            </a:r>
            <a:r>
              <a:rPr lang="sk-SK" altLang="sk-SK" sz="1800" b="1" dirty="0">
                <a:latin typeface="Arial" panose="020B0604020202020204" pitchFamily="34" charset="0"/>
              </a:rPr>
              <a:t> 0</a:t>
            </a:r>
            <a:r>
              <a:rPr lang="sk-SK" altLang="sk-SK" sz="1800" b="1" dirty="0">
                <a:latin typeface="Arial" panose="020B0604020202020204" pitchFamily="34" charset="0"/>
                <a:sym typeface="Symbol" panose="05050102010706020507" pitchFamily="18" charset="2"/>
              </a:rPr>
              <a:t>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sk-SK" altLang="sk-SK" sz="1800" b="1" dirty="0">
                <a:latin typeface="Arial" panose="020B0604020202020204" pitchFamily="34" charset="0"/>
              </a:rPr>
              <a:t>Preverenie prípustnosti (primárnej):</a:t>
            </a:r>
          </a:p>
          <a:p>
            <a:pPr lvl="1">
              <a:spcBef>
                <a:spcPts val="600"/>
              </a:spcBef>
              <a:buFontTx/>
              <a:buAutoNum type="arabicPeriod"/>
            </a:pPr>
            <a:r>
              <a:rPr lang="sk-SK" altLang="sk-SK" sz="1800" b="1" dirty="0">
                <a:latin typeface="Arial" panose="020B0604020202020204" pitchFamily="34" charset="0"/>
              </a:rPr>
              <a:t>Ak platí </a:t>
            </a:r>
            <a:r>
              <a:rPr lang="sk-SK" altLang="sk-SK" sz="1800" b="1" dirty="0" err="1">
                <a:latin typeface="Arial" panose="020B0604020202020204" pitchFamily="34" charset="0"/>
              </a:rPr>
              <a:t>x</a:t>
            </a:r>
            <a:r>
              <a:rPr lang="sk-SK" altLang="sk-SK" sz="1800" b="1" baseline="-25000" dirty="0" err="1">
                <a:latin typeface="Arial" panose="020B0604020202020204" pitchFamily="34" charset="0"/>
              </a:rPr>
              <a:t>ik</a:t>
            </a:r>
            <a:r>
              <a:rPr lang="sk-SK" altLang="sk-SK" sz="1800" b="1" dirty="0">
                <a:latin typeface="Arial" panose="020B0604020202020204" pitchFamily="34" charset="0"/>
              </a:rPr>
              <a:t> </a:t>
            </a:r>
            <a:r>
              <a:rPr lang="sk-SK" altLang="sk-SK" sz="1800" b="1" dirty="0">
                <a:latin typeface="Arial" panose="020B0604020202020204" pitchFamily="34" charset="0"/>
                <a:sym typeface="Symbol" panose="05050102010706020507" pitchFamily="18" charset="2"/>
              </a:rPr>
              <a:t></a:t>
            </a:r>
            <a:r>
              <a:rPr lang="sk-SK" altLang="sk-SK" sz="1800" b="1" dirty="0">
                <a:latin typeface="Arial" panose="020B0604020202020204" pitchFamily="34" charset="0"/>
              </a:rPr>
              <a:t> 0 (i = 1, 2, ..., m ), </a:t>
            </a:r>
            <a:r>
              <a:rPr lang="sk-SK" altLang="sk-SK" sz="1800" b="1" dirty="0">
                <a:latin typeface="Arial" panose="020B0604020202020204" pitchFamily="34" charset="0"/>
                <a:sym typeface="Webdings" panose="05030102010509060703" pitchFamily="18" charset="2"/>
              </a:rPr>
              <a:t> </a:t>
            </a:r>
            <a:r>
              <a:rPr lang="sk-SK" altLang="sk-SK" sz="1800" b="1" dirty="0">
                <a:latin typeface="Arial" panose="020B0604020202020204" pitchFamily="34" charset="0"/>
              </a:rPr>
              <a:t>ÚLP nemá ohraničenú ÚF, koniec</a:t>
            </a:r>
          </a:p>
          <a:p>
            <a:pPr lvl="1">
              <a:spcBef>
                <a:spcPts val="600"/>
              </a:spcBef>
              <a:buFontTx/>
              <a:buAutoNum type="arabicPeriod"/>
            </a:pPr>
            <a:r>
              <a:rPr lang="sk-SK" altLang="sk-SK" sz="1800" b="1" dirty="0">
                <a:latin typeface="Arial" panose="020B0604020202020204" pitchFamily="34" charset="0"/>
              </a:rPr>
              <a:t>Ak nie, určiť vystupujúcu premennú </a:t>
            </a:r>
            <a:r>
              <a:rPr lang="sk-SK" altLang="sk-SK" sz="1800" b="1" dirty="0" err="1">
                <a:latin typeface="Arial" panose="020B0604020202020204" pitchFamily="34" charset="0"/>
              </a:rPr>
              <a:t>x</a:t>
            </a:r>
            <a:r>
              <a:rPr lang="sk-SK" altLang="sk-SK" sz="1800" b="1" baseline="-25000" dirty="0" err="1">
                <a:latin typeface="Arial" panose="020B0604020202020204" pitchFamily="34" charset="0"/>
              </a:rPr>
              <a:t>r</a:t>
            </a:r>
            <a:r>
              <a:rPr lang="sk-SK" altLang="sk-SK" sz="1800" b="1" dirty="0">
                <a:latin typeface="Arial" panose="020B0604020202020204" pitchFamily="34" charset="0"/>
              </a:rPr>
              <a:t>: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endParaRPr lang="sk-SK" altLang="sk-SK" sz="1800" b="1" dirty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sk-SK" altLang="sk-SK" sz="1800" b="1" dirty="0">
                <a:latin typeface="Arial" panose="020B0604020202020204" pitchFamily="34" charset="0"/>
              </a:rPr>
              <a:t>Výpočet nového riešenia: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endParaRPr lang="sk-SK" altLang="sk-SK" sz="1800" b="1" dirty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sk-SK" altLang="sk-SK" sz="1800" b="1" dirty="0">
                <a:latin typeface="Arial" panose="020B0604020202020204" pitchFamily="34" charset="0"/>
              </a:rPr>
              <a:t>Návrat k 2. kroku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endParaRPr lang="sk-SK" altLang="sk-SK" sz="1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58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36331" y="367863"/>
            <a:ext cx="83136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altLang="sk-SK" sz="2800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Dvojfázová </a:t>
            </a:r>
            <a:r>
              <a:rPr lang="sk-SK" altLang="sk-SK" sz="2800" dirty="0" err="1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simplexová</a:t>
            </a:r>
            <a:r>
              <a:rPr lang="sk-SK" altLang="sk-SK" sz="2800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metóda riešenia ÚLP s umelou bázou</a:t>
            </a:r>
            <a:endParaRPr lang="cs-CZ" sz="2800" dirty="0">
              <a:solidFill>
                <a:srgbClr val="0032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39750" y="2205038"/>
            <a:ext cx="841375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795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sk-SK" altLang="sk-SK" sz="1800" b="1" dirty="0">
                <a:latin typeface="Arial" panose="020B0604020202020204" pitchFamily="34" charset="0"/>
              </a:rPr>
              <a:t>Postup riešenia:</a:t>
            </a:r>
          </a:p>
          <a:p>
            <a:pPr>
              <a:spcBef>
                <a:spcPts val="600"/>
              </a:spcBef>
            </a:pPr>
            <a:r>
              <a:rPr lang="sk-SK" altLang="sk-SK" sz="1800" b="1" dirty="0">
                <a:latin typeface="Arial" panose="020B0604020202020204" pitchFamily="34" charset="0"/>
              </a:rPr>
              <a:t>!!! umelé premenné na rozdiel od doplnkových premenných porušujú pôvodné ohraničenia ÚLP, preto aby boli pôvodné ohraničenia splnené, musia byť umelé premenné vyradené z bázy !!!</a:t>
            </a:r>
          </a:p>
          <a:p>
            <a:pPr>
              <a:spcBef>
                <a:spcPts val="600"/>
              </a:spcBef>
            </a:pPr>
            <a:endParaRPr lang="sk-SK" altLang="sk-SK" sz="1800" b="1" dirty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sk-SK" altLang="sk-SK" sz="1800" b="1" dirty="0">
                <a:latin typeface="Arial" panose="020B0604020202020204" pitchFamily="34" charset="0"/>
              </a:rPr>
              <a:t>1. fáza: vyradenie umelých premenných z bázy - do ÚLP zavedenie pomocnej účelovej funkcie   II.                                    (pôvodná ÚF označená ako I.)</a:t>
            </a:r>
          </a:p>
          <a:p>
            <a:pPr>
              <a:spcBef>
                <a:spcPts val="600"/>
              </a:spcBef>
            </a:pPr>
            <a:r>
              <a:rPr lang="sk-SK" altLang="sk-SK" sz="1800" b="1" dirty="0">
                <a:latin typeface="Arial" panose="020B0604020202020204" pitchFamily="34" charset="0"/>
              </a:rPr>
              <a:t>2. fáza: po získaní bázického prípustného riešenia pôvodnej úlohy pokračovanie primárnym </a:t>
            </a:r>
            <a:r>
              <a:rPr lang="sk-SK" altLang="sk-SK" sz="1800" b="1" dirty="0" err="1">
                <a:latin typeface="Arial" panose="020B0604020202020204" pitchFamily="34" charset="0"/>
              </a:rPr>
              <a:t>simplexovým</a:t>
            </a:r>
            <a:r>
              <a:rPr lang="sk-SK" altLang="sk-SK" sz="1800" b="1" dirty="0">
                <a:latin typeface="Arial" panose="020B0604020202020204" pitchFamily="34" charset="0"/>
              </a:rPr>
              <a:t> algoritmom </a:t>
            </a:r>
          </a:p>
        </p:txBody>
      </p:sp>
    </p:spTree>
    <p:extLst>
      <p:ext uri="{BB962C8B-B14F-4D97-AF65-F5344CB8AC3E}">
        <p14:creationId xmlns:p14="http://schemas.microsoft.com/office/powerpoint/2010/main" val="377282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346130" y="378371"/>
            <a:ext cx="86184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altLang="sk-SK" sz="2800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Dvojfázová </a:t>
            </a:r>
            <a:r>
              <a:rPr lang="sk-SK" altLang="sk-SK" sz="2800" dirty="0" err="1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simplexová</a:t>
            </a:r>
            <a:r>
              <a:rPr lang="sk-SK" altLang="sk-SK" sz="2800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metóda riešenia ÚLP s umelou bázou – tabuľka (max) </a:t>
            </a:r>
            <a:endParaRPr lang="cs-CZ" sz="2800" dirty="0">
              <a:solidFill>
                <a:srgbClr val="0032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019300"/>
            <a:ext cx="8713788" cy="4043363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250825" y="2060575"/>
            <a:ext cx="0" cy="3816350"/>
          </a:xfrm>
          <a:prstGeom prst="line">
            <a:avLst/>
          </a:prstGeom>
          <a:noFill/>
          <a:ln w="38100" cap="sq" cmpd="dbl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475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6173E5998E91D42BBC8855A409F8ED8" ma:contentTypeVersion="7" ma:contentTypeDescription="Umožňuje vytvoriť nový dokument." ma:contentTypeScope="" ma:versionID="b4c4388ef71e35fab5df91a43f92688f">
  <xsd:schema xmlns:xsd="http://www.w3.org/2001/XMLSchema" xmlns:xs="http://www.w3.org/2001/XMLSchema" xmlns:p="http://schemas.microsoft.com/office/2006/metadata/properties" xmlns:ns2="f4111c67-a5ab-48dc-a141-ac7cee93d1f5" targetNamespace="http://schemas.microsoft.com/office/2006/metadata/properties" ma:root="true" ma:fieldsID="9d75253d037e57dc3126f066497b68c0" ns2:_="">
    <xsd:import namespace="f4111c67-a5ab-48dc-a141-ac7cee93d1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11c67-a5ab-48dc-a141-ac7cee93d1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338420-6B47-4FA1-88D3-8B56468DF5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111c67-a5ab-48dc-a141-ac7cee93d1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89EBE6-AD61-475A-BD60-88BCC68047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C77FC9-47E4-4EA7-BF51-E9CCAA14AE1B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f4111c67-a5ab-48dc-a141-ac7cee93d1f5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919</TotalTime>
  <Words>652</Words>
  <Application>Microsoft Office PowerPoint</Application>
  <PresentationFormat>Prezentácia na obrazovke (4:3)</PresentationFormat>
  <Paragraphs>97</Paragraphs>
  <Slides>17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Symbol</vt:lpstr>
      <vt:lpstr>Times New Roman</vt:lpstr>
      <vt:lpstr>Webdings</vt:lpstr>
      <vt:lpstr>Wingdings</vt:lpstr>
      <vt:lpstr>Motív balíka Office</vt:lpstr>
      <vt:lpstr>Dokument</vt:lpstr>
      <vt:lpstr>Prezentácia programu PowerPoint</vt:lpstr>
      <vt:lpstr>Lineárne programovanie (LP)</vt:lpstr>
      <vt:lpstr>Simplexová metóda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Dvojfázová simplexová metóda riešenia ÚLP s umelou bázou – zhrnutie (max) </vt:lpstr>
      <vt:lpstr>Vecná interpretácia hodnôt prídavných a pomocných premenných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XI</dc:creator>
  <cp:lastModifiedBy>Henrieta Hrablik Chovanová</cp:lastModifiedBy>
  <cp:revision>87</cp:revision>
  <dcterms:created xsi:type="dcterms:W3CDTF">2021-04-12T06:48:28Z</dcterms:created>
  <dcterms:modified xsi:type="dcterms:W3CDTF">2023-12-20T08:20:43Z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0x010100F6173E5998E91D42BBC8855A409F8ED8</vt:lpwstr>
  </property>
</Properties>
</file>