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85" autoAdjust="0"/>
    <p:restoredTop sz="94660"/>
  </p:normalViewPr>
  <p:slideViewPr>
    <p:cSldViewPr snapToGrid="0">
      <p:cViewPr varScale="1">
        <p:scale>
          <a:sx n="65" d="100"/>
          <a:sy n="65" d="100"/>
        </p:scale>
        <p:origin x="2357"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EF09BF-9575-4E80-8E89-A15ACFF80052}" type="datetimeFigureOut">
              <a:rPr lang="en-US" smtClean="0"/>
              <a:t>5/2/2023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1488BD-DF77-48AC-9E89-FE4C6FB6BEF6}" type="slidenum">
              <a:rPr lang="en-US" smtClean="0"/>
              <a:t>‹#›</a:t>
            </a:fld>
            <a:endParaRPr lang="en-US"/>
          </a:p>
        </p:txBody>
      </p:sp>
    </p:spTree>
    <p:extLst>
      <p:ext uri="{BB962C8B-B14F-4D97-AF65-F5344CB8AC3E}">
        <p14:creationId xmlns:p14="http://schemas.microsoft.com/office/powerpoint/2010/main" val="1724726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F09BF-9575-4E80-8E89-A15ACFF80052}" type="datetimeFigureOut">
              <a:rPr lang="en-US" smtClean="0"/>
              <a:t>5/2/2023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1488BD-DF77-48AC-9E89-FE4C6FB6BEF6}" type="slidenum">
              <a:rPr lang="en-US" smtClean="0"/>
              <a:t>‹#›</a:t>
            </a:fld>
            <a:endParaRPr lang="en-US"/>
          </a:p>
        </p:txBody>
      </p:sp>
    </p:spTree>
    <p:extLst>
      <p:ext uri="{BB962C8B-B14F-4D97-AF65-F5344CB8AC3E}">
        <p14:creationId xmlns:p14="http://schemas.microsoft.com/office/powerpoint/2010/main" val="2703294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F09BF-9575-4E80-8E89-A15ACFF80052}" type="datetimeFigureOut">
              <a:rPr lang="en-US" smtClean="0"/>
              <a:t>5/2/2023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1488BD-DF77-48AC-9E89-FE4C6FB6BEF6}" type="slidenum">
              <a:rPr lang="en-US" smtClean="0"/>
              <a:t>‹#›</a:t>
            </a:fld>
            <a:endParaRPr lang="en-US"/>
          </a:p>
        </p:txBody>
      </p:sp>
    </p:spTree>
    <p:extLst>
      <p:ext uri="{BB962C8B-B14F-4D97-AF65-F5344CB8AC3E}">
        <p14:creationId xmlns:p14="http://schemas.microsoft.com/office/powerpoint/2010/main" val="2611706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F09BF-9575-4E80-8E89-A15ACFF80052}" type="datetimeFigureOut">
              <a:rPr lang="en-US" smtClean="0"/>
              <a:t>5/2/2023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1488BD-DF77-48AC-9E89-FE4C6FB6BEF6}" type="slidenum">
              <a:rPr lang="en-US" smtClean="0"/>
              <a:t>‹#›</a:t>
            </a:fld>
            <a:endParaRPr lang="en-US"/>
          </a:p>
        </p:txBody>
      </p:sp>
    </p:spTree>
    <p:extLst>
      <p:ext uri="{BB962C8B-B14F-4D97-AF65-F5344CB8AC3E}">
        <p14:creationId xmlns:p14="http://schemas.microsoft.com/office/powerpoint/2010/main" val="1411511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F09BF-9575-4E80-8E89-A15ACFF80052}" type="datetimeFigureOut">
              <a:rPr lang="en-US" smtClean="0"/>
              <a:t>5/2/2023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1488BD-DF77-48AC-9E89-FE4C6FB6BEF6}" type="slidenum">
              <a:rPr lang="en-US" smtClean="0"/>
              <a:t>‹#›</a:t>
            </a:fld>
            <a:endParaRPr lang="en-US"/>
          </a:p>
        </p:txBody>
      </p:sp>
    </p:spTree>
    <p:extLst>
      <p:ext uri="{BB962C8B-B14F-4D97-AF65-F5344CB8AC3E}">
        <p14:creationId xmlns:p14="http://schemas.microsoft.com/office/powerpoint/2010/main" val="2773927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EF09BF-9575-4E80-8E89-A15ACFF80052}" type="datetimeFigureOut">
              <a:rPr lang="en-US" smtClean="0"/>
              <a:t>5/2/2023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1488BD-DF77-48AC-9E89-FE4C6FB6BEF6}" type="slidenum">
              <a:rPr lang="en-US" smtClean="0"/>
              <a:t>‹#›</a:t>
            </a:fld>
            <a:endParaRPr lang="en-US"/>
          </a:p>
        </p:txBody>
      </p:sp>
    </p:spTree>
    <p:extLst>
      <p:ext uri="{BB962C8B-B14F-4D97-AF65-F5344CB8AC3E}">
        <p14:creationId xmlns:p14="http://schemas.microsoft.com/office/powerpoint/2010/main" val="1877194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EF09BF-9575-4E80-8E89-A15ACFF80052}" type="datetimeFigureOut">
              <a:rPr lang="en-US" smtClean="0"/>
              <a:t>5/2/2023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1488BD-DF77-48AC-9E89-FE4C6FB6BEF6}" type="slidenum">
              <a:rPr lang="en-US" smtClean="0"/>
              <a:t>‹#›</a:t>
            </a:fld>
            <a:endParaRPr lang="en-US"/>
          </a:p>
        </p:txBody>
      </p:sp>
    </p:spTree>
    <p:extLst>
      <p:ext uri="{BB962C8B-B14F-4D97-AF65-F5344CB8AC3E}">
        <p14:creationId xmlns:p14="http://schemas.microsoft.com/office/powerpoint/2010/main" val="2759887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EF09BF-9575-4E80-8E89-A15ACFF80052}" type="datetimeFigureOut">
              <a:rPr lang="en-US" smtClean="0"/>
              <a:t>5/2/2023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1488BD-DF77-48AC-9E89-FE4C6FB6BEF6}" type="slidenum">
              <a:rPr lang="en-US" smtClean="0"/>
              <a:t>‹#›</a:t>
            </a:fld>
            <a:endParaRPr lang="en-US"/>
          </a:p>
        </p:txBody>
      </p:sp>
    </p:spTree>
    <p:extLst>
      <p:ext uri="{BB962C8B-B14F-4D97-AF65-F5344CB8AC3E}">
        <p14:creationId xmlns:p14="http://schemas.microsoft.com/office/powerpoint/2010/main" val="3767791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F09BF-9575-4E80-8E89-A15ACFF80052}" type="datetimeFigureOut">
              <a:rPr lang="en-US" smtClean="0"/>
              <a:t>5/2/2023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1488BD-DF77-48AC-9E89-FE4C6FB6BEF6}" type="slidenum">
              <a:rPr lang="en-US" smtClean="0"/>
              <a:t>‹#›</a:t>
            </a:fld>
            <a:endParaRPr lang="en-US"/>
          </a:p>
        </p:txBody>
      </p:sp>
    </p:spTree>
    <p:extLst>
      <p:ext uri="{BB962C8B-B14F-4D97-AF65-F5344CB8AC3E}">
        <p14:creationId xmlns:p14="http://schemas.microsoft.com/office/powerpoint/2010/main" val="3855435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8EF09BF-9575-4E80-8E89-A15ACFF80052}" type="datetimeFigureOut">
              <a:rPr lang="en-US" smtClean="0"/>
              <a:t>5/2/2023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1488BD-DF77-48AC-9E89-FE4C6FB6BEF6}" type="slidenum">
              <a:rPr lang="en-US" smtClean="0"/>
              <a:t>‹#›</a:t>
            </a:fld>
            <a:endParaRPr lang="en-US"/>
          </a:p>
        </p:txBody>
      </p:sp>
    </p:spTree>
    <p:extLst>
      <p:ext uri="{BB962C8B-B14F-4D97-AF65-F5344CB8AC3E}">
        <p14:creationId xmlns:p14="http://schemas.microsoft.com/office/powerpoint/2010/main" val="1742248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8EF09BF-9575-4E80-8E89-A15ACFF80052}" type="datetimeFigureOut">
              <a:rPr lang="en-US" smtClean="0"/>
              <a:t>5/2/2023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1488BD-DF77-48AC-9E89-FE4C6FB6BEF6}" type="slidenum">
              <a:rPr lang="en-US" smtClean="0"/>
              <a:t>‹#›</a:t>
            </a:fld>
            <a:endParaRPr lang="en-US"/>
          </a:p>
        </p:txBody>
      </p:sp>
    </p:spTree>
    <p:extLst>
      <p:ext uri="{BB962C8B-B14F-4D97-AF65-F5344CB8AC3E}">
        <p14:creationId xmlns:p14="http://schemas.microsoft.com/office/powerpoint/2010/main" val="1820471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8EF09BF-9575-4E80-8E89-A15ACFF80052}" type="datetimeFigureOut">
              <a:rPr lang="en-US" smtClean="0"/>
              <a:t>5/2/2023</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41488BD-DF77-48AC-9E89-FE4C6FB6BEF6}" type="slidenum">
              <a:rPr lang="en-US" smtClean="0"/>
              <a:t>‹#›</a:t>
            </a:fld>
            <a:endParaRPr lang="en-US"/>
          </a:p>
        </p:txBody>
      </p:sp>
    </p:spTree>
    <p:extLst>
      <p:ext uri="{BB962C8B-B14F-4D97-AF65-F5344CB8AC3E}">
        <p14:creationId xmlns:p14="http://schemas.microsoft.com/office/powerpoint/2010/main" val="29696838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zuzana.stanglova@bekaert.co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D1855-6B7F-AEDF-CAB0-9E911449AA1F}"/>
              </a:ext>
            </a:extLst>
          </p:cNvPr>
          <p:cNvSpPr>
            <a:spLocks noGrp="1"/>
          </p:cNvSpPr>
          <p:nvPr>
            <p:ph type="ctrTitle"/>
          </p:nvPr>
        </p:nvSpPr>
        <p:spPr>
          <a:xfrm>
            <a:off x="260838" y="1724756"/>
            <a:ext cx="6172199" cy="7064337"/>
          </a:xfrm>
        </p:spPr>
        <p:txBody>
          <a:bodyPr>
            <a:noAutofit/>
          </a:bodyPr>
          <a:lstStyle/>
          <a:p>
            <a:pPr algn="l">
              <a:buClr>
                <a:srgbClr val="7EB142"/>
              </a:buClr>
            </a:pPr>
            <a:br>
              <a:rPr lang="sk-SK" sz="1200" b="1" dirty="0">
                <a:effectLst/>
                <a:latin typeface="Bekaert Headline" panose="020B0503030203020203" pitchFamily="34" charset="0"/>
                <a:ea typeface="Bekaert Text" panose="020B0503030203020203" pitchFamily="34" charset="0"/>
                <a:cs typeface="Times New Roman" panose="02020603050405020304" pitchFamily="18" charset="0"/>
              </a:rPr>
            </a:br>
            <a:br>
              <a:rPr lang="sk-SK" sz="1200" b="1" dirty="0">
                <a:effectLst/>
                <a:latin typeface="Bekaert Headline" panose="020B0503030203020203" pitchFamily="34" charset="0"/>
                <a:ea typeface="Bekaert Text" panose="020B0503030203020203" pitchFamily="34" charset="0"/>
                <a:cs typeface="Times New Roman" panose="02020603050405020304" pitchFamily="18" charset="0"/>
              </a:rPr>
            </a:br>
            <a:r>
              <a:rPr lang="sk-SK" sz="1400" b="1" dirty="0">
                <a:effectLst/>
                <a:latin typeface="Bekaert Headline" panose="020B0503030203020203" pitchFamily="34" charset="0"/>
                <a:ea typeface="Bekaert Text" panose="020B0503030203020203" pitchFamily="34" charset="0"/>
                <a:cs typeface="Times New Roman" panose="02020603050405020304" pitchFamily="18" charset="0"/>
              </a:rPr>
              <a:t>Inžinier spoľahlivosti </a:t>
            </a:r>
            <a:r>
              <a:rPr lang="nl-BE" sz="1400" b="1" dirty="0">
                <a:effectLst/>
                <a:latin typeface="Bekaert Headline" panose="020B0503030203020203" pitchFamily="34" charset="0"/>
                <a:ea typeface="Bekaert Text" panose="020B0503030203020203" pitchFamily="34" charset="0"/>
                <a:cs typeface="Times New Roman" panose="02020603050405020304" pitchFamily="18" charset="0"/>
              </a:rPr>
              <a:t>– Bekaert Slovakia, Sládkovičovo</a:t>
            </a:r>
            <a:br>
              <a:rPr lang="en-US" sz="900" dirty="0">
                <a:effectLst/>
                <a:latin typeface="Bekaert Text" panose="020B0503030203020203" pitchFamily="34" charset="0"/>
                <a:ea typeface="Bekaert Text" panose="020B0503030203020203" pitchFamily="34" charset="0"/>
                <a:cs typeface="Times New Roman" panose="02020603050405020304" pitchFamily="18" charset="0"/>
              </a:rPr>
            </a:br>
            <a:r>
              <a:rPr lang="nl-BE" sz="900" b="1" dirty="0">
                <a:effectLst/>
                <a:latin typeface="Bekaert Text" panose="020B0503030203020203" pitchFamily="34" charset="0"/>
                <a:ea typeface="Bekaert Text" panose="020B0503030203020203" pitchFamily="34" charset="0"/>
                <a:cs typeface="Times New Roman" panose="02020603050405020304" pitchFamily="18" charset="0"/>
              </a:rPr>
              <a:t> </a:t>
            </a:r>
            <a:br>
              <a:rPr lang="en-US" sz="900" dirty="0">
                <a:effectLst/>
                <a:latin typeface="Bekaert Text" panose="020B0503030203020203" pitchFamily="34" charset="0"/>
                <a:ea typeface="Bekaert Text" panose="020B0503030203020203" pitchFamily="34" charset="0"/>
                <a:cs typeface="Times New Roman" panose="02020603050405020304" pitchFamily="18" charset="0"/>
              </a:rPr>
            </a:br>
            <a:r>
              <a:rPr lang="nl-BE" sz="1100" b="1" dirty="0">
                <a:solidFill>
                  <a:srgbClr val="FF602C"/>
                </a:solidFill>
                <a:effectLst/>
                <a:latin typeface="Bekaert Headline" panose="020B0503030203020203" pitchFamily="34" charset="0"/>
                <a:ea typeface="Bekaert Text" panose="020B0503030203020203" pitchFamily="34" charset="0"/>
                <a:cs typeface="Arial" panose="020B0604020202020204" pitchFamily="34" charset="0"/>
              </a:rPr>
              <a:t>Buď</a:t>
            </a:r>
            <a:r>
              <a:rPr lang="sk-SK" sz="1100" b="1" dirty="0">
                <a:solidFill>
                  <a:srgbClr val="FF602C"/>
                </a:solidFill>
                <a:effectLst/>
                <a:latin typeface="Bekaert Headline" panose="020B0503030203020203" pitchFamily="34" charset="0"/>
                <a:ea typeface="Bekaert Text" panose="020B0503030203020203" pitchFamily="34" charset="0"/>
                <a:cs typeface="Arial" panose="020B0604020202020204" pitchFamily="34" charset="0"/>
              </a:rPr>
              <a:t> aj ty</a:t>
            </a:r>
            <a:r>
              <a:rPr lang="nl-BE" sz="1100" b="1" dirty="0">
                <a:solidFill>
                  <a:srgbClr val="FF602C"/>
                </a:solidFill>
                <a:effectLst/>
                <a:latin typeface="Bekaert Headline" panose="020B0503030203020203" pitchFamily="34" charset="0"/>
                <a:ea typeface="Bekaert Text" panose="020B0503030203020203" pitchFamily="34" charset="0"/>
                <a:cs typeface="Arial" panose="020B0604020202020204" pitchFamily="34" charset="0"/>
              </a:rPr>
              <a:t> súčasťou niečoho väčšieho!</a:t>
            </a:r>
            <a:br>
              <a:rPr lang="en-US" sz="1100" dirty="0">
                <a:effectLst/>
                <a:latin typeface="Bekaert Headline" panose="020B0503030203020203" pitchFamily="34" charset="0"/>
                <a:ea typeface="Bekaert Text" panose="020B0503030203020203" pitchFamily="34" charset="0"/>
                <a:cs typeface="Times New Roman" panose="02020603050405020304" pitchFamily="18" charset="0"/>
              </a:rPr>
            </a:br>
            <a:r>
              <a:rPr lang="nl-BE" sz="1100" b="1" dirty="0">
                <a:solidFill>
                  <a:srgbClr val="000000"/>
                </a:solidFill>
                <a:effectLst/>
                <a:latin typeface="Bekaert Headline" panose="020B0503030203020203" pitchFamily="34" charset="0"/>
                <a:ea typeface="SimHei" panose="02010609060101010101" pitchFamily="49" charset="-122"/>
                <a:cs typeface="Arial" panose="020B0604020202020204" pitchFamily="34" charset="0"/>
              </a:rPr>
              <a:t>Pridaj</a:t>
            </a:r>
            <a:r>
              <a:rPr lang="sk-SK" sz="1100" b="1" dirty="0">
                <a:solidFill>
                  <a:srgbClr val="000000"/>
                </a:solidFill>
                <a:effectLst/>
                <a:latin typeface="Bekaert Headline" panose="020B0503030203020203" pitchFamily="34" charset="0"/>
                <a:ea typeface="SimHei" panose="02010609060101010101" pitchFamily="49" charset="-122"/>
                <a:cs typeface="Arial" panose="020B0604020202020204" pitchFamily="34" charset="0"/>
              </a:rPr>
              <a:t> </a:t>
            </a:r>
            <a:r>
              <a:rPr lang="nl-BE" sz="1100" b="1" dirty="0">
                <a:solidFill>
                  <a:srgbClr val="000000"/>
                </a:solidFill>
                <a:effectLst/>
                <a:latin typeface="Bekaert Headline" panose="020B0503030203020203" pitchFamily="34" charset="0"/>
                <a:ea typeface="SimHei" panose="02010609060101010101" pitchFamily="49" charset="-122"/>
                <a:cs typeface="Arial" panose="020B0604020202020204" pitchFamily="34" charset="0"/>
              </a:rPr>
              <a:t>sa k nášmu Bekaert tímu s vášňou vyhrávať.</a:t>
            </a:r>
            <a:br>
              <a:rPr lang="en-US" sz="1100" b="1" dirty="0">
                <a:effectLst/>
                <a:latin typeface="Bekaert Headline" panose="020B0503030203020203" pitchFamily="34" charset="0"/>
                <a:ea typeface="SimHei" panose="02010609060101010101" pitchFamily="49" charset="-122"/>
                <a:cs typeface="Times New Roman" panose="02020603050405020304" pitchFamily="18" charset="0"/>
              </a:rPr>
            </a:br>
            <a:r>
              <a:rPr lang="nl-BE" sz="1100" b="1" dirty="0">
                <a:solidFill>
                  <a:srgbClr val="FF602C"/>
                </a:solidFill>
                <a:effectLst/>
                <a:latin typeface="Bekaert Headline" panose="020B0503030203020203" pitchFamily="34" charset="0"/>
                <a:ea typeface="SimHei" panose="02010609060101010101" pitchFamily="49" charset="-122"/>
                <a:cs typeface="Arial" panose="020B0604020202020204" pitchFamily="34" charset="0"/>
              </a:rPr>
              <a:t> </a:t>
            </a:r>
            <a:br>
              <a:rPr lang="en-US" sz="1100" b="1" dirty="0">
                <a:effectLst/>
                <a:latin typeface="Bekaert Headline" panose="020B0503030203020203" pitchFamily="34" charset="0"/>
                <a:ea typeface="SimHei" panose="02010609060101010101" pitchFamily="49" charset="-122"/>
                <a:cs typeface="Times New Roman" panose="02020603050405020304" pitchFamily="18" charset="0"/>
              </a:rPr>
            </a:br>
            <a:r>
              <a:rPr lang="en-US" sz="1100" b="0" i="0" dirty="0">
                <a:effectLst/>
                <a:latin typeface="Bekaert Text" panose="020B0503030203020203" pitchFamily="34" charset="0"/>
              </a:rPr>
              <a:t>Bekaert (</a:t>
            </a:r>
            <a:r>
              <a:rPr lang="en-US" sz="1100" b="0" i="0" u="none" strike="noStrike" dirty="0">
                <a:effectLst/>
                <a:latin typeface="Bekaert Text" panose="020B0503030203020203" pitchFamily="34" charset="0"/>
              </a:rPr>
              <a:t>www.bekaert.com</a:t>
            </a:r>
            <a:r>
              <a:rPr lang="en-US" sz="1100" b="0" i="0" dirty="0">
                <a:effectLst/>
                <a:latin typeface="Bekaert Text" panose="020B0503030203020203" pitchFamily="34" charset="0"/>
              </a:rPr>
              <a:t>) je </a:t>
            </a:r>
            <a:r>
              <a:rPr lang="en-US" sz="1100" b="0" i="0" dirty="0" err="1">
                <a:effectLst/>
                <a:latin typeface="Bekaert Text" panose="020B0503030203020203" pitchFamily="34" charset="0"/>
              </a:rPr>
              <a:t>svetovým</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lídrom</a:t>
            </a:r>
            <a:r>
              <a:rPr lang="en-US" sz="1100" b="0" i="0" dirty="0">
                <a:effectLst/>
                <a:latin typeface="Bekaert Text" panose="020B0503030203020203" pitchFamily="34" charset="0"/>
              </a:rPr>
              <a:t> v </a:t>
            </a:r>
            <a:r>
              <a:rPr lang="en-US" sz="1100" b="0" i="0" dirty="0" err="1">
                <a:effectLst/>
                <a:latin typeface="Bekaert Text" panose="020B0503030203020203" pitchFamily="34" charset="0"/>
              </a:rPr>
              <a:t>oblasti</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technológií</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na</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spracovanie</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oceľového</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drôtu</a:t>
            </a:r>
            <a:r>
              <a:rPr lang="en-US" sz="1100" b="0" i="0" dirty="0">
                <a:effectLst/>
                <a:latin typeface="Bekaert Text" panose="020B0503030203020203" pitchFamily="34" charset="0"/>
              </a:rPr>
              <a:t> a </a:t>
            </a:r>
            <a:r>
              <a:rPr lang="en-US" sz="1100" b="0" i="0" dirty="0" err="1">
                <a:effectLst/>
                <a:latin typeface="Bekaert Text" panose="020B0503030203020203" pitchFamily="34" charset="0"/>
              </a:rPr>
              <a:t>povrchovú</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úpravu</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materiálov</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Usilujeme</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sa</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byť</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preferovaným</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dodávateľom</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výrobkov</a:t>
            </a:r>
            <a:r>
              <a:rPr lang="en-US" sz="1100" b="0" i="0" dirty="0">
                <a:effectLst/>
                <a:latin typeface="Bekaert Text" panose="020B0503030203020203" pitchFamily="34" charset="0"/>
              </a:rPr>
              <a:t> a </a:t>
            </a:r>
            <a:r>
              <a:rPr lang="en-US" sz="1100" b="0" i="0" dirty="0" err="1">
                <a:effectLst/>
                <a:latin typeface="Bekaert Text" panose="020B0503030203020203" pitchFamily="34" charset="0"/>
              </a:rPr>
              <a:t>riešení</a:t>
            </a:r>
            <a:r>
              <a:rPr lang="en-US" sz="1100" b="0" i="0" dirty="0">
                <a:effectLst/>
                <a:latin typeface="Bekaert Text" panose="020B0503030203020203" pitchFamily="34" charset="0"/>
              </a:rPr>
              <a:t> z </a:t>
            </a:r>
            <a:r>
              <a:rPr lang="en-US" sz="1100" b="0" i="0" dirty="0" err="1">
                <a:effectLst/>
                <a:latin typeface="Bekaert Text" panose="020B0503030203020203" pitchFamily="34" charset="0"/>
              </a:rPr>
              <a:t>oceľových</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drôtov</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tým</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že</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poskytujeme</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najvyššiu</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pridanú</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hodnotu</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našim</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zákazníkom</a:t>
            </a:r>
            <a:r>
              <a:rPr lang="en-US" sz="1100" b="0" i="0" dirty="0">
                <a:effectLst/>
                <a:latin typeface="Bekaert Text" panose="020B0503030203020203" pitchFamily="34" charset="0"/>
              </a:rPr>
              <a:t> po celom </a:t>
            </a:r>
            <a:r>
              <a:rPr lang="en-US" sz="1100" b="0" i="0" dirty="0" err="1">
                <a:effectLst/>
                <a:latin typeface="Bekaert Text" panose="020B0503030203020203" pitchFamily="34" charset="0"/>
              </a:rPr>
              <a:t>svete</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Spoločnosť</a:t>
            </a:r>
            <a:r>
              <a:rPr lang="en-US" sz="1100" b="0" i="0" dirty="0">
                <a:effectLst/>
                <a:latin typeface="Bekaert Text" panose="020B0503030203020203" pitchFamily="34" charset="0"/>
              </a:rPr>
              <a:t> Bekaert (Euronext Brussels: BEKB) je </a:t>
            </a:r>
            <a:r>
              <a:rPr lang="en-US" sz="1100" b="0" i="0" dirty="0" err="1">
                <a:effectLst/>
                <a:latin typeface="Bekaert Text" panose="020B0503030203020203" pitchFamily="34" charset="0"/>
              </a:rPr>
              <a:t>globálna</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spoločnosť</a:t>
            </a:r>
            <a:r>
              <a:rPr lang="en-US" sz="1100" b="0" i="0" dirty="0">
                <a:effectLst/>
                <a:latin typeface="Bekaert Text" panose="020B0503030203020203" pitchFamily="34" charset="0"/>
              </a:rPr>
              <a:t> s </a:t>
            </a:r>
            <a:r>
              <a:rPr lang="en-US" sz="1100" b="0" i="0" dirty="0" err="1">
                <a:effectLst/>
                <a:latin typeface="Bekaert Text" panose="020B0503030203020203" pitchFamily="34" charset="0"/>
              </a:rPr>
              <a:t>viac</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ako</a:t>
            </a:r>
            <a:r>
              <a:rPr lang="en-US" sz="1100" b="0" i="0" dirty="0">
                <a:effectLst/>
                <a:latin typeface="Bekaert Text" panose="020B0503030203020203" pitchFamily="34" charset="0"/>
              </a:rPr>
              <a:t> 27 000 </a:t>
            </a:r>
            <a:r>
              <a:rPr lang="en-US" sz="1100" b="0" i="0" dirty="0" err="1">
                <a:effectLst/>
                <a:latin typeface="Bekaert Text" panose="020B0503030203020203" pitchFamily="34" charset="0"/>
              </a:rPr>
              <a:t>zamestnancami</a:t>
            </a:r>
            <a:r>
              <a:rPr lang="en-US" sz="1100" b="0" i="0" dirty="0">
                <a:effectLst/>
                <a:latin typeface="Bekaert Text" panose="020B0503030203020203" pitchFamily="34" charset="0"/>
              </a:rPr>
              <a:t> po celom </a:t>
            </a:r>
            <a:r>
              <a:rPr lang="en-US" sz="1100" b="0" i="0" dirty="0" err="1">
                <a:effectLst/>
                <a:latin typeface="Bekaert Text" panose="020B0503030203020203" pitchFamily="34" charset="0"/>
              </a:rPr>
              <a:t>svete</a:t>
            </a:r>
            <a:r>
              <a:rPr lang="en-US" sz="1100" b="0" i="0" dirty="0">
                <a:effectLst/>
                <a:latin typeface="Bekaert Text" panose="020B0503030203020203" pitchFamily="34" charset="0"/>
              </a:rPr>
              <a:t>, s </a:t>
            </a:r>
            <a:r>
              <a:rPr lang="en-US" sz="1100" b="0" i="0" dirty="0" err="1">
                <a:effectLst/>
                <a:latin typeface="Bekaert Text" panose="020B0503030203020203" pitchFamily="34" charset="0"/>
              </a:rPr>
              <a:t>centrálou</a:t>
            </a:r>
            <a:r>
              <a:rPr lang="en-US" sz="1100" b="0" i="0" dirty="0">
                <a:effectLst/>
                <a:latin typeface="Bekaert Text" panose="020B0503030203020203" pitchFamily="34" charset="0"/>
              </a:rPr>
              <a:t> v </a:t>
            </a:r>
            <a:r>
              <a:rPr lang="en-US" sz="1100" b="0" i="0" dirty="0" err="1">
                <a:effectLst/>
                <a:latin typeface="Bekaert Text" panose="020B0503030203020203" pitchFamily="34" charset="0"/>
              </a:rPr>
              <a:t>Belgicku</a:t>
            </a:r>
            <a:r>
              <a:rPr lang="en-US" sz="1100" b="0" i="0" dirty="0">
                <a:effectLst/>
                <a:latin typeface="Bekaert Text" panose="020B0503030203020203" pitchFamily="34" charset="0"/>
              </a:rPr>
              <a:t> a </a:t>
            </a:r>
            <a:r>
              <a:rPr lang="en-US" sz="1100" b="0" i="0" dirty="0" err="1">
                <a:effectLst/>
                <a:latin typeface="Bekaert Text" panose="020B0503030203020203" pitchFamily="34" charset="0"/>
              </a:rPr>
              <a:t>ročnými</a:t>
            </a:r>
            <a:r>
              <a:rPr lang="en-US" sz="1100" b="0" i="0" dirty="0">
                <a:effectLst/>
                <a:latin typeface="Bekaert Text" panose="020B0503030203020203" pitchFamily="34" charset="0"/>
              </a:rPr>
              <a:t> </a:t>
            </a:r>
            <a:r>
              <a:rPr lang="en-US" sz="1100" b="0" i="0" dirty="0" err="1">
                <a:effectLst/>
                <a:latin typeface="Bekaert Text" panose="020B0503030203020203" pitchFamily="34" charset="0"/>
              </a:rPr>
              <a:t>tržbami</a:t>
            </a:r>
            <a:r>
              <a:rPr lang="en-US" sz="1100" b="0" i="0" dirty="0">
                <a:effectLst/>
                <a:latin typeface="Bekaert Text" panose="020B0503030203020203" pitchFamily="34" charset="0"/>
              </a:rPr>
              <a:t> v </a:t>
            </a:r>
            <a:r>
              <a:rPr lang="en-US" sz="1100" b="0" i="0" dirty="0" err="1">
                <a:effectLst/>
                <a:latin typeface="Bekaert Text" panose="020B0503030203020203" pitchFamily="34" charset="0"/>
              </a:rPr>
              <a:t>hodnote</a:t>
            </a:r>
            <a:r>
              <a:rPr lang="en-US" sz="1100" b="0" i="0" dirty="0">
                <a:effectLst/>
                <a:latin typeface="Bekaert Text" panose="020B0503030203020203" pitchFamily="34" charset="0"/>
              </a:rPr>
              <a:t> 5,9 </a:t>
            </a:r>
            <a:r>
              <a:rPr lang="en-US" sz="1100" b="0" i="0" dirty="0" err="1">
                <a:effectLst/>
                <a:latin typeface="Bekaert Text" panose="020B0503030203020203" pitchFamily="34" charset="0"/>
              </a:rPr>
              <a:t>miliárd</a:t>
            </a:r>
            <a:r>
              <a:rPr lang="en-US" sz="1100" b="0" i="0" dirty="0">
                <a:effectLst/>
                <a:latin typeface="Bekaert Text" panose="020B0503030203020203" pitchFamily="34" charset="0"/>
              </a:rPr>
              <a:t> EUR.</a:t>
            </a:r>
            <a:br>
              <a:rPr lang="en-US" sz="1400" b="1" dirty="0">
                <a:effectLst/>
                <a:latin typeface="Bekaert Headline" panose="020B0503030203020203" pitchFamily="34" charset="0"/>
                <a:ea typeface="SimHei" panose="02010609060101010101" pitchFamily="49" charset="-122"/>
                <a:cs typeface="Times New Roman" panose="02020603050405020304" pitchFamily="18" charset="0"/>
              </a:rPr>
            </a:br>
            <a:br>
              <a:rPr lang="sk-SK" sz="1100" b="1" dirty="0">
                <a:effectLst/>
                <a:latin typeface="Bekaert Headline" panose="020B0503030203020203" pitchFamily="34" charset="0"/>
                <a:ea typeface="SimHei" panose="02010609060101010101" pitchFamily="49" charset="-122"/>
                <a:cs typeface="Times New Roman" panose="02020603050405020304" pitchFamily="18" charset="0"/>
              </a:rPr>
            </a:br>
            <a:br>
              <a:rPr lang="sk-SK" sz="1100" b="1" dirty="0">
                <a:effectLst/>
                <a:latin typeface="Bekaert Headline" panose="020B0503030203020203" pitchFamily="34" charset="0"/>
                <a:ea typeface="SimHei" panose="02010609060101010101" pitchFamily="49" charset="-122"/>
                <a:cs typeface="Times New Roman" panose="02020603050405020304" pitchFamily="18" charset="0"/>
              </a:rPr>
            </a:br>
            <a:br>
              <a:rPr lang="sk-SK" sz="1100" b="1" dirty="0">
                <a:effectLst/>
                <a:latin typeface="Bekaert Headline" panose="020B0503030203020203" pitchFamily="34" charset="0"/>
                <a:ea typeface="SimHei" panose="02010609060101010101" pitchFamily="49" charset="-122"/>
                <a:cs typeface="Times New Roman" panose="02020603050405020304" pitchFamily="18" charset="0"/>
              </a:rPr>
            </a:br>
            <a:r>
              <a:rPr lang="en-US" sz="1100" b="1" dirty="0" err="1">
                <a:solidFill>
                  <a:srgbClr val="FF602C"/>
                </a:solidFill>
                <a:effectLst/>
                <a:latin typeface="Bekaert Headline" panose="020B0503030203020203" pitchFamily="34" charset="0"/>
                <a:ea typeface="SimHei" panose="02010609060101010101" pitchFamily="49" charset="-122"/>
                <a:cs typeface="Arial" panose="020B0604020202020204" pitchFamily="34" charset="0"/>
              </a:rPr>
              <a:t>Pracovná</a:t>
            </a:r>
            <a:r>
              <a:rPr lang="en-US" sz="1100" b="1" dirty="0">
                <a:solidFill>
                  <a:srgbClr val="FF602C"/>
                </a:solidFill>
                <a:effectLst/>
                <a:latin typeface="Bekaert Headline" panose="020B0503030203020203" pitchFamily="34" charset="0"/>
                <a:ea typeface="SimHei" panose="02010609060101010101" pitchFamily="49" charset="-122"/>
                <a:cs typeface="Arial" panose="020B0604020202020204" pitchFamily="34" charset="0"/>
              </a:rPr>
              <a:t> </a:t>
            </a:r>
            <a:r>
              <a:rPr lang="en-US" sz="1100" b="1" dirty="0" err="1">
                <a:solidFill>
                  <a:srgbClr val="FF602C"/>
                </a:solidFill>
                <a:effectLst/>
                <a:latin typeface="Bekaert Headline" panose="020B0503030203020203" pitchFamily="34" charset="0"/>
                <a:ea typeface="SimHei" panose="02010609060101010101" pitchFamily="49" charset="-122"/>
                <a:cs typeface="Arial" panose="020B0604020202020204" pitchFamily="34" charset="0"/>
              </a:rPr>
              <a:t>náplň</a:t>
            </a:r>
            <a:br>
              <a:rPr lang="sk-SK" sz="1100" b="1" u="sng" dirty="0">
                <a:solidFill>
                  <a:srgbClr val="FF602C"/>
                </a:solidFill>
                <a:effectLst/>
                <a:latin typeface="Bekaert Headline" panose="020B0503030203020203" pitchFamily="34" charset="0"/>
                <a:ea typeface="SimHei" panose="02010609060101010101" pitchFamily="49" charset="-122"/>
                <a:cs typeface="Arial" panose="020B0604020202020204" pitchFamily="34" charset="0"/>
              </a:rPr>
            </a:br>
            <a:r>
              <a:rPr lang="sk-SK" sz="1100" dirty="0">
                <a:solidFill>
                  <a:prstClr val="black"/>
                </a:solidFill>
                <a:latin typeface="Bekaert Text" panose="020B0503030203020203" pitchFamily="34" charset="0"/>
                <a:ea typeface="+mn-ea"/>
                <a:cs typeface="+mn-cs"/>
              </a:rPr>
              <a:t>Tvojou hlavnou zodpovednosťou bude zber</a:t>
            </a:r>
            <a:r>
              <a:rPr kumimoji="0" lang="sk-SK" sz="1100" b="0" i="0" u="none" strike="noStrike" kern="1200" cap="none" spc="0" normalizeH="0" baseline="0" noProof="0" dirty="0">
                <a:ln>
                  <a:noFill/>
                </a:ln>
                <a:solidFill>
                  <a:prstClr val="black"/>
                </a:solidFill>
                <a:effectLst/>
                <a:uLnTx/>
                <a:uFillTx/>
                <a:latin typeface="Bekaert Text" panose="020B0503030203020203" pitchFamily="34" charset="0"/>
                <a:ea typeface="+mn-ea"/>
                <a:cs typeface="+mn-cs"/>
              </a:rPr>
              <a:t> a analýza údajov strojov a zariadení.</a:t>
            </a:r>
            <a:br>
              <a:rPr kumimoji="0" lang="sk-SK" sz="1100" b="0" i="0" u="none" strike="noStrike" kern="1200" cap="none" spc="0" normalizeH="0" baseline="0" noProof="0" dirty="0">
                <a:ln>
                  <a:noFill/>
                </a:ln>
                <a:solidFill>
                  <a:prstClr val="black"/>
                </a:solidFill>
                <a:effectLst/>
                <a:uLnTx/>
                <a:uFillTx/>
                <a:latin typeface="Bekaert Text" panose="020B0503030203020203" pitchFamily="34" charset="0"/>
                <a:ea typeface="+mn-ea"/>
                <a:cs typeface="+mn-cs"/>
              </a:rPr>
            </a:br>
            <a:r>
              <a:rPr kumimoji="0" lang="sk-SK" sz="1100" b="0" i="0" u="none" strike="noStrike" kern="1200" cap="none" spc="0" normalizeH="0" baseline="0" noProof="0" dirty="0">
                <a:ln>
                  <a:noFill/>
                </a:ln>
                <a:solidFill>
                  <a:prstClr val="black"/>
                </a:solidFill>
                <a:effectLst/>
                <a:uLnTx/>
                <a:uFillTx/>
                <a:latin typeface="Bekaert Text" panose="020B0503030203020203" pitchFamily="34" charset="0"/>
                <a:ea typeface="+mn-ea"/>
                <a:cs typeface="+mn-cs"/>
              </a:rPr>
              <a:t>Budeš prípravovať mesačný prehľad najporuchovejších zariadení a tvojou úlohou bude tvorba akčného plánu na zvýšenie spoľahlivosti.</a:t>
            </a:r>
            <a:br>
              <a:rPr kumimoji="0" lang="sk-SK" sz="1100" b="0" i="0" u="none" strike="noStrike" kern="1200" cap="none" spc="0" normalizeH="0" baseline="0" noProof="0" dirty="0">
                <a:ln>
                  <a:noFill/>
                </a:ln>
                <a:solidFill>
                  <a:prstClr val="black"/>
                </a:solidFill>
                <a:effectLst/>
                <a:uLnTx/>
                <a:uFillTx/>
                <a:latin typeface="Bekaert Text" panose="020B0503030203020203" pitchFamily="34" charset="0"/>
                <a:ea typeface="+mn-ea"/>
                <a:cs typeface="+mn-cs"/>
              </a:rPr>
            </a:br>
            <a:r>
              <a:rPr kumimoji="0" lang="sk-SK" sz="1100" b="0" i="0" u="none" strike="noStrike" kern="1200" cap="none" spc="0" normalizeH="0" baseline="0" noProof="0" dirty="0">
                <a:ln>
                  <a:noFill/>
                </a:ln>
                <a:solidFill>
                  <a:prstClr val="black"/>
                </a:solidFill>
                <a:effectLst/>
                <a:uLnTx/>
                <a:uFillTx/>
                <a:latin typeface="Bekaert Text" panose="020B0503030203020203" pitchFamily="34" charset="0"/>
                <a:ea typeface="+mn-ea"/>
                <a:cs typeface="+mn-cs"/>
              </a:rPr>
              <a:t>Budeš posudzovať a analyzovať údaje od výrobných oddelení o problémoch so spoľahlivosťou zariadení.</a:t>
            </a:r>
            <a:br>
              <a:rPr kumimoji="0" lang="sk-SK" sz="1100" b="0" i="0" u="none" strike="noStrike" kern="1200" cap="none" spc="0" normalizeH="0" baseline="0" noProof="0" dirty="0">
                <a:ln>
                  <a:noFill/>
                </a:ln>
                <a:solidFill>
                  <a:prstClr val="black"/>
                </a:solidFill>
                <a:effectLst/>
                <a:uLnTx/>
                <a:uFillTx/>
                <a:latin typeface="Bekaert Text" panose="020B0503030203020203" pitchFamily="34" charset="0"/>
                <a:ea typeface="+mn-ea"/>
                <a:cs typeface="+mn-cs"/>
              </a:rPr>
            </a:br>
            <a:r>
              <a:rPr kumimoji="0" lang="sk-SK" sz="1100" b="0" i="0" u="none" strike="noStrike" kern="1200" cap="none" spc="0" normalizeH="0" baseline="0" noProof="0" dirty="0">
                <a:ln>
                  <a:noFill/>
                </a:ln>
                <a:solidFill>
                  <a:prstClr val="black"/>
                </a:solidFill>
                <a:effectLst/>
                <a:uLnTx/>
                <a:uFillTx/>
                <a:latin typeface="Bekaert Text" panose="020B0503030203020203" pitchFamily="34" charset="0"/>
                <a:ea typeface="+mn-ea"/>
                <a:cs typeface="+mn-cs"/>
              </a:rPr>
              <a:t>Tvojou úlohou bude navrhovať stratégie údržby pre jednotlivé zariadenia.</a:t>
            </a:r>
            <a:br>
              <a:rPr kumimoji="0" lang="sk-SK" sz="1100" b="0" i="0" u="none" strike="noStrike" kern="1200" cap="none" spc="0" normalizeH="0" baseline="0" noProof="0" dirty="0">
                <a:ln>
                  <a:noFill/>
                </a:ln>
                <a:solidFill>
                  <a:prstClr val="black"/>
                </a:solidFill>
                <a:effectLst/>
                <a:uLnTx/>
                <a:uFillTx/>
                <a:latin typeface="Bekaert Text" panose="020B0503030203020203" pitchFamily="34" charset="0"/>
                <a:ea typeface="+mn-ea"/>
                <a:cs typeface="+mn-cs"/>
              </a:rPr>
            </a:br>
            <a:r>
              <a:rPr kumimoji="0" lang="sk-SK" sz="1100" b="0" i="0" u="none" strike="noStrike" kern="1200" cap="none" spc="0" normalizeH="0" baseline="0" noProof="0" dirty="0">
                <a:ln>
                  <a:noFill/>
                </a:ln>
                <a:solidFill>
                  <a:prstClr val="black"/>
                </a:solidFill>
                <a:effectLst/>
                <a:uLnTx/>
                <a:uFillTx/>
                <a:latin typeface="Bekaert Text" panose="020B0503030203020203" pitchFamily="34" charset="0"/>
                <a:ea typeface="+mn-ea"/>
                <a:cs typeface="+mn-cs"/>
              </a:rPr>
              <a:t>Budeš tiež navrhovať nápravné opatrenia pre zlepšenie parametrov údržby, ktoré poskytnú cenovo najefektívnejšie riešenie.</a:t>
            </a:r>
            <a:br>
              <a:rPr kumimoji="0" lang="sk-SK" sz="1100" b="0" i="0" u="none" strike="noStrike" kern="1200" cap="none" spc="0" normalizeH="0" baseline="0" noProof="0" dirty="0">
                <a:ln>
                  <a:noFill/>
                </a:ln>
                <a:solidFill>
                  <a:prstClr val="black"/>
                </a:solidFill>
                <a:effectLst/>
                <a:uLnTx/>
                <a:uFillTx/>
                <a:latin typeface="Bekaert Text" panose="020B0503030203020203" pitchFamily="34" charset="0"/>
                <a:ea typeface="+mn-ea"/>
                <a:cs typeface="+mn-cs"/>
              </a:rPr>
            </a:br>
            <a:r>
              <a:rPr kumimoji="0" lang="sk-SK" sz="1100" b="0" i="0" u="none" strike="noStrike" kern="1200" cap="none" spc="0" normalizeH="0" baseline="0" noProof="0" dirty="0">
                <a:ln>
                  <a:noFill/>
                </a:ln>
                <a:solidFill>
                  <a:prstClr val="black"/>
                </a:solidFill>
                <a:effectLst/>
                <a:uLnTx/>
                <a:uFillTx/>
                <a:latin typeface="Bekaert Text" panose="020B0503030203020203" pitchFamily="34" charset="0"/>
                <a:ea typeface="+mn-ea"/>
                <a:cs typeface="+mn-cs"/>
              </a:rPr>
              <a:t>Budeš zabezpečovať údržbu systému SAP PM (dopĺňanie nových a vyraďovanie starých zariadení do/z databázy).</a:t>
            </a:r>
            <a:br>
              <a:rPr kumimoji="0" lang="sk-SK" sz="1100" b="0" i="0" u="none" strike="noStrike" kern="1200" cap="none" spc="0" normalizeH="0" baseline="0" noProof="0" dirty="0">
                <a:ln>
                  <a:noFill/>
                </a:ln>
                <a:solidFill>
                  <a:prstClr val="black"/>
                </a:solidFill>
                <a:effectLst/>
                <a:uLnTx/>
                <a:uFillTx/>
                <a:latin typeface="Bekaert Text" panose="020B0503030203020203" pitchFamily="34" charset="0"/>
                <a:ea typeface="+mn-ea"/>
                <a:cs typeface="+mn-cs"/>
              </a:rPr>
            </a:br>
            <a:br>
              <a:rPr lang="en-US" sz="1100" b="1" dirty="0">
                <a:effectLst/>
                <a:latin typeface="Bekaert Headline" panose="020B0503030203020203" pitchFamily="34" charset="0"/>
                <a:ea typeface="SimHei" panose="02010609060101010101" pitchFamily="49" charset="-122"/>
                <a:cs typeface="Times New Roman" panose="02020603050405020304" pitchFamily="18" charset="0"/>
              </a:rPr>
            </a:br>
            <a:r>
              <a:rPr lang="en-US" sz="1100" b="1" dirty="0" err="1">
                <a:solidFill>
                  <a:srgbClr val="FF602C"/>
                </a:solidFill>
                <a:effectLst/>
                <a:latin typeface="Bekaert Headline" panose="020B0503030203020203" pitchFamily="34" charset="0"/>
                <a:ea typeface="SimHei" panose="02010609060101010101" pitchFamily="49" charset="-122"/>
                <a:cs typeface="Arial" panose="020B0604020202020204" pitchFamily="34" charset="0"/>
              </a:rPr>
              <a:t>Profil</a:t>
            </a:r>
            <a:r>
              <a:rPr lang="en-US" sz="1100" b="1" dirty="0">
                <a:solidFill>
                  <a:srgbClr val="FF602C"/>
                </a:solidFill>
                <a:effectLst/>
                <a:latin typeface="Bekaert Headline" panose="020B0503030203020203" pitchFamily="34" charset="0"/>
                <a:ea typeface="SimHei" panose="02010609060101010101" pitchFamily="49" charset="-122"/>
                <a:cs typeface="Arial" panose="020B0604020202020204" pitchFamily="34" charset="0"/>
              </a:rPr>
              <a:t> </a:t>
            </a:r>
            <a:r>
              <a:rPr lang="en-US" sz="1100" b="1" dirty="0" err="1">
                <a:solidFill>
                  <a:srgbClr val="FF602C"/>
                </a:solidFill>
                <a:effectLst/>
                <a:latin typeface="Bekaert Headline" panose="020B0503030203020203" pitchFamily="34" charset="0"/>
                <a:ea typeface="SimHei" panose="02010609060101010101" pitchFamily="49" charset="-122"/>
                <a:cs typeface="Arial" panose="020B0604020202020204" pitchFamily="34" charset="0"/>
              </a:rPr>
              <a:t>kandidáta</a:t>
            </a:r>
            <a:br>
              <a:rPr lang="sk-SK" sz="1100" b="1" dirty="0">
                <a:solidFill>
                  <a:srgbClr val="FF602C"/>
                </a:solidFill>
                <a:effectLst/>
                <a:latin typeface="Bekaert Headline" panose="020B0503030203020203" pitchFamily="34" charset="0"/>
                <a:ea typeface="SimHei" panose="02010609060101010101" pitchFamily="49" charset="-122"/>
                <a:cs typeface="Arial" panose="020B0604020202020204" pitchFamily="34" charset="0"/>
              </a:rPr>
            </a:br>
            <a:r>
              <a:rPr lang="sk-SK" sz="1100" dirty="0">
                <a:latin typeface="Bekaert Text" panose="020B0503030203020203" pitchFamily="34" charset="0"/>
              </a:rPr>
              <a:t>Máš stredoškolské alebo vysokoškolské vzdelanie technického smeru</a:t>
            </a:r>
            <a:br>
              <a:rPr lang="sk-SK" sz="1100" dirty="0">
                <a:latin typeface="Bekaert Text" panose="020B0503030203020203" pitchFamily="34" charset="0"/>
              </a:rPr>
            </a:br>
            <a:r>
              <a:rPr lang="sk-SK" sz="1100" dirty="0">
                <a:latin typeface="Bekaert Text" panose="020B0503030203020203" pitchFamily="34" charset="0"/>
              </a:rPr>
              <a:t>Máš skúsenosti s prácou v SAP</a:t>
            </a:r>
            <a:br>
              <a:rPr lang="sk-SK" sz="1100" dirty="0">
                <a:latin typeface="Bekaert Text" panose="020B0503030203020203" pitchFamily="34" charset="0"/>
              </a:rPr>
            </a:br>
            <a:r>
              <a:rPr lang="sk-SK" sz="1100" dirty="0">
                <a:latin typeface="Bekaert Text" panose="020B0503030203020203" pitchFamily="34" charset="0"/>
              </a:rPr>
              <a:t>Tvoja znalosť anglického jazyka je na komunikatívnej úrovni - podmienkou</a:t>
            </a:r>
            <a:br>
              <a:rPr lang="sk-SK" sz="1100" dirty="0">
                <a:latin typeface="Bekaert Text" panose="020B0503030203020203" pitchFamily="34" charset="0"/>
              </a:rPr>
            </a:br>
            <a:r>
              <a:rPr lang="sk-SK" sz="1100" dirty="0">
                <a:latin typeface="Bekaert Text" panose="020B0503030203020203" pitchFamily="34" charset="0"/>
              </a:rPr>
              <a:t>Máš výborné organizačné schopnosti</a:t>
            </a:r>
            <a:br>
              <a:rPr lang="sk-SK" sz="1100" dirty="0">
                <a:latin typeface="Bekaert Text" panose="020B0503030203020203" pitchFamily="34" charset="0"/>
              </a:rPr>
            </a:br>
            <a:r>
              <a:rPr lang="sk-SK" sz="1100" dirty="0">
                <a:latin typeface="Bekaert Text" panose="020B0503030203020203" pitchFamily="34" charset="0"/>
              </a:rPr>
              <a:t>Si samostatný, dôsledný a zodpovedný</a:t>
            </a:r>
            <a:br>
              <a:rPr lang="sk-SK" sz="1100" dirty="0"/>
            </a:br>
            <a:br>
              <a:rPr lang="sk-SK" sz="1100" dirty="0">
                <a:solidFill>
                  <a:srgbClr val="000000"/>
                </a:solidFill>
                <a:effectLst/>
                <a:latin typeface="Bekaert Headline" panose="020B0503030203020203" pitchFamily="34" charset="0"/>
                <a:ea typeface="Times New Roman" panose="02020603050405020304" pitchFamily="18" charset="0"/>
                <a:cs typeface="Arial" panose="020B0604020202020204" pitchFamily="34" charset="0"/>
              </a:rPr>
            </a:br>
            <a:r>
              <a:rPr lang="en-US" sz="1100" b="1" dirty="0">
                <a:solidFill>
                  <a:srgbClr val="FF602C"/>
                </a:solidFill>
                <a:effectLst/>
                <a:latin typeface="Bekaert Headline" panose="020B0503030203020203" pitchFamily="34" charset="0"/>
                <a:ea typeface="SimHei" panose="02010609060101010101" pitchFamily="49" charset="-122"/>
                <a:cs typeface="Arial" panose="020B0604020202020204" pitchFamily="34" charset="0"/>
              </a:rPr>
              <a:t>P</a:t>
            </a:r>
            <a:r>
              <a:rPr lang="sk-SK" sz="1100" b="1" dirty="0">
                <a:solidFill>
                  <a:srgbClr val="FF602C"/>
                </a:solidFill>
                <a:effectLst/>
                <a:latin typeface="Bekaert Headline" panose="020B0503030203020203" pitchFamily="34" charset="0"/>
                <a:ea typeface="SimHei" panose="02010609060101010101" pitchFamily="49" charset="-122"/>
                <a:cs typeface="Arial" panose="020B0604020202020204" pitchFamily="34" charset="0"/>
              </a:rPr>
              <a:t>onúkame</a:t>
            </a:r>
            <a:br>
              <a:rPr lang="sk-SK" sz="1100" b="1" dirty="0">
                <a:solidFill>
                  <a:srgbClr val="FF602C"/>
                </a:solidFill>
                <a:effectLst/>
                <a:latin typeface="Bekaert Headline" panose="020B0503030203020203" pitchFamily="34" charset="0"/>
                <a:ea typeface="SimHei" panose="02010609060101010101" pitchFamily="49" charset="-122"/>
                <a:cs typeface="Arial" panose="020B0604020202020204" pitchFamily="34" charset="0"/>
              </a:rPr>
            </a:br>
            <a:r>
              <a:rPr lang="sk-SK" sz="1100" dirty="0">
                <a:effectLst/>
                <a:latin typeface="Bekaert Text" panose="020B0503030203020203" pitchFamily="34" charset="0"/>
                <a:ea typeface="SimHei" panose="02010609060101010101" pitchFamily="49" charset="-122"/>
                <a:cs typeface="Arial" panose="020B0604020202020204" pitchFamily="34" charset="0"/>
              </a:rPr>
              <a:t>Z</a:t>
            </a:r>
            <a:r>
              <a:rPr lang="sk-SK" sz="1100" dirty="0">
                <a:effectLst/>
                <a:latin typeface="Bekaert Text" panose="020B0503030203020203" pitchFamily="34" charset="0"/>
                <a:ea typeface="Times New Roman" panose="02020603050405020304" pitchFamily="18" charset="0"/>
                <a:cs typeface="Arial" panose="020B0604020202020204" pitchFamily="34" charset="0"/>
              </a:rPr>
              <a:t>ákladný plat od 1190 - 1500</a:t>
            </a:r>
            <a:r>
              <a:rPr lang="en-US" sz="1100" dirty="0">
                <a:effectLst/>
                <a:latin typeface="Bekaert Text" panose="020B0503030203020203" pitchFamily="34" charset="0"/>
                <a:ea typeface="Times New Roman" panose="02020603050405020304" pitchFamily="18" charset="0"/>
                <a:cs typeface="Arial" panose="020B0604020202020204" pitchFamily="34" charset="0"/>
              </a:rPr>
              <a:t> </a:t>
            </a:r>
            <a:r>
              <a:rPr lang="en-US" sz="1100" dirty="0" err="1">
                <a:effectLst/>
                <a:latin typeface="Bekaert Text" panose="020B0503030203020203" pitchFamily="34" charset="0"/>
                <a:ea typeface="Times New Roman" panose="02020603050405020304" pitchFamily="18" charset="0"/>
                <a:cs typeface="Arial" panose="020B0604020202020204" pitchFamily="34" charset="0"/>
              </a:rPr>
              <a:t>Eur</a:t>
            </a:r>
            <a:r>
              <a:rPr lang="en-US" sz="1100" dirty="0">
                <a:effectLst/>
                <a:latin typeface="Bekaert Text" panose="020B0503030203020203" pitchFamily="34" charset="0"/>
                <a:ea typeface="Times New Roman" panose="02020603050405020304" pitchFamily="18" charset="0"/>
                <a:cs typeface="Arial" panose="020B0604020202020204" pitchFamily="34" charset="0"/>
              </a:rPr>
              <a:t> a</a:t>
            </a:r>
            <a:r>
              <a:rPr lang="sk-SK" sz="1100" dirty="0">
                <a:latin typeface="Bekaert Text" panose="020B0503030203020203" pitchFamily="34" charset="0"/>
                <a:ea typeface="Times New Roman" panose="02020603050405020304" pitchFamily="18" charset="0"/>
                <a:cs typeface="Arial" panose="020B0604020202020204" pitchFamily="34" charset="0"/>
              </a:rPr>
              <a:t> viac v závislosti od skúseností kandidáta</a:t>
            </a:r>
            <a:br>
              <a:rPr lang="en-US" sz="1100" dirty="0">
                <a:effectLst/>
                <a:latin typeface="Bekaert Text" panose="020B0503030203020203" pitchFamily="34" charset="0"/>
                <a:ea typeface="Bekaert Text" panose="020B0503030203020203" pitchFamily="34" charset="0"/>
                <a:cs typeface="Times New Roman" panose="02020603050405020304" pitchFamily="18" charset="0"/>
              </a:rPr>
            </a:br>
            <a:r>
              <a:rPr lang="sk-SK" sz="1100" dirty="0">
                <a:effectLst/>
                <a:latin typeface="Bekaert Text" panose="020B0503030203020203" pitchFamily="34" charset="0"/>
                <a:ea typeface="Bekaert Text" panose="020B0503030203020203" pitchFamily="34" charset="0"/>
                <a:cs typeface="Arial" panose="020B0604020202020204" pitchFamily="34" charset="0"/>
              </a:rPr>
              <a:t>Mesačná variabilná zl</a:t>
            </a:r>
            <a:r>
              <a:rPr lang="sk-SK" sz="1100" dirty="0">
                <a:latin typeface="Bekaert Text" panose="020B0503030203020203" pitchFamily="34" charset="0"/>
                <a:ea typeface="Bekaert Text" panose="020B0503030203020203" pitchFamily="34" charset="0"/>
                <a:cs typeface="Arial" panose="020B0604020202020204" pitchFamily="34" charset="0"/>
              </a:rPr>
              <a:t>ožka 15% zo základného platu</a:t>
            </a:r>
            <a:br>
              <a:rPr lang="sk-SK" sz="1100" dirty="0">
                <a:latin typeface="Bekaert Text" panose="020B0503030203020203" pitchFamily="34" charset="0"/>
                <a:ea typeface="Bekaert Text" panose="020B0503030203020203" pitchFamily="34" charset="0"/>
                <a:cs typeface="Arial" panose="020B0604020202020204" pitchFamily="34" charset="0"/>
              </a:rPr>
            </a:br>
            <a:r>
              <a:rPr lang="sk-SK" sz="1100" dirty="0">
                <a:latin typeface="Bekaert Text" panose="020B0503030203020203" pitchFamily="34" charset="0"/>
                <a:ea typeface="Bekaert Text" panose="020B0503030203020203" pitchFamily="34" charset="0"/>
                <a:cs typeface="Arial" panose="020B0604020202020204" pitchFamily="34" charset="0"/>
              </a:rPr>
              <a:t>Priemerný mesačný plat od 1368 – 1725 Eur</a:t>
            </a:r>
            <a:br>
              <a:rPr lang="en-US" sz="1100" dirty="0">
                <a:effectLst/>
                <a:latin typeface="Bekaert Text" panose="020B0503030203020203" pitchFamily="34" charset="0"/>
                <a:ea typeface="Bekaert Text" panose="020B0503030203020203" pitchFamily="34" charset="0"/>
                <a:cs typeface="Times New Roman" panose="02020603050405020304" pitchFamily="18" charset="0"/>
              </a:rPr>
            </a:br>
            <a:r>
              <a:rPr lang="en-US" sz="1100" b="1" dirty="0">
                <a:solidFill>
                  <a:srgbClr val="FF602C"/>
                </a:solidFill>
                <a:effectLst/>
                <a:latin typeface="Bekaert Headline" panose="020B0503030203020203" pitchFamily="34" charset="0"/>
                <a:ea typeface="SimHei" panose="02010609060101010101" pitchFamily="49" charset="-122"/>
                <a:cs typeface="Arial" panose="020B0604020202020204" pitchFamily="34" charset="0"/>
              </a:rPr>
              <a:t> </a:t>
            </a:r>
            <a:br>
              <a:rPr lang="sk-SK" sz="1100" b="1" dirty="0">
                <a:solidFill>
                  <a:srgbClr val="FF602C"/>
                </a:solidFill>
                <a:latin typeface="Bekaert Headline" panose="020B0503030203020203" pitchFamily="34" charset="0"/>
                <a:ea typeface="SimHei" panose="02010609060101010101" pitchFamily="49" charset="-122"/>
                <a:cs typeface="Times New Roman" panose="02020603050405020304" pitchFamily="18" charset="0"/>
              </a:rPr>
            </a:br>
            <a:br>
              <a:rPr lang="sk-SK" sz="1100" b="1" dirty="0">
                <a:solidFill>
                  <a:srgbClr val="FF602C"/>
                </a:solidFill>
                <a:latin typeface="Bekaert Headline" panose="020B0503030203020203" pitchFamily="34" charset="0"/>
                <a:ea typeface="SimHei" panose="02010609060101010101" pitchFamily="49" charset="-122"/>
                <a:cs typeface="Times New Roman" panose="02020603050405020304" pitchFamily="18" charset="0"/>
              </a:rPr>
            </a:br>
            <a:br>
              <a:rPr lang="sk-SK" sz="1100" b="1" dirty="0">
                <a:solidFill>
                  <a:srgbClr val="FF602C"/>
                </a:solidFill>
                <a:latin typeface="Bekaert Headline" panose="020B0503030203020203" pitchFamily="34" charset="0"/>
                <a:ea typeface="SimHei" panose="02010609060101010101" pitchFamily="49" charset="-122"/>
                <a:cs typeface="Times New Roman" panose="02020603050405020304" pitchFamily="18" charset="0"/>
              </a:rPr>
            </a:br>
            <a:br>
              <a:rPr lang="sk-SK" sz="1100" b="1" dirty="0">
                <a:solidFill>
                  <a:srgbClr val="FF602C"/>
                </a:solidFill>
                <a:latin typeface="Bekaert Headline" panose="020B0503030203020203" pitchFamily="34" charset="0"/>
                <a:ea typeface="SimHei" panose="02010609060101010101" pitchFamily="49" charset="-122"/>
                <a:cs typeface="Times New Roman" panose="02020603050405020304" pitchFamily="18" charset="0"/>
              </a:rPr>
            </a:br>
            <a:r>
              <a:rPr lang="en-US" sz="1100" b="1" dirty="0" err="1">
                <a:solidFill>
                  <a:srgbClr val="FF602C"/>
                </a:solidFill>
                <a:effectLst/>
                <a:latin typeface="Bekaert Headline" panose="020B0503030203020203" pitchFamily="34" charset="0"/>
                <a:ea typeface="SimHei" panose="02010609060101010101" pitchFamily="49" charset="-122"/>
                <a:cs typeface="Arial" panose="020B0604020202020204" pitchFamily="34" charset="0"/>
              </a:rPr>
              <a:t>Má</a:t>
            </a:r>
            <a:r>
              <a:rPr lang="sk-SK" sz="1100" b="1" dirty="0">
                <a:solidFill>
                  <a:srgbClr val="FF602C"/>
                </a:solidFill>
                <a:effectLst/>
                <a:latin typeface="Bekaert Headline" panose="020B0503030203020203" pitchFamily="34" charset="0"/>
                <a:ea typeface="SimHei" panose="02010609060101010101" pitchFamily="49" charset="-122"/>
                <a:cs typeface="Arial" panose="020B0604020202020204" pitchFamily="34" charset="0"/>
              </a:rPr>
              <a:t>š</a:t>
            </a:r>
            <a:r>
              <a:rPr lang="en-US" sz="1100" b="1" dirty="0">
                <a:solidFill>
                  <a:srgbClr val="FF602C"/>
                </a:solidFill>
                <a:effectLst/>
                <a:latin typeface="Bekaert Headline" panose="020B0503030203020203" pitchFamily="34" charset="0"/>
                <a:ea typeface="SimHei" panose="02010609060101010101" pitchFamily="49" charset="-122"/>
                <a:cs typeface="Arial" panose="020B0604020202020204" pitchFamily="34" charset="0"/>
              </a:rPr>
              <a:t> </a:t>
            </a:r>
            <a:r>
              <a:rPr lang="en-US" sz="1100" b="1" dirty="0" err="1">
                <a:solidFill>
                  <a:srgbClr val="FF602C"/>
                </a:solidFill>
                <a:effectLst/>
                <a:latin typeface="Bekaert Headline" panose="020B0503030203020203" pitchFamily="34" charset="0"/>
                <a:ea typeface="SimHei" panose="02010609060101010101" pitchFamily="49" charset="-122"/>
                <a:cs typeface="Arial" panose="020B0604020202020204" pitchFamily="34" charset="0"/>
              </a:rPr>
              <a:t>záujem</a:t>
            </a:r>
            <a:r>
              <a:rPr lang="en-US" sz="1100" b="1" dirty="0">
                <a:solidFill>
                  <a:srgbClr val="FF602C"/>
                </a:solidFill>
                <a:effectLst/>
                <a:latin typeface="Bekaert Headline" panose="020B0503030203020203" pitchFamily="34" charset="0"/>
                <a:ea typeface="SimHei" panose="02010609060101010101" pitchFamily="49" charset="-122"/>
                <a:cs typeface="Arial" panose="020B0604020202020204" pitchFamily="34" charset="0"/>
              </a:rPr>
              <a:t> </a:t>
            </a:r>
            <a:r>
              <a:rPr lang="sk-SK" sz="1100" b="1" dirty="0">
                <a:solidFill>
                  <a:srgbClr val="FF602C"/>
                </a:solidFill>
                <a:effectLst/>
                <a:latin typeface="Bekaert Headline" panose="020B0503030203020203" pitchFamily="34" charset="0"/>
                <a:ea typeface="SimHei" panose="02010609060101010101" pitchFamily="49" charset="-122"/>
                <a:cs typeface="Arial" panose="020B0604020202020204" pitchFamily="34" charset="0"/>
              </a:rPr>
              <a:t>o pracovnú príležisosť </a:t>
            </a:r>
            <a:r>
              <a:rPr lang="en-US" sz="1100" b="1" dirty="0">
                <a:solidFill>
                  <a:srgbClr val="FF602C"/>
                </a:solidFill>
                <a:effectLst/>
                <a:latin typeface="Bekaert Headline" panose="020B0503030203020203" pitchFamily="34" charset="0"/>
                <a:ea typeface="SimHei" panose="02010609060101010101" pitchFamily="49" charset="-122"/>
                <a:cs typeface="Arial" panose="020B0604020202020204" pitchFamily="34" charset="0"/>
              </a:rPr>
              <a:t>v </a:t>
            </a:r>
            <a:r>
              <a:rPr lang="en-US" sz="1100" b="1" dirty="0" err="1">
                <a:solidFill>
                  <a:srgbClr val="FF602C"/>
                </a:solidFill>
                <a:effectLst/>
                <a:latin typeface="Bekaert Headline" panose="020B0503030203020203" pitchFamily="34" charset="0"/>
                <a:ea typeface="SimHei" panose="02010609060101010101" pitchFamily="49" charset="-122"/>
                <a:cs typeface="Arial" panose="020B0604020202020204" pitchFamily="34" charset="0"/>
              </a:rPr>
              <a:t>spoločnosti</a:t>
            </a:r>
            <a:r>
              <a:rPr lang="en-US" sz="1100" b="1" dirty="0">
                <a:solidFill>
                  <a:srgbClr val="FF602C"/>
                </a:solidFill>
                <a:effectLst/>
                <a:latin typeface="Bekaert Headline" panose="020B0503030203020203" pitchFamily="34" charset="0"/>
                <a:ea typeface="SimHei" panose="02010609060101010101" pitchFamily="49" charset="-122"/>
                <a:cs typeface="Arial" panose="020B0604020202020204" pitchFamily="34" charset="0"/>
              </a:rPr>
              <a:t> Bekaert?</a:t>
            </a:r>
            <a:br>
              <a:rPr lang="sk-SK" sz="1100" b="1" dirty="0">
                <a:effectLst/>
                <a:latin typeface="Bekaert Headline" panose="020B0503030203020203" pitchFamily="34" charset="0"/>
                <a:ea typeface="SimHei" panose="02010609060101010101" pitchFamily="49" charset="-122"/>
                <a:cs typeface="Times New Roman" panose="02020603050405020304" pitchFamily="18" charset="0"/>
              </a:rPr>
            </a:br>
            <a:r>
              <a:rPr lang="en-US" sz="1100" dirty="0" err="1">
                <a:solidFill>
                  <a:srgbClr val="000000"/>
                </a:solidFill>
                <a:effectLst/>
                <a:latin typeface="Bekaert Text" panose="020B0503030203020203" pitchFamily="34" charset="0"/>
                <a:ea typeface="Bekaert Text" panose="020B0503030203020203" pitchFamily="34" charset="0"/>
                <a:cs typeface="Arial" panose="020B0604020202020204" pitchFamily="34" charset="0"/>
              </a:rPr>
              <a:t>Neváhaj</a:t>
            </a:r>
            <a:r>
              <a:rPr lang="en-US" sz="1100" dirty="0">
                <a:solidFill>
                  <a:srgbClr val="000000"/>
                </a:solidFill>
                <a:effectLst/>
                <a:latin typeface="Bekaert Text" panose="020B0503030203020203" pitchFamily="34" charset="0"/>
                <a:ea typeface="Bekaert Text" panose="020B0503030203020203" pitchFamily="34" charset="0"/>
                <a:cs typeface="Arial" panose="020B0604020202020204" pitchFamily="34" charset="0"/>
              </a:rPr>
              <a:t> </a:t>
            </a:r>
            <a:r>
              <a:rPr lang="sk-SK" sz="1100" dirty="0">
                <a:solidFill>
                  <a:srgbClr val="000000"/>
                </a:solidFill>
                <a:effectLst/>
                <a:latin typeface="Bekaert Text" panose="020B0503030203020203" pitchFamily="34" charset="0"/>
                <a:ea typeface="Bekaert Text" panose="020B0503030203020203" pitchFamily="34" charset="0"/>
                <a:cs typeface="Arial" panose="020B0604020202020204" pitchFamily="34" charset="0"/>
              </a:rPr>
              <a:t>a </a:t>
            </a:r>
            <a:r>
              <a:rPr lang="en-US" sz="1100" dirty="0" err="1">
                <a:solidFill>
                  <a:srgbClr val="000000"/>
                </a:solidFill>
                <a:effectLst/>
                <a:latin typeface="Bekaert Text" panose="020B0503030203020203" pitchFamily="34" charset="0"/>
                <a:ea typeface="Bekaert Text" panose="020B0503030203020203" pitchFamily="34" charset="0"/>
                <a:cs typeface="Arial" panose="020B0604020202020204" pitchFamily="34" charset="0"/>
              </a:rPr>
              <a:t>pošli</a:t>
            </a:r>
            <a:r>
              <a:rPr lang="en-US" sz="1100" dirty="0">
                <a:solidFill>
                  <a:srgbClr val="000000"/>
                </a:solidFill>
                <a:effectLst/>
                <a:latin typeface="Bekaert Text" panose="020B0503030203020203" pitchFamily="34" charset="0"/>
                <a:ea typeface="Bekaert Text" panose="020B0503030203020203" pitchFamily="34" charset="0"/>
                <a:cs typeface="Arial" panose="020B0604020202020204" pitchFamily="34" charset="0"/>
              </a:rPr>
              <a:t> </a:t>
            </a:r>
            <a:r>
              <a:rPr lang="en-US" sz="1100" dirty="0" err="1">
                <a:solidFill>
                  <a:srgbClr val="000000"/>
                </a:solidFill>
                <a:effectLst/>
                <a:latin typeface="Bekaert Text" panose="020B0503030203020203" pitchFamily="34" charset="0"/>
                <a:ea typeface="Bekaert Text" panose="020B0503030203020203" pitchFamily="34" charset="0"/>
                <a:cs typeface="Arial" panose="020B0604020202020204" pitchFamily="34" charset="0"/>
              </a:rPr>
              <a:t>životopis</a:t>
            </a:r>
            <a:r>
              <a:rPr lang="en-US" sz="1100" dirty="0">
                <a:solidFill>
                  <a:srgbClr val="000000"/>
                </a:solidFill>
                <a:effectLst/>
                <a:latin typeface="Bekaert Text" panose="020B0503030203020203" pitchFamily="34" charset="0"/>
                <a:ea typeface="Bekaert Text" panose="020B0503030203020203" pitchFamily="34" charset="0"/>
                <a:cs typeface="Arial" panose="020B0604020202020204" pitchFamily="34" charset="0"/>
              </a:rPr>
              <a:t> </a:t>
            </a:r>
            <a:r>
              <a:rPr lang="en-US" sz="1100" dirty="0" err="1">
                <a:solidFill>
                  <a:srgbClr val="000000"/>
                </a:solidFill>
                <a:effectLst/>
                <a:latin typeface="Bekaert Text" panose="020B0503030203020203" pitchFamily="34" charset="0"/>
                <a:ea typeface="Bekaert Text" panose="020B0503030203020203" pitchFamily="34" charset="0"/>
                <a:cs typeface="Arial" panose="020B0604020202020204" pitchFamily="34" charset="0"/>
              </a:rPr>
              <a:t>mailom</a:t>
            </a:r>
            <a:r>
              <a:rPr lang="en-US" sz="1100" dirty="0">
                <a:solidFill>
                  <a:srgbClr val="000000"/>
                </a:solidFill>
                <a:effectLst/>
                <a:latin typeface="Bekaert Text" panose="020B0503030203020203" pitchFamily="34" charset="0"/>
                <a:ea typeface="Bekaert Text" panose="020B0503030203020203" pitchFamily="34" charset="0"/>
                <a:cs typeface="Arial" panose="020B0604020202020204" pitchFamily="34" charset="0"/>
              </a:rPr>
              <a:t> </a:t>
            </a:r>
            <a:r>
              <a:rPr lang="en-US" sz="1100" dirty="0" err="1">
                <a:solidFill>
                  <a:srgbClr val="000000"/>
                </a:solidFill>
                <a:effectLst/>
                <a:latin typeface="Bekaert Text" panose="020B0503030203020203" pitchFamily="34" charset="0"/>
                <a:ea typeface="Bekaert Text" panose="020B0503030203020203" pitchFamily="34" charset="0"/>
                <a:cs typeface="Arial" panose="020B0604020202020204" pitchFamily="34" charset="0"/>
              </a:rPr>
              <a:t>na</a:t>
            </a:r>
            <a:r>
              <a:rPr lang="en-US" sz="1100" dirty="0">
                <a:solidFill>
                  <a:srgbClr val="000000"/>
                </a:solidFill>
                <a:effectLst/>
                <a:latin typeface="Bekaert Text" panose="020B0503030203020203" pitchFamily="34" charset="0"/>
                <a:ea typeface="Bekaert Text" panose="020B0503030203020203" pitchFamily="34" charset="0"/>
                <a:cs typeface="Arial" panose="020B0604020202020204" pitchFamily="34" charset="0"/>
              </a:rPr>
              <a:t> </a:t>
            </a:r>
            <a:r>
              <a:rPr lang="en-US" sz="1100" u="sng" dirty="0">
                <a:solidFill>
                  <a:srgbClr val="000000"/>
                </a:solidFill>
                <a:effectLst/>
                <a:latin typeface="Bekaert Text" panose="020B0503030203020203" pitchFamily="34" charset="0"/>
                <a:ea typeface="Bekaert Text" panose="020B0503030203020203" pitchFamily="34" charset="0"/>
                <a:cs typeface="Arial" panose="020B0604020202020204" pitchFamily="34" charset="0"/>
                <a:hlinkClick r:id="rId2"/>
              </a:rPr>
              <a:t>zuzana.stanglova@bekaert.com</a:t>
            </a:r>
            <a:r>
              <a:rPr lang="en-US" sz="1100" dirty="0">
                <a:solidFill>
                  <a:srgbClr val="000000"/>
                </a:solidFill>
                <a:effectLst/>
                <a:latin typeface="Bekaert Text" panose="020B0503030203020203" pitchFamily="34" charset="0"/>
                <a:ea typeface="Bekaert Text" panose="020B0503030203020203" pitchFamily="34" charset="0"/>
                <a:cs typeface="Arial" panose="020B0604020202020204" pitchFamily="34" charset="0"/>
              </a:rPr>
              <a:t>. </a:t>
            </a:r>
            <a:r>
              <a:rPr lang="sk-SK" sz="1100" dirty="0">
                <a:solidFill>
                  <a:srgbClr val="000000"/>
                </a:solidFill>
                <a:effectLst/>
                <a:latin typeface="Bekaert Text" panose="020B0503030203020203" pitchFamily="34" charset="0"/>
                <a:ea typeface="Bekaert Text" panose="020B0503030203020203" pitchFamily="34" charset="0"/>
                <a:cs typeface="Arial" panose="020B0604020202020204" pitchFamily="34" charset="0"/>
              </a:rPr>
              <a:t>Viac informácií ti poskytnem telefonicky na čísle 0903 904759.</a:t>
            </a:r>
            <a:endParaRPr lang="en-US" sz="1100" dirty="0"/>
          </a:p>
        </p:txBody>
      </p:sp>
      <p:sp>
        <p:nvSpPr>
          <p:cNvPr id="6" name="Rectangle 2">
            <a:extLst>
              <a:ext uri="{FF2B5EF4-FFF2-40B4-BE49-F238E27FC236}">
                <a16:creationId xmlns:a16="http://schemas.microsoft.com/office/drawing/2014/main" id="{E774993B-A9D3-CB9A-D192-C9EA90DE4EAA}"/>
              </a:ext>
            </a:extLst>
          </p:cNvPr>
          <p:cNvSpPr>
            <a:spLocks noChangeArrowheads="1"/>
          </p:cNvSpPr>
          <p:nvPr/>
        </p:nvSpPr>
        <p:spPr bwMode="auto">
          <a:xfrm>
            <a:off x="0" y="-557276"/>
            <a:ext cx="6172200" cy="361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25" name="Picture 7" descr="Graphical user interface&#10;&#10;Description automatically generated with medium confidence">
            <a:extLst>
              <a:ext uri="{FF2B5EF4-FFF2-40B4-BE49-F238E27FC236}">
                <a16:creationId xmlns:a16="http://schemas.microsoft.com/office/drawing/2014/main" id="{87878D0C-A9B9-2C6E-A435-DC7770ACC3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858000" cy="176593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a:extLst>
              <a:ext uri="{FF2B5EF4-FFF2-40B4-BE49-F238E27FC236}">
                <a16:creationId xmlns:a16="http://schemas.microsoft.com/office/drawing/2014/main" id="{D279420B-D923-9BA1-8EFD-B28CC281C4F4}"/>
              </a:ext>
            </a:extLst>
          </p:cNvPr>
          <p:cNvSpPr>
            <a:spLocks noChangeArrowheads="1"/>
          </p:cNvSpPr>
          <p:nvPr/>
        </p:nvSpPr>
        <p:spPr bwMode="auto">
          <a:xfrm flipV="1">
            <a:off x="0" y="1765935"/>
            <a:ext cx="617220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40526580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104</TotalTime>
  <Words>333</Words>
  <Application>Microsoft Office PowerPoint</Application>
  <PresentationFormat>On-screen Show (4:3)</PresentationFormat>
  <Paragraphs>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Bekaert Headline</vt:lpstr>
      <vt:lpstr>Bekaert Text</vt:lpstr>
      <vt:lpstr>Calibri</vt:lpstr>
      <vt:lpstr>Calibri Light</vt:lpstr>
      <vt:lpstr>Office Theme</vt:lpstr>
      <vt:lpstr>  Inžinier spoľahlivosti – Bekaert Slovakia, Sládkovičovo   Buď aj ty súčasťou niečoho väčšieho! Pridaj sa k nášmu Bekaert tímu s vášňou vyhrávať.   Bekaert (www.bekaert.com) je svetovým lídrom v oblasti technológií na spracovanie oceľového drôtu a povrchovú úpravu materiálov. Usilujeme sa byť preferovaným dodávateľom výrobkov a riešení z oceľových drôtov tým, že poskytujeme najvyššiu pridanú hodnotu našim zákazníkom po celom svete. Spoločnosť Bekaert (Euronext Brussels: BEKB) je globálna spoločnosť s viac ako 27 000 zamestnancami po celom svete, s centrálou v Belgicku a ročnými tržbami v hodnote 5,9 miliárd EUR.    Pracovná náplň Tvojou hlavnou zodpovednosťou bude zber a analýza údajov strojov a zariadení. Budeš prípravovať mesačný prehľad najporuchovejších zariadení a tvojou úlohou bude tvorba akčného plánu na zvýšenie spoľahlivosti. Budeš posudzovať a analyzovať údaje od výrobných oddelení o problémoch so spoľahlivosťou zariadení. Tvojou úlohou bude navrhovať stratégie údržby pre jednotlivé zariadenia. Budeš tiež navrhovať nápravné opatrenia pre zlepšenie parametrov údržby, ktoré poskytnú cenovo najefektívnejšie riešenie. Budeš zabezpečovať údržbu systému SAP PM (dopĺňanie nových a vyraďovanie starých zariadení do/z databázy).  Profil kandidáta Máš stredoškolské alebo vysokoškolské vzdelanie technického smeru Máš skúsenosti s prácou v SAP Tvoja znalosť anglického jazyka je na komunikatívnej úrovni - podmienkou Máš výborné organizačné schopnosti Si samostatný, dôsledný a zodpovedný  Ponúkame Základný plat od 1190 - 1500 Eur a viac v závislosti od skúseností kandidáta Mesačná variabilná zložka 15% zo základného platu Priemerný mesačný plat od 1368 – 1725 Eur      Máš záujem o pracovnú príležisosť v spoločnosti Bekaert? Neváhaj a pošli životopis mailom na zuzana.stanglova@bekaert.com. Viac informácií ti poskytnem telefonicky na čísle 0903 904759.</vt:lpstr>
    </vt:vector>
  </TitlesOfParts>
  <Company>Bekaert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Join and grow our Bekaert team with the passion to win.  Procurement Category Specialist Transportation &amp; Logistics ERMEA – Bekaert Hlohovec  About the role Your Impact as (title):</dc:title>
  <dc:creator>Monika Karnet Bosakova</dc:creator>
  <cp:lastModifiedBy>Zuzana Stanglova</cp:lastModifiedBy>
  <cp:revision>7</cp:revision>
  <dcterms:created xsi:type="dcterms:W3CDTF">2023-03-03T14:10:22Z</dcterms:created>
  <dcterms:modified xsi:type="dcterms:W3CDTF">2023-05-02T13:35:02Z</dcterms:modified>
</cp:coreProperties>
</file>