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65" d="100"/>
          <a:sy n="65" d="100"/>
        </p:scale>
        <p:origin x="2357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09BF-9575-4E80-8E89-A15ACFF80052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488BD-DF77-48AC-9E89-FE4C6FB6B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26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09BF-9575-4E80-8E89-A15ACFF80052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488BD-DF77-48AC-9E89-FE4C6FB6B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294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09BF-9575-4E80-8E89-A15ACFF80052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488BD-DF77-48AC-9E89-FE4C6FB6B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706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09BF-9575-4E80-8E89-A15ACFF80052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488BD-DF77-48AC-9E89-FE4C6FB6B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511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09BF-9575-4E80-8E89-A15ACFF80052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488BD-DF77-48AC-9E89-FE4C6FB6B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27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09BF-9575-4E80-8E89-A15ACFF80052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488BD-DF77-48AC-9E89-FE4C6FB6B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94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09BF-9575-4E80-8E89-A15ACFF80052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488BD-DF77-48AC-9E89-FE4C6FB6B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887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09BF-9575-4E80-8E89-A15ACFF80052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488BD-DF77-48AC-9E89-FE4C6FB6B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791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09BF-9575-4E80-8E89-A15ACFF80052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488BD-DF77-48AC-9E89-FE4C6FB6B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435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09BF-9575-4E80-8E89-A15ACFF80052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488BD-DF77-48AC-9E89-FE4C6FB6B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48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09BF-9575-4E80-8E89-A15ACFF80052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488BD-DF77-48AC-9E89-FE4C6FB6B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471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F09BF-9575-4E80-8E89-A15ACFF80052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488BD-DF77-48AC-9E89-FE4C6FB6B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683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zuzana.stanglova@bekaert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D1855-6B7F-AEDF-CAB0-9E911449AA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418" y="1518940"/>
            <a:ext cx="6597163" cy="7538161"/>
          </a:xfrm>
        </p:spPr>
        <p:txBody>
          <a:bodyPr>
            <a:noAutofit/>
          </a:bodyPr>
          <a:lstStyle/>
          <a:p>
            <a:pPr algn="l"/>
            <a:r>
              <a:rPr lang="sk-SK" sz="1800" b="1" dirty="0">
                <a:effectLst/>
                <a:latin typeface="Bekaert Headline" panose="020B0503030203020203" pitchFamily="34" charset="0"/>
                <a:ea typeface="Bekaert Text" panose="020B0503030203020203" pitchFamily="34" charset="0"/>
                <a:cs typeface="Times New Roman" panose="02020603050405020304" pitchFamily="18" charset="0"/>
              </a:rPr>
              <a:t>Procesný inžinier</a:t>
            </a:r>
            <a:r>
              <a:rPr lang="sk-SK" sz="1800" b="1" dirty="0">
                <a:latin typeface="Bekaert Headline" panose="020B0503030203020203" pitchFamily="34" charset="0"/>
                <a:ea typeface="Bekaert Text" panose="020B0503030203020203" pitchFamily="34" charset="0"/>
                <a:cs typeface="Times New Roman" panose="02020603050405020304" pitchFamily="18" charset="0"/>
              </a:rPr>
              <a:t>, </a:t>
            </a:r>
            <a:r>
              <a:rPr lang="nl-BE" sz="1800" b="1" dirty="0">
                <a:effectLst/>
                <a:latin typeface="Bekaert Headline" panose="020B0503030203020203" pitchFamily="34" charset="0"/>
                <a:ea typeface="Bekaert Text" panose="020B0503030203020203" pitchFamily="34" charset="0"/>
                <a:cs typeface="Times New Roman" panose="02020603050405020304" pitchFamily="18" charset="0"/>
              </a:rPr>
              <a:t>Bekaert </a:t>
            </a:r>
            <a:r>
              <a:rPr lang="sk-SK" sz="1800" b="1" dirty="0">
                <a:effectLst/>
                <a:latin typeface="Bekaert Headline" panose="020B0503030203020203" pitchFamily="34" charset="0"/>
                <a:ea typeface="Bekaert Text" panose="020B0503030203020203" pitchFamily="34" charset="0"/>
                <a:cs typeface="Times New Roman" panose="02020603050405020304" pitchFamily="18" charset="0"/>
              </a:rPr>
              <a:t> Hlohovec</a:t>
            </a:r>
            <a:br>
              <a:rPr lang="en-US" sz="1100" b="1" dirty="0"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</a:br>
            <a:r>
              <a:rPr lang="nl-BE" sz="1100" b="1" dirty="0">
                <a:solidFill>
                  <a:srgbClr val="FF602C"/>
                </a:solidFill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Arial" panose="020B0604020202020204" pitchFamily="34" charset="0"/>
              </a:rPr>
              <a:t> </a:t>
            </a:r>
            <a:br>
              <a:rPr lang="sk-SK" sz="1100" b="1" dirty="0"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</a:br>
            <a:br>
              <a:rPr lang="sk-SK" sz="1100" b="1" dirty="0"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</a:br>
            <a:r>
              <a:rPr lang="en-US" sz="1000" b="1" dirty="0" err="1">
                <a:solidFill>
                  <a:srgbClr val="FF602C"/>
                </a:solidFill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Arial" panose="020B0604020202020204" pitchFamily="34" charset="0"/>
              </a:rPr>
              <a:t>Pracovná</a:t>
            </a:r>
            <a:r>
              <a:rPr lang="en-US" sz="1000" b="1" dirty="0">
                <a:solidFill>
                  <a:srgbClr val="FF602C"/>
                </a:solidFill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sz="1000" b="1" dirty="0" err="1">
                <a:solidFill>
                  <a:srgbClr val="FF602C"/>
                </a:solidFill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Arial" panose="020B0604020202020204" pitchFamily="34" charset="0"/>
              </a:rPr>
              <a:t>náplň</a:t>
            </a:r>
            <a:br>
              <a:rPr lang="en-US" sz="1000" b="1" dirty="0"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</a:b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Budeš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sk-SK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zodpovedať 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za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vývoj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a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implementáciu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nových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výrobkov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a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procesov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.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Tvoje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inovácie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budú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kľúčové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pre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našu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budúcnosť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.</a:t>
            </a:r>
            <a:b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</a:b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Tvojou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úlohou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bude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zlepšovanie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výrobného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procesu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s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využívaním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štatistických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nástrojov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.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Tvoje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analytické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schopnosti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nám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pomôžu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dosiahnuť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vyššiu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efektivitu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.</a:t>
            </a:r>
            <a:b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</a:b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Budeš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sk-SK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zodpovedať 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za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projektové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a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operatívne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riadenie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zvereného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oddelenia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z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pohľadu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procesu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.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Tvoje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vedenie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zabezpečí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hladký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priebeh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všetkých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operácií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.</a:t>
            </a:r>
            <a:b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</a:b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Budeš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riešiť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kvalitatívne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požiadavky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našich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zákazníkov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,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čo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zahŕňa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návštevy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zákazníkov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a back office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riešenie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problémov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.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Tvoja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schopnosť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komunikovať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a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riešiť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problémy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bude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kľúčová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pre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spokojnosť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našich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zákazníkov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.</a:t>
            </a:r>
            <a:b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</a:b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Budeš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sk-SK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zodpovedať 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za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zdokonaľovanie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výrobného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procesu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prostredníctvom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benchmarkingu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s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ostatnými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Bekaert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závodmi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na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celom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svete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a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zdieľaním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skúseností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. </a:t>
            </a:r>
            <a:br>
              <a:rPr lang="sk-SK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</a:b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Budeš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sk-SK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zodpovedať 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za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projektové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úlohy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v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oblasti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výrobného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manažmentu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.</a:t>
            </a:r>
            <a:b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</a:br>
            <a:br>
              <a:rPr lang="en-US" sz="1000" b="0" i="0" dirty="0">
                <a:solidFill>
                  <a:srgbClr val="000000"/>
                </a:solidFill>
                <a:effectLst/>
                <a:latin typeface="Bekaert Text" panose="020B0503030203020203" pitchFamily="34" charset="0"/>
              </a:rPr>
            </a:br>
            <a:r>
              <a:rPr lang="en-US" sz="1000" b="1" dirty="0" err="1">
                <a:solidFill>
                  <a:srgbClr val="FF602C"/>
                </a:solidFill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Arial" panose="020B0604020202020204" pitchFamily="34" charset="0"/>
              </a:rPr>
              <a:t>Profil</a:t>
            </a:r>
            <a:r>
              <a:rPr lang="en-US" sz="1000" b="1" dirty="0">
                <a:solidFill>
                  <a:srgbClr val="FF602C"/>
                </a:solidFill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sz="1000" b="1" dirty="0" err="1">
                <a:solidFill>
                  <a:srgbClr val="FF602C"/>
                </a:solidFill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Arial" panose="020B0604020202020204" pitchFamily="34" charset="0"/>
              </a:rPr>
              <a:t>kandidáta</a:t>
            </a:r>
            <a:br>
              <a:rPr lang="sk-SK" sz="1000" b="1" dirty="0">
                <a:solidFill>
                  <a:srgbClr val="FF602C"/>
                </a:solidFill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Arial" panose="020B0604020202020204" pitchFamily="34" charset="0"/>
              </a:rPr>
            </a:b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Máš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vysokoškolské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vzdelanie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technického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smeru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,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ideálne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so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zameraním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na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strojárstvo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.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Tvoje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vzdelanie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je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základom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pre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tvoju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odbornú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spôsobilosť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a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technické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zručnosti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.</a:t>
            </a:r>
            <a:b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</a:b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Tvoja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znalosť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práce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so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systémom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SAP je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veľkou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výhodou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.</a:t>
            </a:r>
            <a:b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</a:b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Tvoja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znalosť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práce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s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Excelom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je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nevyhnutná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.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Tvoje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schopnosti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v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Exceli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nám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pomôžu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efektívne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spracovávať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a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analyzovať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dáta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.</a:t>
            </a:r>
            <a:b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</a:b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Máš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prax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z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prostredia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výrobnej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nadnárodnej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spoločnosti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,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čo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je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veľkou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výhodou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. </a:t>
            </a:r>
            <a:br>
              <a:rPr lang="sk-SK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</a:b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Tvoja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znalosť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anglického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jazyka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na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komunikatívnej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úrovni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je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podmienkou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.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Tvoje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jazykové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schopnosti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ti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umožnia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efektívne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komunikovať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s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našimi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medzinárodnými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partnermi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a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tímom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.</a:t>
            </a:r>
            <a:b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</a:b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Si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dôsledný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,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samostatný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,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inovatívny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a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flexibilný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.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Tvoje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osobnostné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vlastnosti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nám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pomôžu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dosahovať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naše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ciele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a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neustále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sa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zlepšovať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.</a:t>
            </a:r>
            <a:b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</a:b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Máš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schopnosť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rýchlo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sa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učiť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,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čo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ti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umožní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rýchlo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sa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prispôsobiť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novým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výzvam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a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technológiám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.</a:t>
            </a:r>
            <a:b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</a:b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Táto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pozícia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je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vhodná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aj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pre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absolventov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vysokých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škôl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,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ktorí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sú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pripravení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začať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svoju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kariéru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v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dynamickom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a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inovatívnom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prostredí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.</a:t>
            </a:r>
            <a:b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</a:rPr>
            </a:br>
            <a:br>
              <a:rPr lang="sk-SK" sz="10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1000" b="1" dirty="0">
                <a:solidFill>
                  <a:srgbClr val="FF602C"/>
                </a:solidFill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Arial" panose="020B0604020202020204" pitchFamily="34" charset="0"/>
              </a:rPr>
              <a:t>P</a:t>
            </a:r>
            <a:r>
              <a:rPr lang="sk-SK" sz="1000" b="1" dirty="0">
                <a:solidFill>
                  <a:srgbClr val="FF602C"/>
                </a:solidFill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Arial" panose="020B0604020202020204" pitchFamily="34" charset="0"/>
              </a:rPr>
              <a:t>onúkame</a:t>
            </a:r>
            <a:br>
              <a:rPr lang="sk-SK" sz="1000" b="1" dirty="0">
                <a:solidFill>
                  <a:srgbClr val="FF602C"/>
                </a:solidFill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Arial" panose="020B0604020202020204" pitchFamily="34" charset="0"/>
              </a:rPr>
            </a:b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Pre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absolventov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vysokých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škôl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ponúkame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základnú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mzdu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od 1300 EUR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mesačne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. K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tomu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pridávame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variabilnú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zložku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,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ktorá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sa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pohybuje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na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úrovni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15 %.</a:t>
            </a:r>
            <a:b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</a:b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Absolventom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ponúkame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atraktívny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absolventský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program,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ktorý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zahŕňa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pravidelné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prehodnotenie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mzdy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každých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6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mesiacov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po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dobu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minimálne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2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rokov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.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Platové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navýšenie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v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rámci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tohto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programu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je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garantované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a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jeho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výška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závisí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od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úsilia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a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dosahovaných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výsledkov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zamestnanca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.</a:t>
            </a:r>
            <a:r>
              <a:rPr lang="sk-SK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Priemerný mesačný nástupný plat vrátane variabilnej zložky je od 1495 Eur brutto.</a:t>
            </a:r>
            <a:b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</a:br>
            <a:br>
              <a:rPr lang="sk-SK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</a:b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Kandidátom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s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predchádzajúcimi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skúsenosťami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bude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mzdový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návrh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vypracovaný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individuálne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, v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závislosti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od ich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pracovných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skúseností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.</a:t>
            </a:r>
            <a:b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</a:b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Okrem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mzdy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ponúkame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aj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ďalšie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bonusy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a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benefity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,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ktoré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ti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pomôžu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cítiť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sa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ocenený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a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podporovaný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v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práci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aj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mimo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nej</a:t>
            </a:r>
            <a:r>
              <a:rPr lang="en-US" sz="1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Bekaert Text" panose="020B0503030203020203" pitchFamily="34" charset="0"/>
              </a:rPr>
              <a:t>.</a:t>
            </a:r>
            <a:br>
              <a:rPr lang="en-US" sz="8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</a:rPr>
            </a:br>
            <a:br>
              <a:rPr lang="en-US" sz="1100" dirty="0">
                <a:effectLst/>
                <a:latin typeface="Bekaert Text" panose="020B0503030203020203" pitchFamily="34" charset="0"/>
                <a:ea typeface="Bekaert Text" panose="020B0503030203020203" pitchFamily="34" charset="0"/>
                <a:cs typeface="Times New Roman" panose="02020603050405020304" pitchFamily="18" charset="0"/>
              </a:rPr>
            </a:br>
            <a:r>
              <a:rPr lang="en-US" sz="1100" b="1" dirty="0">
                <a:solidFill>
                  <a:srgbClr val="FF602C"/>
                </a:solidFill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Arial" panose="020B0604020202020204" pitchFamily="34" charset="0"/>
              </a:rPr>
              <a:t> </a:t>
            </a:r>
            <a:br>
              <a:rPr lang="en-US" sz="1100" b="1" dirty="0"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</a:br>
            <a:r>
              <a:rPr lang="en-US" sz="1100" b="1" dirty="0" err="1">
                <a:solidFill>
                  <a:srgbClr val="FF602C"/>
                </a:solidFill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Arial" panose="020B0604020202020204" pitchFamily="34" charset="0"/>
              </a:rPr>
              <a:t>Má</a:t>
            </a:r>
            <a:r>
              <a:rPr lang="sk-SK" sz="1100" b="1" dirty="0">
                <a:solidFill>
                  <a:srgbClr val="FF602C"/>
                </a:solidFill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Arial" panose="020B0604020202020204" pitchFamily="34" charset="0"/>
              </a:rPr>
              <a:t>š</a:t>
            </a:r>
            <a:r>
              <a:rPr lang="en-US" sz="1100" b="1" dirty="0">
                <a:solidFill>
                  <a:srgbClr val="FF602C"/>
                </a:solidFill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rgbClr val="FF602C"/>
                </a:solidFill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Arial" panose="020B0604020202020204" pitchFamily="34" charset="0"/>
              </a:rPr>
              <a:t>záujem</a:t>
            </a:r>
            <a:r>
              <a:rPr lang="en-US" sz="1100" b="1" dirty="0">
                <a:solidFill>
                  <a:srgbClr val="FF602C"/>
                </a:solidFill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sk-SK" sz="1100" b="1" dirty="0">
                <a:solidFill>
                  <a:srgbClr val="FF602C"/>
                </a:solidFill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Arial" panose="020B0604020202020204" pitchFamily="34" charset="0"/>
              </a:rPr>
              <a:t>o pracovné miesto alebo poznáš vhodného kandidáta?</a:t>
            </a:r>
            <a:br>
              <a:rPr lang="sk-SK" sz="1100" b="1" dirty="0"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</a:br>
            <a:r>
              <a:rPr lang="en-US" sz="11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Bekaert Text" panose="020B0503030203020203" pitchFamily="34" charset="0"/>
                <a:cs typeface="Arial" panose="020B0604020202020204" pitchFamily="34" charset="0"/>
              </a:rPr>
              <a:t>Neváhaj</a:t>
            </a:r>
            <a:r>
              <a:rPr lang="en-US" sz="11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Bekaert Text" panose="020B0503030203020203" pitchFamily="34" charset="0"/>
                <a:cs typeface="Arial" panose="020B0604020202020204" pitchFamily="34" charset="0"/>
              </a:rPr>
              <a:t> </a:t>
            </a:r>
            <a:r>
              <a:rPr lang="sk-SK" sz="11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Bekaert Text" panose="020B0503030203020203" pitchFamily="34" charset="0"/>
                <a:cs typeface="Arial" panose="020B0604020202020204" pitchFamily="34" charset="0"/>
              </a:rPr>
              <a:t>a </a:t>
            </a:r>
            <a:r>
              <a:rPr lang="en-US" sz="11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Bekaert Text" panose="020B0503030203020203" pitchFamily="34" charset="0"/>
                <a:cs typeface="Arial" panose="020B0604020202020204" pitchFamily="34" charset="0"/>
              </a:rPr>
              <a:t>pošli</a:t>
            </a:r>
            <a:r>
              <a:rPr lang="en-US" sz="11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Bekaert Text" panose="020B0503030203020203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Bekaert Text" panose="020B0503030203020203" pitchFamily="34" charset="0"/>
                <a:cs typeface="Arial" panose="020B0604020202020204" pitchFamily="34" charset="0"/>
              </a:rPr>
              <a:t>životopis</a:t>
            </a:r>
            <a:r>
              <a:rPr lang="en-US" sz="11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Bekaert Text" panose="020B0503030203020203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Bekaert Text" panose="020B0503030203020203" pitchFamily="34" charset="0"/>
                <a:cs typeface="Arial" panose="020B0604020202020204" pitchFamily="34" charset="0"/>
              </a:rPr>
              <a:t>spolu</a:t>
            </a:r>
            <a:r>
              <a:rPr lang="en-US" sz="11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Bekaert Text" panose="020B0503030203020203" pitchFamily="34" charset="0"/>
                <a:cs typeface="Arial" panose="020B0604020202020204" pitchFamily="34" charset="0"/>
              </a:rPr>
              <a:t> so </a:t>
            </a:r>
            <a:r>
              <a:rPr lang="en-US" sz="11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Bekaert Text" panose="020B0503030203020203" pitchFamily="34" charset="0"/>
                <a:cs typeface="Arial" panose="020B0604020202020204" pitchFamily="34" charset="0"/>
              </a:rPr>
              <a:t>žiadosťou</a:t>
            </a:r>
            <a:r>
              <a:rPr lang="en-US" sz="11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Bekaert Text" panose="020B0503030203020203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Bekaert Text" panose="020B0503030203020203" pitchFamily="34" charset="0"/>
                <a:cs typeface="Arial" panose="020B0604020202020204" pitchFamily="34" charset="0"/>
              </a:rPr>
              <a:t>mailom</a:t>
            </a:r>
            <a:r>
              <a:rPr lang="en-US" sz="11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Bekaert Text" panose="020B0503030203020203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Bekaert Text" panose="020B0503030203020203" pitchFamily="34" charset="0"/>
                <a:cs typeface="Arial" panose="020B0604020202020204" pitchFamily="34" charset="0"/>
              </a:rPr>
              <a:t>na</a:t>
            </a:r>
            <a:r>
              <a:rPr lang="en-US" sz="11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Bekaert Text" panose="020B0503030203020203" pitchFamily="34" charset="0"/>
                <a:cs typeface="Arial" panose="020B0604020202020204" pitchFamily="34" charset="0"/>
              </a:rPr>
              <a:t> </a:t>
            </a:r>
            <a:r>
              <a:rPr lang="en-US" sz="1100" u="sng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Bekaert Text" panose="020B0503030203020203" pitchFamily="34" charset="0"/>
                <a:cs typeface="Arial" panose="020B0604020202020204" pitchFamily="34" charset="0"/>
                <a:hlinkClick r:id="rId2"/>
              </a:rPr>
              <a:t>zuzana.stanglova@bekaert.com</a:t>
            </a:r>
            <a:r>
              <a:rPr lang="en-US" sz="11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Bekaert Text" panose="020B0503030203020203" pitchFamily="34" charset="0"/>
                <a:cs typeface="Arial" panose="020B0604020202020204" pitchFamily="34" charset="0"/>
              </a:rPr>
              <a:t>. </a:t>
            </a:r>
            <a:r>
              <a:rPr lang="sk-SK" sz="11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Bekaert Text" panose="020B0503030203020203" pitchFamily="34" charset="0"/>
                <a:cs typeface="Arial" panose="020B0604020202020204" pitchFamily="34" charset="0"/>
              </a:rPr>
              <a:t>Telefonický kontakt 0903 904759.</a:t>
            </a:r>
            <a:br>
              <a:rPr lang="en-US" sz="1100" dirty="0">
                <a:effectLst/>
                <a:latin typeface="Bekaert Text" panose="020B0503030203020203" pitchFamily="34" charset="0"/>
                <a:ea typeface="Bekaert Text" panose="020B0503030203020203" pitchFamily="34" charset="0"/>
                <a:cs typeface="Times New Roman" panose="02020603050405020304" pitchFamily="18" charset="0"/>
              </a:rPr>
            </a:br>
            <a:endParaRPr lang="en-US" sz="1100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774993B-A9D3-CB9A-D192-C9EA90DE4E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557276"/>
            <a:ext cx="6172200" cy="361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7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87878D0C-A9B9-2C6E-A435-DC7770ACC3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1765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D279420B-D923-9BA1-8EFD-B28CC281C4F4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0" y="1765935"/>
            <a:ext cx="617220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265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1074</TotalTime>
  <Words>465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-apple-system</vt:lpstr>
      <vt:lpstr>Arial</vt:lpstr>
      <vt:lpstr>Bekaert Headline</vt:lpstr>
      <vt:lpstr>Bekaert Text</vt:lpstr>
      <vt:lpstr>Calibri</vt:lpstr>
      <vt:lpstr>Calibri Light</vt:lpstr>
      <vt:lpstr>Office Theme</vt:lpstr>
      <vt:lpstr>Procesný inžinier, Bekaert  Hlohovec    Pracovná náplň Budeš zodpovedať za vývoj a implementáciu nových výrobkov a procesov. Tvoje inovácie budú kľúčové pre našu budúcnosť. Tvojou úlohou bude zlepšovanie výrobného procesu s využívaním štatistických nástrojov. Tvoje analytické schopnosti nám pomôžu dosiahnuť vyššiu efektivitu. Budeš zodpovedať za projektové a operatívne riadenie zvereného oddelenia z pohľadu procesu. Tvoje vedenie zabezpečí hladký priebeh všetkých operácií. Budeš riešiť kvalitatívne požiadavky našich zákazníkov, čo zahŕňa návštevy zákazníkov a back office riešenie problémov. Tvoja schopnosť komunikovať a riešiť problémy bude kľúčová pre spokojnosť našich zákazníkov. Budeš zodpovedať za zdokonaľovanie výrobného procesu prostredníctvom benchmarkingu s ostatnými Bekaert závodmi na celom svete a zdieľaním skúseností.  Budeš zodpovedať za projektové úlohy v oblasti výrobného manažmentu.  Profil kandidáta Máš vysokoškolské vzdelanie technického smeru, ideálne so zameraním na strojárstvo. Tvoje vzdelanie je základom pre tvoju odbornú spôsobilosť a technické zručnosti. Tvoja znalosť práce so systémom SAP je veľkou výhodou. Tvoja znalosť práce s Excelom je nevyhnutná. Tvoje schopnosti v Exceli nám pomôžu efektívne spracovávať a analyzovať dáta. Máš prax z prostredia výrobnej nadnárodnej spoločnosti, čo je veľkou výhodou.  Tvoja znalosť anglického jazyka na komunikatívnej úrovni je podmienkou. Tvoje jazykové schopnosti ti umožnia efektívne komunikovať s našimi medzinárodnými partnermi a tímom. Si dôsledný, samostatný, inovatívny a flexibilný. Tvoje osobnostné vlastnosti nám pomôžu dosahovať naše ciele a neustále sa zlepšovať. Máš schopnosť rýchlo sa učiť, čo ti umožní rýchlo sa prispôsobiť novým výzvam a technológiám. Táto pozícia je vhodná aj pre absolventov vysokých škôl, ktorí sú pripravení začať svoju kariéru v dynamickom a inovatívnom prostredí.  Ponúkame Pre absolventov vysokých škôl ponúkame základnú mzdu od 1300 EUR mesačne. K tomu pridávame variabilnú zložku, ktorá sa pohybuje na úrovni 15 %. Absolventom ponúkame atraktívny absolventský program, ktorý zahŕňa pravidelné prehodnotenie mzdy každých 6 mesiacov po dobu minimálne 2 rokov. Platové navýšenie v rámci tohto programu je garantované a jeho výška závisí od úsilia a dosahovaných výsledkov zamestnanca. Priemerný mesačný nástupný plat vrátane variabilnej zložky je od 1495 Eur brutto.  Kandidátom s predchádzajúcimi skúsenosťami bude mzdový návrh vypracovaný individuálne, v závislosti od ich pracovných skúseností. Okrem mzdy ponúkame aj ďalšie bonusy a benefity, ktoré ti pomôžu cítiť sa ocenený a podporovaný v práci aj mimo nej.    Máš záujem o pracovné miesto alebo poznáš vhodného kandidáta? Neváhaj a pošli životopis spolu so žiadosťou mailom na zuzana.stanglova@bekaert.com. Telefonický kontakt 0903 904759. </vt:lpstr>
    </vt:vector>
  </TitlesOfParts>
  <Company>Bekaert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 and grow our Bekaert team with the passion to win.  Procurement Category Specialist Transportation &amp; Logistics ERMEA – Bekaert Hlohovec  About the role Your Impact as (title):</dc:title>
  <dc:creator>Monika Karnet Bosakova</dc:creator>
  <cp:lastModifiedBy>Zuzana Stanglova</cp:lastModifiedBy>
  <cp:revision>11</cp:revision>
  <dcterms:created xsi:type="dcterms:W3CDTF">2023-03-03T14:10:22Z</dcterms:created>
  <dcterms:modified xsi:type="dcterms:W3CDTF">2024-10-01T13:33:14Z</dcterms:modified>
</cp:coreProperties>
</file>